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handoutMasterIdLst>
    <p:handoutMasterId r:id="rId137"/>
  </p:handoutMasterIdLst>
  <p:sldIdLst>
    <p:sldId id="530" r:id="rId2"/>
    <p:sldId id="256" r:id="rId3"/>
    <p:sldId id="258" r:id="rId4"/>
    <p:sldId id="351" r:id="rId5"/>
    <p:sldId id="352" r:id="rId6"/>
    <p:sldId id="353" r:id="rId7"/>
    <p:sldId id="354" r:id="rId8"/>
    <p:sldId id="355" r:id="rId9"/>
    <p:sldId id="356" r:id="rId10"/>
    <p:sldId id="451" r:id="rId11"/>
    <p:sldId id="485" r:id="rId12"/>
    <p:sldId id="486" r:id="rId13"/>
    <p:sldId id="487" r:id="rId14"/>
    <p:sldId id="488" r:id="rId15"/>
    <p:sldId id="489" r:id="rId16"/>
    <p:sldId id="490" r:id="rId17"/>
    <p:sldId id="491" r:id="rId18"/>
    <p:sldId id="492" r:id="rId19"/>
    <p:sldId id="493" r:id="rId20"/>
    <p:sldId id="494" r:id="rId21"/>
    <p:sldId id="495" r:id="rId22"/>
    <p:sldId id="496" r:id="rId23"/>
    <p:sldId id="497" r:id="rId24"/>
    <p:sldId id="498" r:id="rId25"/>
    <p:sldId id="499" r:id="rId26"/>
    <p:sldId id="500" r:id="rId27"/>
    <p:sldId id="501" r:id="rId28"/>
    <p:sldId id="502" r:id="rId29"/>
    <p:sldId id="503" r:id="rId30"/>
    <p:sldId id="504" r:id="rId31"/>
    <p:sldId id="505" r:id="rId32"/>
    <p:sldId id="532" r:id="rId33"/>
    <p:sldId id="506" r:id="rId34"/>
    <p:sldId id="507" r:id="rId35"/>
    <p:sldId id="508" r:id="rId36"/>
    <p:sldId id="521" r:id="rId37"/>
    <p:sldId id="509" r:id="rId38"/>
    <p:sldId id="510" r:id="rId39"/>
    <p:sldId id="511" r:id="rId40"/>
    <p:sldId id="512" r:id="rId41"/>
    <p:sldId id="513" r:id="rId42"/>
    <p:sldId id="514" r:id="rId43"/>
    <p:sldId id="515" r:id="rId44"/>
    <p:sldId id="516" r:id="rId45"/>
    <p:sldId id="517" r:id="rId46"/>
    <p:sldId id="518" r:id="rId47"/>
    <p:sldId id="519" r:id="rId48"/>
    <p:sldId id="520" r:id="rId49"/>
    <p:sldId id="453" r:id="rId50"/>
    <p:sldId id="399"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415" r:id="rId67"/>
    <p:sldId id="416" r:id="rId68"/>
    <p:sldId id="417" r:id="rId69"/>
    <p:sldId id="418" r:id="rId70"/>
    <p:sldId id="41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522" r:id="rId86"/>
    <p:sldId id="434" r:id="rId87"/>
    <p:sldId id="435" r:id="rId88"/>
    <p:sldId id="436" r:id="rId89"/>
    <p:sldId id="437" r:id="rId90"/>
    <p:sldId id="438" r:id="rId91"/>
    <p:sldId id="439" r:id="rId92"/>
    <p:sldId id="440" r:id="rId93"/>
    <p:sldId id="528" r:id="rId94"/>
    <p:sldId id="529" r:id="rId95"/>
    <p:sldId id="452" r:id="rId96"/>
    <p:sldId id="441" r:id="rId97"/>
    <p:sldId id="523" r:id="rId98"/>
    <p:sldId id="443" r:id="rId99"/>
    <p:sldId id="444" r:id="rId100"/>
    <p:sldId id="445" r:id="rId101"/>
    <p:sldId id="447" r:id="rId102"/>
    <p:sldId id="448" r:id="rId103"/>
    <p:sldId id="449" r:id="rId104"/>
    <p:sldId id="454" r:id="rId105"/>
    <p:sldId id="456" r:id="rId106"/>
    <p:sldId id="457" r:id="rId107"/>
    <p:sldId id="524" r:id="rId108"/>
    <p:sldId id="458" r:id="rId109"/>
    <p:sldId id="459" r:id="rId110"/>
    <p:sldId id="460" r:id="rId111"/>
    <p:sldId id="462" r:id="rId112"/>
    <p:sldId id="463" r:id="rId113"/>
    <p:sldId id="466" r:id="rId114"/>
    <p:sldId id="525" r:id="rId115"/>
    <p:sldId id="467" r:id="rId116"/>
    <p:sldId id="468" r:id="rId117"/>
    <p:sldId id="526" r:id="rId118"/>
    <p:sldId id="469" r:id="rId119"/>
    <p:sldId id="470" r:id="rId120"/>
    <p:sldId id="471" r:id="rId121"/>
    <p:sldId id="472" r:id="rId122"/>
    <p:sldId id="474" r:id="rId123"/>
    <p:sldId id="475" r:id="rId124"/>
    <p:sldId id="527" r:id="rId125"/>
    <p:sldId id="476" r:id="rId126"/>
    <p:sldId id="477" r:id="rId127"/>
    <p:sldId id="478" r:id="rId128"/>
    <p:sldId id="479" r:id="rId129"/>
    <p:sldId id="480" r:id="rId130"/>
    <p:sldId id="481" r:id="rId131"/>
    <p:sldId id="482" r:id="rId132"/>
    <p:sldId id="531" r:id="rId133"/>
    <p:sldId id="384" r:id="rId134"/>
    <p:sldId id="361" r:id="rId1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00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F0DCD-3763-4786-87C8-4CBB4FDE882E}" v="81" dt="2022-12-23T07:35:49.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5768" autoAdjust="0"/>
  </p:normalViewPr>
  <p:slideViewPr>
    <p:cSldViewPr snapToGrid="0">
      <p:cViewPr varScale="1">
        <p:scale>
          <a:sx n="73" d="100"/>
          <a:sy n="73" d="100"/>
        </p:scale>
        <p:origin x="1070" y="67"/>
      </p:cViewPr>
      <p:guideLst/>
    </p:cSldViewPr>
  </p:slideViewPr>
  <p:notesTextViewPr>
    <p:cViewPr>
      <p:scale>
        <a:sx n="66" d="100"/>
        <a:sy n="66" d="100"/>
      </p:scale>
      <p:origin x="0" y="-346"/>
    </p:cViewPr>
  </p:notesTextViewPr>
  <p:notesViewPr>
    <p:cSldViewPr snapToGrid="0">
      <p:cViewPr varScale="1">
        <p:scale>
          <a:sx n="62" d="100"/>
          <a:sy n="62" d="100"/>
        </p:scale>
        <p:origin x="315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景淳 詹" userId="efb101a757902745" providerId="LiveId" clId="{9DDF0DCD-3763-4786-87C8-4CBB4FDE882E}"/>
    <pc:docChg chg="undo custSel addSld modSld sldOrd">
      <pc:chgData name="景淳 詹" userId="efb101a757902745" providerId="LiveId" clId="{9DDF0DCD-3763-4786-87C8-4CBB4FDE882E}" dt="2022-12-23T07:48:31.509" v="6976" actId="20577"/>
      <pc:docMkLst>
        <pc:docMk/>
      </pc:docMkLst>
      <pc:sldChg chg="modSp mod modNotesTx">
        <pc:chgData name="景淳 詹" userId="efb101a757902745" providerId="LiveId" clId="{9DDF0DCD-3763-4786-87C8-4CBB4FDE882E}" dt="2022-12-12T10:32:00.551" v="2849" actId="20577"/>
        <pc:sldMkLst>
          <pc:docMk/>
          <pc:sldMk cId="1691220693" sldId="256"/>
        </pc:sldMkLst>
        <pc:spChg chg="mod">
          <ac:chgData name="景淳 詹" userId="efb101a757902745" providerId="LiveId" clId="{9DDF0DCD-3763-4786-87C8-4CBB4FDE882E}" dt="2022-12-12T07:53:15.586" v="2477" actId="113"/>
          <ac:spMkLst>
            <pc:docMk/>
            <pc:sldMk cId="1691220693" sldId="256"/>
            <ac:spMk id="2" creationId="{69702480-5C61-2BB9-0361-1F5324F0FA2C}"/>
          </ac:spMkLst>
        </pc:spChg>
        <pc:spChg chg="mod">
          <ac:chgData name="景淳 詹" userId="efb101a757902745" providerId="LiveId" clId="{9DDF0DCD-3763-4786-87C8-4CBB4FDE882E}" dt="2022-12-05T11:37:40.193" v="715" actId="20577"/>
          <ac:spMkLst>
            <pc:docMk/>
            <pc:sldMk cId="1691220693" sldId="256"/>
            <ac:spMk id="3" creationId="{3409A367-E9AC-2A36-E25D-87810676B791}"/>
          </ac:spMkLst>
        </pc:spChg>
      </pc:sldChg>
      <pc:sldChg chg="modSp modNotesTx">
        <pc:chgData name="景淳 詹" userId="efb101a757902745" providerId="LiveId" clId="{9DDF0DCD-3763-4786-87C8-4CBB4FDE882E}" dt="2022-12-12T10:33:31.498" v="2912" actId="20577"/>
        <pc:sldMkLst>
          <pc:docMk/>
          <pc:sldMk cId="180706046" sldId="258"/>
        </pc:sldMkLst>
        <pc:spChg chg="mod">
          <ac:chgData name="景淳 詹" userId="efb101a757902745" providerId="LiveId" clId="{9DDF0DCD-3763-4786-87C8-4CBB4FDE882E}" dt="2022-12-05T11:06:09.062" v="713" actId="20578"/>
          <ac:spMkLst>
            <pc:docMk/>
            <pc:sldMk cId="180706046" sldId="258"/>
            <ac:spMk id="3" creationId="{3E58AD32-BF23-B357-A7E4-429D467EEB69}"/>
          </ac:spMkLst>
        </pc:spChg>
      </pc:sldChg>
      <pc:sldChg chg="modSp mod">
        <pc:chgData name="景淳 詹" userId="efb101a757902745" providerId="LiveId" clId="{9DDF0DCD-3763-4786-87C8-4CBB4FDE882E}" dt="2022-12-12T10:34:24.998" v="2925" actId="20577"/>
        <pc:sldMkLst>
          <pc:docMk/>
          <pc:sldMk cId="301834669" sldId="351"/>
        </pc:sldMkLst>
        <pc:spChg chg="mod">
          <ac:chgData name="景淳 詹" userId="efb101a757902745" providerId="LiveId" clId="{9DDF0DCD-3763-4786-87C8-4CBB4FDE882E}" dt="2022-12-12T10:34:24.998" v="2925" actId="20577"/>
          <ac:spMkLst>
            <pc:docMk/>
            <pc:sldMk cId="301834669" sldId="351"/>
            <ac:spMk id="3" creationId="{AA672987-BA5A-B446-878E-28B63FD79BBE}"/>
          </ac:spMkLst>
        </pc:spChg>
      </pc:sldChg>
      <pc:sldChg chg="modNotesTx">
        <pc:chgData name="景淳 詹" userId="efb101a757902745" providerId="LiveId" clId="{9DDF0DCD-3763-4786-87C8-4CBB4FDE882E}" dt="2022-12-12T05:28:50.630" v="1625" actId="20577"/>
        <pc:sldMkLst>
          <pc:docMk/>
          <pc:sldMk cId="117674676" sldId="352"/>
        </pc:sldMkLst>
      </pc:sldChg>
      <pc:sldChg chg="modNotesTx">
        <pc:chgData name="景淳 詹" userId="efb101a757902745" providerId="LiveId" clId="{9DDF0DCD-3763-4786-87C8-4CBB4FDE882E}" dt="2022-12-12T05:29:13.874" v="1626"/>
        <pc:sldMkLst>
          <pc:docMk/>
          <pc:sldMk cId="73719315" sldId="354"/>
        </pc:sldMkLst>
      </pc:sldChg>
      <pc:sldChg chg="modNotesTx">
        <pc:chgData name="景淳 詹" userId="efb101a757902745" providerId="LiveId" clId="{9DDF0DCD-3763-4786-87C8-4CBB4FDE882E}" dt="2022-12-12T05:30:05.602" v="1633" actId="20577"/>
        <pc:sldMkLst>
          <pc:docMk/>
          <pc:sldMk cId="2572889195" sldId="355"/>
        </pc:sldMkLst>
      </pc:sldChg>
      <pc:sldChg chg="modNotesTx">
        <pc:chgData name="景淳 詹" userId="efb101a757902745" providerId="LiveId" clId="{9DDF0DCD-3763-4786-87C8-4CBB4FDE882E}" dt="2022-12-12T05:30:19.901" v="1634"/>
        <pc:sldMkLst>
          <pc:docMk/>
          <pc:sldMk cId="4002010648" sldId="356"/>
        </pc:sldMkLst>
      </pc:sldChg>
      <pc:sldChg chg="modSp mod">
        <pc:chgData name="景淳 詹" userId="efb101a757902745" providerId="LiveId" clId="{9DDF0DCD-3763-4786-87C8-4CBB4FDE882E}" dt="2022-12-21T16:25:01.828" v="5543"/>
        <pc:sldMkLst>
          <pc:docMk/>
          <pc:sldMk cId="2547875649" sldId="384"/>
        </pc:sldMkLst>
        <pc:spChg chg="mod">
          <ac:chgData name="景淳 詹" userId="efb101a757902745" providerId="LiveId" clId="{9DDF0DCD-3763-4786-87C8-4CBB4FDE882E}" dt="2022-12-21T16:25:01.828" v="5543"/>
          <ac:spMkLst>
            <pc:docMk/>
            <pc:sldMk cId="2547875649" sldId="384"/>
            <ac:spMk id="3" creationId="{C3B5A5A8-28C4-AE41-B33C-CAAF031A4E78}"/>
          </ac:spMkLst>
        </pc:spChg>
      </pc:sldChg>
      <pc:sldChg chg="modNotesTx">
        <pc:chgData name="景淳 詹" userId="efb101a757902745" providerId="LiveId" clId="{9DDF0DCD-3763-4786-87C8-4CBB4FDE882E}" dt="2022-12-20T14:17:09.110" v="4686"/>
        <pc:sldMkLst>
          <pc:docMk/>
          <pc:sldMk cId="4273754156" sldId="399"/>
        </pc:sldMkLst>
      </pc:sldChg>
      <pc:sldChg chg="modSp mod ord modNotesTx">
        <pc:chgData name="景淳 詹" userId="efb101a757902745" providerId="LiveId" clId="{9DDF0DCD-3763-4786-87C8-4CBB4FDE882E}" dt="2022-12-23T07:01:44.278" v="6897" actId="20578"/>
        <pc:sldMkLst>
          <pc:docMk/>
          <pc:sldMk cId="3870349578" sldId="400"/>
        </pc:sldMkLst>
        <pc:spChg chg="mod">
          <ac:chgData name="景淳 詹" userId="efb101a757902745" providerId="LiveId" clId="{9DDF0DCD-3763-4786-87C8-4CBB4FDE882E}" dt="2022-12-12T07:19:29.431" v="2068" actId="20577"/>
          <ac:spMkLst>
            <pc:docMk/>
            <pc:sldMk cId="3870349578" sldId="400"/>
            <ac:spMk id="5" creationId="{07DEEC4E-91A1-F9DC-6B36-F9B029BB72A1}"/>
          </ac:spMkLst>
        </pc:spChg>
        <pc:picChg chg="mod">
          <ac:chgData name="景淳 詹" userId="efb101a757902745" providerId="LiveId" clId="{9DDF0DCD-3763-4786-87C8-4CBB4FDE882E}" dt="2022-12-12T07:19:40.360" v="2069" actId="1076"/>
          <ac:picMkLst>
            <pc:docMk/>
            <pc:sldMk cId="3870349578" sldId="400"/>
            <ac:picMk id="10" creationId="{2C0CD0EC-4CF5-59A8-8D43-F2A094D3D610}"/>
          </ac:picMkLst>
        </pc:picChg>
      </pc:sldChg>
      <pc:sldChg chg="modNotesTx">
        <pc:chgData name="景淳 詹" userId="efb101a757902745" providerId="LiveId" clId="{9DDF0DCD-3763-4786-87C8-4CBB4FDE882E}" dt="2022-12-20T14:19:13.160" v="4695" actId="20577"/>
        <pc:sldMkLst>
          <pc:docMk/>
          <pc:sldMk cId="3130235810" sldId="401"/>
        </pc:sldMkLst>
      </pc:sldChg>
      <pc:sldChg chg="modSp mod modNotesTx">
        <pc:chgData name="景淳 詹" userId="efb101a757902745" providerId="LiveId" clId="{9DDF0DCD-3763-4786-87C8-4CBB4FDE882E}" dt="2022-12-22T16:54:31.507" v="6739" actId="20577"/>
        <pc:sldMkLst>
          <pc:docMk/>
          <pc:sldMk cId="2063544066" sldId="402"/>
        </pc:sldMkLst>
        <pc:spChg chg="mod">
          <ac:chgData name="景淳 詹" userId="efb101a757902745" providerId="LiveId" clId="{9DDF0DCD-3763-4786-87C8-4CBB4FDE882E}" dt="2022-12-22T16:54:31.507" v="6739" actId="20577"/>
          <ac:spMkLst>
            <pc:docMk/>
            <pc:sldMk cId="2063544066" sldId="402"/>
            <ac:spMk id="7" creationId="{9E2FD4F5-8B3B-EDDC-F8A3-6367E94B2393}"/>
          </ac:spMkLst>
        </pc:spChg>
      </pc:sldChg>
      <pc:sldChg chg="modNotesTx">
        <pc:chgData name="景淳 詹" userId="efb101a757902745" providerId="LiveId" clId="{9DDF0DCD-3763-4786-87C8-4CBB4FDE882E}" dt="2022-12-20T14:20:18.523" v="4707"/>
        <pc:sldMkLst>
          <pc:docMk/>
          <pc:sldMk cId="2318535282" sldId="403"/>
        </pc:sldMkLst>
      </pc:sldChg>
      <pc:sldChg chg="modNotesTx">
        <pc:chgData name="景淳 詹" userId="efb101a757902745" providerId="LiveId" clId="{9DDF0DCD-3763-4786-87C8-4CBB4FDE882E}" dt="2022-12-20T14:21:24.682" v="4721" actId="20577"/>
        <pc:sldMkLst>
          <pc:docMk/>
          <pc:sldMk cId="961194932" sldId="404"/>
        </pc:sldMkLst>
      </pc:sldChg>
      <pc:sldChg chg="modSp mod modNotesTx">
        <pc:chgData name="景淳 詹" userId="efb101a757902745" providerId="LiveId" clId="{9DDF0DCD-3763-4786-87C8-4CBB4FDE882E}" dt="2022-12-12T07:24:34.719" v="2122" actId="20577"/>
        <pc:sldMkLst>
          <pc:docMk/>
          <pc:sldMk cId="1681250195" sldId="405"/>
        </pc:sldMkLst>
        <pc:spChg chg="mod">
          <ac:chgData name="景淳 詹" userId="efb101a757902745" providerId="LiveId" clId="{9DDF0DCD-3763-4786-87C8-4CBB4FDE882E}" dt="2022-12-12T07:24:24.341" v="2107" actId="20577"/>
          <ac:spMkLst>
            <pc:docMk/>
            <pc:sldMk cId="1681250195" sldId="405"/>
            <ac:spMk id="3" creationId="{408A3369-3D29-2171-959C-2716BECF28CE}"/>
          </ac:spMkLst>
        </pc:spChg>
      </pc:sldChg>
      <pc:sldChg chg="modSp mod modNotesTx">
        <pc:chgData name="景淳 詹" userId="efb101a757902745" providerId="LiveId" clId="{9DDF0DCD-3763-4786-87C8-4CBB4FDE882E}" dt="2022-12-20T14:34:02.955" v="4753"/>
        <pc:sldMkLst>
          <pc:docMk/>
          <pc:sldMk cId="2902916133" sldId="406"/>
        </pc:sldMkLst>
        <pc:spChg chg="mod">
          <ac:chgData name="景淳 詹" userId="efb101a757902745" providerId="LiveId" clId="{9DDF0DCD-3763-4786-87C8-4CBB4FDE882E}" dt="2022-12-20T14:33:25.766" v="4752" actId="14100"/>
          <ac:spMkLst>
            <pc:docMk/>
            <pc:sldMk cId="2902916133" sldId="406"/>
            <ac:spMk id="3" creationId="{408A3369-3D29-2171-959C-2716BECF28CE}"/>
          </ac:spMkLst>
        </pc:spChg>
      </pc:sldChg>
      <pc:sldChg chg="modNotesTx">
        <pc:chgData name="景淳 詹" userId="efb101a757902745" providerId="LiveId" clId="{9DDF0DCD-3763-4786-87C8-4CBB4FDE882E}" dt="2022-12-20T14:34:39.771" v="4755"/>
        <pc:sldMkLst>
          <pc:docMk/>
          <pc:sldMk cId="1537799101" sldId="408"/>
        </pc:sldMkLst>
      </pc:sldChg>
      <pc:sldChg chg="modNotesTx">
        <pc:chgData name="景淳 詹" userId="efb101a757902745" providerId="LiveId" clId="{9DDF0DCD-3763-4786-87C8-4CBB4FDE882E}" dt="2022-12-22T17:12:18.356" v="6745" actId="20577"/>
        <pc:sldMkLst>
          <pc:docMk/>
          <pc:sldMk cId="2368561898" sldId="409"/>
        </pc:sldMkLst>
      </pc:sldChg>
      <pc:sldChg chg="modNotesTx">
        <pc:chgData name="景淳 詹" userId="efb101a757902745" providerId="LiveId" clId="{9DDF0DCD-3763-4786-87C8-4CBB4FDE882E}" dt="2022-12-21T09:04:35.794" v="4789" actId="115"/>
        <pc:sldMkLst>
          <pc:docMk/>
          <pc:sldMk cId="396217146" sldId="411"/>
        </pc:sldMkLst>
      </pc:sldChg>
      <pc:sldChg chg="modNotesTx">
        <pc:chgData name="景淳 詹" userId="efb101a757902745" providerId="LiveId" clId="{9DDF0DCD-3763-4786-87C8-4CBB4FDE882E}" dt="2022-12-21T09:09:08.573" v="4851"/>
        <pc:sldMkLst>
          <pc:docMk/>
          <pc:sldMk cId="2464440235" sldId="412"/>
        </pc:sldMkLst>
      </pc:sldChg>
      <pc:sldChg chg="modNotesTx">
        <pc:chgData name="景淳 詹" userId="efb101a757902745" providerId="LiveId" clId="{9DDF0DCD-3763-4786-87C8-4CBB4FDE882E}" dt="2022-12-21T09:09:15.415" v="4853"/>
        <pc:sldMkLst>
          <pc:docMk/>
          <pc:sldMk cId="3620574252" sldId="413"/>
        </pc:sldMkLst>
      </pc:sldChg>
      <pc:sldChg chg="modNotesTx">
        <pc:chgData name="景淳 詹" userId="efb101a757902745" providerId="LiveId" clId="{9DDF0DCD-3763-4786-87C8-4CBB4FDE882E}" dt="2022-12-21T09:09:37.767" v="4858" actId="20577"/>
        <pc:sldMkLst>
          <pc:docMk/>
          <pc:sldMk cId="218603626" sldId="415"/>
        </pc:sldMkLst>
      </pc:sldChg>
      <pc:sldChg chg="modNotesTx">
        <pc:chgData name="景淳 詹" userId="efb101a757902745" providerId="LiveId" clId="{9DDF0DCD-3763-4786-87C8-4CBB4FDE882E}" dt="2022-12-21T09:09:59.913" v="4861"/>
        <pc:sldMkLst>
          <pc:docMk/>
          <pc:sldMk cId="1645708641" sldId="416"/>
        </pc:sldMkLst>
      </pc:sldChg>
      <pc:sldChg chg="modSp mod modNotesTx">
        <pc:chgData name="景淳 詹" userId="efb101a757902745" providerId="LiveId" clId="{9DDF0DCD-3763-4786-87C8-4CBB4FDE882E}" dt="2022-12-21T09:10:33.731" v="4867"/>
        <pc:sldMkLst>
          <pc:docMk/>
          <pc:sldMk cId="3364441008" sldId="417"/>
        </pc:sldMkLst>
        <pc:spChg chg="mod">
          <ac:chgData name="景淳 詹" userId="efb101a757902745" providerId="LiveId" clId="{9DDF0DCD-3763-4786-87C8-4CBB4FDE882E}" dt="2022-12-05T10:46:09.904" v="292" actId="1076"/>
          <ac:spMkLst>
            <pc:docMk/>
            <pc:sldMk cId="3364441008" sldId="417"/>
            <ac:spMk id="2" creationId="{68CA1E71-FB6D-2BC0-B774-3AC7E3723728}"/>
          </ac:spMkLst>
        </pc:spChg>
        <pc:spChg chg="mod">
          <ac:chgData name="景淳 詹" userId="efb101a757902745" providerId="LiveId" clId="{9DDF0DCD-3763-4786-87C8-4CBB4FDE882E}" dt="2022-12-05T10:48:32.015" v="329" actId="20577"/>
          <ac:spMkLst>
            <pc:docMk/>
            <pc:sldMk cId="3364441008" sldId="417"/>
            <ac:spMk id="3" creationId="{408A3369-3D29-2171-959C-2716BECF28CE}"/>
          </ac:spMkLst>
        </pc:spChg>
        <pc:picChg chg="mod">
          <ac:chgData name="景淳 詹" userId="efb101a757902745" providerId="LiveId" clId="{9DDF0DCD-3763-4786-87C8-4CBB4FDE882E}" dt="2022-12-05T10:45:01.034" v="288" actId="1076"/>
          <ac:picMkLst>
            <pc:docMk/>
            <pc:sldMk cId="3364441008" sldId="417"/>
            <ac:picMk id="6" creationId="{00BC9BFB-8976-40B1-59AC-5024E3CEBBD7}"/>
          </ac:picMkLst>
        </pc:picChg>
      </pc:sldChg>
      <pc:sldChg chg="modSp mod modNotesTx">
        <pc:chgData name="景淳 詹" userId="efb101a757902745" providerId="LiveId" clId="{9DDF0DCD-3763-4786-87C8-4CBB4FDE882E}" dt="2022-12-21T09:10:48.156" v="4870"/>
        <pc:sldMkLst>
          <pc:docMk/>
          <pc:sldMk cId="177420819" sldId="419"/>
        </pc:sldMkLst>
        <pc:spChg chg="mod">
          <ac:chgData name="景淳 詹" userId="efb101a757902745" providerId="LiveId" clId="{9DDF0DCD-3763-4786-87C8-4CBB4FDE882E}" dt="2022-12-05T10:49:34.552" v="348" actId="1076"/>
          <ac:spMkLst>
            <pc:docMk/>
            <pc:sldMk cId="177420819" sldId="419"/>
            <ac:spMk id="2" creationId="{68CA1E71-FB6D-2BC0-B774-3AC7E3723728}"/>
          </ac:spMkLst>
        </pc:spChg>
        <pc:spChg chg="mod">
          <ac:chgData name="景淳 詹" userId="efb101a757902745" providerId="LiveId" clId="{9DDF0DCD-3763-4786-87C8-4CBB4FDE882E}" dt="2022-12-05T10:50:05.746" v="352" actId="20577"/>
          <ac:spMkLst>
            <pc:docMk/>
            <pc:sldMk cId="177420819" sldId="419"/>
            <ac:spMk id="3" creationId="{408A3369-3D29-2171-959C-2716BECF28CE}"/>
          </ac:spMkLst>
        </pc:spChg>
        <pc:picChg chg="mod">
          <ac:chgData name="景淳 詹" userId="efb101a757902745" providerId="LiveId" clId="{9DDF0DCD-3763-4786-87C8-4CBB4FDE882E}" dt="2022-12-05T10:50:11.316" v="353" actId="1076"/>
          <ac:picMkLst>
            <pc:docMk/>
            <pc:sldMk cId="177420819" sldId="419"/>
            <ac:picMk id="6" creationId="{301BCA35-AF29-CDBC-968C-425DF60C935E}"/>
          </ac:picMkLst>
        </pc:picChg>
      </pc:sldChg>
      <pc:sldChg chg="modNotesTx">
        <pc:chgData name="景淳 詹" userId="efb101a757902745" providerId="LiveId" clId="{9DDF0DCD-3763-4786-87C8-4CBB4FDE882E}" dt="2022-12-21T15:59:41.118" v="4876"/>
        <pc:sldMkLst>
          <pc:docMk/>
          <pc:sldMk cId="4204880517" sldId="421"/>
        </pc:sldMkLst>
      </pc:sldChg>
      <pc:sldChg chg="modNotesTx">
        <pc:chgData name="景淳 詹" userId="efb101a757902745" providerId="LiveId" clId="{9DDF0DCD-3763-4786-87C8-4CBB4FDE882E}" dt="2022-12-21T16:01:15.999" v="4931" actId="20577"/>
        <pc:sldMkLst>
          <pc:docMk/>
          <pc:sldMk cId="263001091" sldId="422"/>
        </pc:sldMkLst>
      </pc:sldChg>
      <pc:sldChg chg="modSp mod modNotesTx">
        <pc:chgData name="景淳 詹" userId="efb101a757902745" providerId="LiveId" clId="{9DDF0DCD-3763-4786-87C8-4CBB4FDE882E}" dt="2022-12-21T16:03:25.556" v="5005" actId="20577"/>
        <pc:sldMkLst>
          <pc:docMk/>
          <pc:sldMk cId="1343354986" sldId="423"/>
        </pc:sldMkLst>
        <pc:spChg chg="mod">
          <ac:chgData name="景淳 詹" userId="efb101a757902745" providerId="LiveId" clId="{9DDF0DCD-3763-4786-87C8-4CBB4FDE882E}" dt="2022-12-12T07:37:14.923" v="2259" actId="20577"/>
          <ac:spMkLst>
            <pc:docMk/>
            <pc:sldMk cId="1343354986" sldId="423"/>
            <ac:spMk id="3" creationId="{408A3369-3D29-2171-959C-2716BECF28CE}"/>
          </ac:spMkLst>
        </pc:spChg>
      </pc:sldChg>
      <pc:sldChg chg="modNotesTx">
        <pc:chgData name="景淳 詹" userId="efb101a757902745" providerId="LiveId" clId="{9DDF0DCD-3763-4786-87C8-4CBB4FDE882E}" dt="2022-12-21T16:03:49.590" v="5010"/>
        <pc:sldMkLst>
          <pc:docMk/>
          <pc:sldMk cId="1349405030" sldId="424"/>
        </pc:sldMkLst>
      </pc:sldChg>
      <pc:sldChg chg="modNotesTx">
        <pc:chgData name="景淳 詹" userId="efb101a757902745" providerId="LiveId" clId="{9DDF0DCD-3763-4786-87C8-4CBB4FDE882E}" dt="2022-12-21T16:05:11.984" v="5081" actId="20577"/>
        <pc:sldMkLst>
          <pc:docMk/>
          <pc:sldMk cId="30929113" sldId="425"/>
        </pc:sldMkLst>
      </pc:sldChg>
      <pc:sldChg chg="modNotesTx">
        <pc:chgData name="景淳 詹" userId="efb101a757902745" providerId="LiveId" clId="{9DDF0DCD-3763-4786-87C8-4CBB4FDE882E}" dt="2022-12-21T16:09:58.643" v="5144" actId="20577"/>
        <pc:sldMkLst>
          <pc:docMk/>
          <pc:sldMk cId="3202418281" sldId="426"/>
        </pc:sldMkLst>
      </pc:sldChg>
      <pc:sldChg chg="modSp mod modNotesTx">
        <pc:chgData name="景淳 詹" userId="efb101a757902745" providerId="LiveId" clId="{9DDF0DCD-3763-4786-87C8-4CBB4FDE882E}" dt="2022-12-21T16:11:56.801" v="5206"/>
        <pc:sldMkLst>
          <pc:docMk/>
          <pc:sldMk cId="3722302511" sldId="427"/>
        </pc:sldMkLst>
        <pc:spChg chg="mod">
          <ac:chgData name="景淳 詹" userId="efb101a757902745" providerId="LiveId" clId="{9DDF0DCD-3763-4786-87C8-4CBB4FDE882E}" dt="2022-12-21T16:11:30.923" v="5204" actId="20577"/>
          <ac:spMkLst>
            <pc:docMk/>
            <pc:sldMk cId="3722302511" sldId="427"/>
            <ac:spMk id="3" creationId="{408A3369-3D29-2171-959C-2716BECF28CE}"/>
          </ac:spMkLst>
        </pc:spChg>
      </pc:sldChg>
      <pc:sldChg chg="modSp mod modNotesTx">
        <pc:chgData name="景淳 詹" userId="efb101a757902745" providerId="LiveId" clId="{9DDF0DCD-3763-4786-87C8-4CBB4FDE882E}" dt="2022-12-22T17:17:37.060" v="6750" actId="20577"/>
        <pc:sldMkLst>
          <pc:docMk/>
          <pc:sldMk cId="3153662695" sldId="428"/>
        </pc:sldMkLst>
        <pc:spChg chg="mod">
          <ac:chgData name="景淳 詹" userId="efb101a757902745" providerId="LiveId" clId="{9DDF0DCD-3763-4786-87C8-4CBB4FDE882E}" dt="2022-12-22T17:17:37.060" v="6750" actId="20577"/>
          <ac:spMkLst>
            <pc:docMk/>
            <pc:sldMk cId="3153662695" sldId="428"/>
            <ac:spMk id="2" creationId="{68CA1E71-FB6D-2BC0-B774-3AC7E3723728}"/>
          </ac:spMkLst>
        </pc:spChg>
        <pc:spChg chg="mod">
          <ac:chgData name="景淳 詹" userId="efb101a757902745" providerId="LiveId" clId="{9DDF0DCD-3763-4786-87C8-4CBB4FDE882E}" dt="2022-12-12T07:42:09.555" v="2326" actId="20577"/>
          <ac:spMkLst>
            <pc:docMk/>
            <pc:sldMk cId="3153662695" sldId="428"/>
            <ac:spMk id="3" creationId="{408A3369-3D29-2171-959C-2716BECF28CE}"/>
          </ac:spMkLst>
        </pc:spChg>
      </pc:sldChg>
      <pc:sldChg chg="modNotesTx">
        <pc:chgData name="景淳 詹" userId="efb101a757902745" providerId="LiveId" clId="{9DDF0DCD-3763-4786-87C8-4CBB4FDE882E}" dt="2022-12-21T16:13:58.852" v="5283" actId="20577"/>
        <pc:sldMkLst>
          <pc:docMk/>
          <pc:sldMk cId="3537398146" sldId="429"/>
        </pc:sldMkLst>
      </pc:sldChg>
      <pc:sldChg chg="modNotesTx">
        <pc:chgData name="景淳 詹" userId="efb101a757902745" providerId="LiveId" clId="{9DDF0DCD-3763-4786-87C8-4CBB4FDE882E}" dt="2022-12-21T16:14:34.150" v="5308" actId="20577"/>
        <pc:sldMkLst>
          <pc:docMk/>
          <pc:sldMk cId="1059542341" sldId="430"/>
        </pc:sldMkLst>
      </pc:sldChg>
      <pc:sldChg chg="modNotesTx">
        <pc:chgData name="景淳 詹" userId="efb101a757902745" providerId="LiveId" clId="{9DDF0DCD-3763-4786-87C8-4CBB4FDE882E}" dt="2022-12-21T16:17:01.533" v="5370" actId="20577"/>
        <pc:sldMkLst>
          <pc:docMk/>
          <pc:sldMk cId="702651939" sldId="431"/>
        </pc:sldMkLst>
      </pc:sldChg>
      <pc:sldChg chg="modNotesTx">
        <pc:chgData name="景淳 詹" userId="efb101a757902745" providerId="LiveId" clId="{9DDF0DCD-3763-4786-87C8-4CBB4FDE882E}" dt="2022-12-21T16:17:34.394" v="5405" actId="20577"/>
        <pc:sldMkLst>
          <pc:docMk/>
          <pc:sldMk cId="1858668214" sldId="432"/>
        </pc:sldMkLst>
      </pc:sldChg>
      <pc:sldChg chg="modNotesTx">
        <pc:chgData name="景淳 詹" userId="efb101a757902745" providerId="LiveId" clId="{9DDF0DCD-3763-4786-87C8-4CBB4FDE882E}" dt="2022-12-22T17:20:07.142" v="6776" actId="20577"/>
        <pc:sldMkLst>
          <pc:docMk/>
          <pc:sldMk cId="1632742998" sldId="433"/>
        </pc:sldMkLst>
      </pc:sldChg>
      <pc:sldChg chg="modNotesTx">
        <pc:chgData name="景淳 詹" userId="efb101a757902745" providerId="LiveId" clId="{9DDF0DCD-3763-4786-87C8-4CBB4FDE882E}" dt="2022-12-21T16:48:49.074" v="5917"/>
        <pc:sldMkLst>
          <pc:docMk/>
          <pc:sldMk cId="4269737853" sldId="434"/>
        </pc:sldMkLst>
      </pc:sldChg>
      <pc:sldChg chg="modNotesTx">
        <pc:chgData name="景淳 詹" userId="efb101a757902745" providerId="LiveId" clId="{9DDF0DCD-3763-4786-87C8-4CBB4FDE882E}" dt="2022-12-21T17:01:38.473" v="6084" actId="20577"/>
        <pc:sldMkLst>
          <pc:docMk/>
          <pc:sldMk cId="651546621" sldId="435"/>
        </pc:sldMkLst>
      </pc:sldChg>
      <pc:sldChg chg="modNotesTx">
        <pc:chgData name="景淳 詹" userId="efb101a757902745" providerId="LiveId" clId="{9DDF0DCD-3763-4786-87C8-4CBB4FDE882E}" dt="2022-12-21T17:02:48.720" v="6106" actId="20577"/>
        <pc:sldMkLst>
          <pc:docMk/>
          <pc:sldMk cId="34523811" sldId="436"/>
        </pc:sldMkLst>
      </pc:sldChg>
      <pc:sldChg chg="modNotesTx">
        <pc:chgData name="景淳 詹" userId="efb101a757902745" providerId="LiveId" clId="{9DDF0DCD-3763-4786-87C8-4CBB4FDE882E}" dt="2022-12-21T17:06:20.329" v="6248" actId="20577"/>
        <pc:sldMkLst>
          <pc:docMk/>
          <pc:sldMk cId="657160463" sldId="437"/>
        </pc:sldMkLst>
      </pc:sldChg>
      <pc:sldChg chg="modSp mod modNotesTx">
        <pc:chgData name="景淳 詹" userId="efb101a757902745" providerId="LiveId" clId="{9DDF0DCD-3763-4786-87C8-4CBB4FDE882E}" dt="2022-12-21T17:06:55.669" v="6253"/>
        <pc:sldMkLst>
          <pc:docMk/>
          <pc:sldMk cId="1058497521" sldId="438"/>
        </pc:sldMkLst>
        <pc:spChg chg="mod">
          <ac:chgData name="景淳 詹" userId="efb101a757902745" providerId="LiveId" clId="{9DDF0DCD-3763-4786-87C8-4CBB4FDE882E}" dt="2022-12-12T07:50:32.732" v="2457" actId="20577"/>
          <ac:spMkLst>
            <pc:docMk/>
            <pc:sldMk cId="1058497521" sldId="438"/>
            <ac:spMk id="3" creationId="{408A3369-3D29-2171-959C-2716BECF28CE}"/>
          </ac:spMkLst>
        </pc:spChg>
      </pc:sldChg>
      <pc:sldChg chg="modNotesTx">
        <pc:chgData name="景淳 詹" userId="efb101a757902745" providerId="LiveId" clId="{9DDF0DCD-3763-4786-87C8-4CBB4FDE882E}" dt="2022-12-21T17:07:11.439" v="6255"/>
        <pc:sldMkLst>
          <pc:docMk/>
          <pc:sldMk cId="3154787585" sldId="439"/>
        </pc:sldMkLst>
      </pc:sldChg>
      <pc:sldChg chg="modNotesTx">
        <pc:chgData name="景淳 詹" userId="efb101a757902745" providerId="LiveId" clId="{9DDF0DCD-3763-4786-87C8-4CBB4FDE882E}" dt="2022-12-21T17:07:47.427" v="6272" actId="20577"/>
        <pc:sldMkLst>
          <pc:docMk/>
          <pc:sldMk cId="983410096" sldId="440"/>
        </pc:sldMkLst>
      </pc:sldChg>
      <pc:sldChg chg="modSp mod modNotesTx">
        <pc:chgData name="景淳 詹" userId="efb101a757902745" providerId="LiveId" clId="{9DDF0DCD-3763-4786-87C8-4CBB4FDE882E}" dt="2022-12-21T17:11:01.236" v="6342" actId="20577"/>
        <pc:sldMkLst>
          <pc:docMk/>
          <pc:sldMk cId="143637600" sldId="441"/>
        </pc:sldMkLst>
        <pc:spChg chg="mod">
          <ac:chgData name="景淳 詹" userId="efb101a757902745" providerId="LiveId" clId="{9DDF0DCD-3763-4786-87C8-4CBB4FDE882E}" dt="2022-12-12T07:55:21.480" v="2539" actId="20577"/>
          <ac:spMkLst>
            <pc:docMk/>
            <pc:sldMk cId="143637600" sldId="441"/>
            <ac:spMk id="3" creationId="{408A3369-3D29-2171-959C-2716BECF28CE}"/>
          </ac:spMkLst>
        </pc:spChg>
      </pc:sldChg>
      <pc:sldChg chg="modNotesTx">
        <pc:chgData name="景淳 詹" userId="efb101a757902745" providerId="LiveId" clId="{9DDF0DCD-3763-4786-87C8-4CBB4FDE882E}" dt="2022-12-21T17:16:34.324" v="6348"/>
        <pc:sldMkLst>
          <pc:docMk/>
          <pc:sldMk cId="1875481007" sldId="443"/>
        </pc:sldMkLst>
      </pc:sldChg>
      <pc:sldChg chg="modNotesTx">
        <pc:chgData name="景淳 詹" userId="efb101a757902745" providerId="LiveId" clId="{9DDF0DCD-3763-4786-87C8-4CBB4FDE882E}" dt="2022-12-21T17:16:44.571" v="6349"/>
        <pc:sldMkLst>
          <pc:docMk/>
          <pc:sldMk cId="2778022920" sldId="444"/>
        </pc:sldMkLst>
      </pc:sldChg>
      <pc:sldChg chg="modSp mod modNotesTx">
        <pc:chgData name="景淳 詹" userId="efb101a757902745" providerId="LiveId" clId="{9DDF0DCD-3763-4786-87C8-4CBB4FDE882E}" dt="2022-12-21T17:17:01.616" v="6351" actId="20577"/>
        <pc:sldMkLst>
          <pc:docMk/>
          <pc:sldMk cId="3132303054" sldId="445"/>
        </pc:sldMkLst>
        <pc:spChg chg="mod">
          <ac:chgData name="景淳 詹" userId="efb101a757902745" providerId="LiveId" clId="{9DDF0DCD-3763-4786-87C8-4CBB4FDE882E}" dt="2022-12-05T12:25:45.447" v="926" actId="20577"/>
          <ac:spMkLst>
            <pc:docMk/>
            <pc:sldMk cId="3132303054" sldId="445"/>
            <ac:spMk id="3" creationId="{408A3369-3D29-2171-959C-2716BECF28CE}"/>
          </ac:spMkLst>
        </pc:spChg>
      </pc:sldChg>
      <pc:sldChg chg="modSp mod modNotesTx">
        <pc:chgData name="景淳 詹" userId="efb101a757902745" providerId="LiveId" clId="{9DDF0DCD-3763-4786-87C8-4CBB4FDE882E}" dt="2022-12-21T17:23:51.338" v="6362" actId="20577"/>
        <pc:sldMkLst>
          <pc:docMk/>
          <pc:sldMk cId="2399630487" sldId="447"/>
        </pc:sldMkLst>
        <pc:spChg chg="mod">
          <ac:chgData name="景淳 詹" userId="efb101a757902745" providerId="LiveId" clId="{9DDF0DCD-3763-4786-87C8-4CBB4FDE882E}" dt="2022-12-05T12:27:25.584" v="928" actId="20577"/>
          <ac:spMkLst>
            <pc:docMk/>
            <pc:sldMk cId="2399630487" sldId="447"/>
            <ac:spMk id="3" creationId="{408A3369-3D29-2171-959C-2716BECF28CE}"/>
          </ac:spMkLst>
        </pc:spChg>
        <pc:picChg chg="mod">
          <ac:chgData name="景淳 詹" userId="efb101a757902745" providerId="LiveId" clId="{9DDF0DCD-3763-4786-87C8-4CBB4FDE882E}" dt="2022-12-05T12:27:31.944" v="930" actId="1076"/>
          <ac:picMkLst>
            <pc:docMk/>
            <pc:sldMk cId="2399630487" sldId="447"/>
            <ac:picMk id="7" creationId="{52EEA54F-3B3D-DBE1-1DDC-446695B5D725}"/>
          </ac:picMkLst>
        </pc:picChg>
      </pc:sldChg>
      <pc:sldChg chg="modNotesTx">
        <pc:chgData name="景淳 詹" userId="efb101a757902745" providerId="LiveId" clId="{9DDF0DCD-3763-4786-87C8-4CBB4FDE882E}" dt="2022-12-21T17:24:14.881" v="6363"/>
        <pc:sldMkLst>
          <pc:docMk/>
          <pc:sldMk cId="1005708211" sldId="448"/>
        </pc:sldMkLst>
      </pc:sldChg>
      <pc:sldChg chg="modNotesTx">
        <pc:chgData name="景淳 詹" userId="efb101a757902745" providerId="LiveId" clId="{9DDF0DCD-3763-4786-87C8-4CBB4FDE882E}" dt="2022-12-21T17:25:46.463" v="6380"/>
        <pc:sldMkLst>
          <pc:docMk/>
          <pc:sldMk cId="1564947134" sldId="449"/>
        </pc:sldMkLst>
      </pc:sldChg>
      <pc:sldChg chg="modNotesTx">
        <pc:chgData name="景淳 詹" userId="efb101a757902745" providerId="LiveId" clId="{9DDF0DCD-3763-4786-87C8-4CBB4FDE882E}" dt="2022-12-12T05:31:09.299" v="1637" actId="20577"/>
        <pc:sldMkLst>
          <pc:docMk/>
          <pc:sldMk cId="996548343" sldId="451"/>
        </pc:sldMkLst>
      </pc:sldChg>
      <pc:sldChg chg="modSp mod modNotesTx">
        <pc:chgData name="景淳 詹" userId="efb101a757902745" providerId="LiveId" clId="{9DDF0DCD-3763-4786-87C8-4CBB4FDE882E}" dt="2022-12-21T17:09:45.835" v="6307"/>
        <pc:sldMkLst>
          <pc:docMk/>
          <pc:sldMk cId="3584031626" sldId="452"/>
        </pc:sldMkLst>
        <pc:spChg chg="mod">
          <ac:chgData name="景淳 詹" userId="efb101a757902745" providerId="LiveId" clId="{9DDF0DCD-3763-4786-87C8-4CBB4FDE882E}" dt="2022-12-12T07:52:50.810" v="2475" actId="113"/>
          <ac:spMkLst>
            <pc:docMk/>
            <pc:sldMk cId="3584031626" sldId="452"/>
            <ac:spMk id="2" creationId="{FFDA83CB-8C70-4E6D-9E76-3F1EF7CFB084}"/>
          </ac:spMkLst>
        </pc:spChg>
      </pc:sldChg>
      <pc:sldChg chg="modNotesTx">
        <pc:chgData name="景淳 詹" userId="efb101a757902745" providerId="LiveId" clId="{9DDF0DCD-3763-4786-87C8-4CBB4FDE882E}" dt="2022-12-21T17:10:07.170" v="6308"/>
        <pc:sldMkLst>
          <pc:docMk/>
          <pc:sldMk cId="3002676262" sldId="453"/>
        </pc:sldMkLst>
      </pc:sldChg>
      <pc:sldChg chg="modNotesTx">
        <pc:chgData name="景淳 詹" userId="efb101a757902745" providerId="LiveId" clId="{9DDF0DCD-3763-4786-87C8-4CBB4FDE882E}" dt="2022-12-21T17:24:57.279" v="6372" actId="20577"/>
        <pc:sldMkLst>
          <pc:docMk/>
          <pc:sldMk cId="2086546156" sldId="454"/>
        </pc:sldMkLst>
      </pc:sldChg>
      <pc:sldChg chg="modNotesTx">
        <pc:chgData name="景淳 詹" userId="efb101a757902745" providerId="LiveId" clId="{9DDF0DCD-3763-4786-87C8-4CBB4FDE882E}" dt="2022-12-21T17:30:53.287" v="6414" actId="20577"/>
        <pc:sldMkLst>
          <pc:docMk/>
          <pc:sldMk cId="1660197160" sldId="456"/>
        </pc:sldMkLst>
      </pc:sldChg>
      <pc:sldChg chg="modSp mod modNotesTx">
        <pc:chgData name="景淳 詹" userId="efb101a757902745" providerId="LiveId" clId="{9DDF0DCD-3763-4786-87C8-4CBB4FDE882E}" dt="2022-12-22T17:36:40.042" v="6779" actId="20577"/>
        <pc:sldMkLst>
          <pc:docMk/>
          <pc:sldMk cId="41434772" sldId="457"/>
        </pc:sldMkLst>
        <pc:spChg chg="mod">
          <ac:chgData name="景淳 詹" userId="efb101a757902745" providerId="LiveId" clId="{9DDF0DCD-3763-4786-87C8-4CBB4FDE882E}" dt="2022-12-05T12:42:26.201" v="1014" actId="14100"/>
          <ac:spMkLst>
            <pc:docMk/>
            <pc:sldMk cId="41434772" sldId="457"/>
            <ac:spMk id="3" creationId="{408A3369-3D29-2171-959C-2716BECF28CE}"/>
          </ac:spMkLst>
        </pc:spChg>
      </pc:sldChg>
      <pc:sldChg chg="modSp modNotesTx">
        <pc:chgData name="景淳 詹" userId="efb101a757902745" providerId="LiveId" clId="{9DDF0DCD-3763-4786-87C8-4CBB4FDE882E}" dt="2022-12-21T17:34:55.181" v="6458"/>
        <pc:sldMkLst>
          <pc:docMk/>
          <pc:sldMk cId="254346742" sldId="458"/>
        </pc:sldMkLst>
        <pc:spChg chg="mod">
          <ac:chgData name="景淳 詹" userId="efb101a757902745" providerId="LiveId" clId="{9DDF0DCD-3763-4786-87C8-4CBB4FDE882E}" dt="2022-12-05T12:47:09.336" v="1041" actId="20578"/>
          <ac:spMkLst>
            <pc:docMk/>
            <pc:sldMk cId="254346742" sldId="458"/>
            <ac:spMk id="3" creationId="{408A3369-3D29-2171-959C-2716BECF28CE}"/>
          </ac:spMkLst>
        </pc:spChg>
      </pc:sldChg>
      <pc:sldChg chg="modNotesTx">
        <pc:chgData name="景淳 詹" userId="efb101a757902745" providerId="LiveId" clId="{9DDF0DCD-3763-4786-87C8-4CBB4FDE882E}" dt="2022-12-21T17:38:49.058" v="6557" actId="20577"/>
        <pc:sldMkLst>
          <pc:docMk/>
          <pc:sldMk cId="721259089" sldId="459"/>
        </pc:sldMkLst>
      </pc:sldChg>
      <pc:sldChg chg="modNotesTx">
        <pc:chgData name="景淳 詹" userId="efb101a757902745" providerId="LiveId" clId="{9DDF0DCD-3763-4786-87C8-4CBB4FDE882E}" dt="2022-12-21T17:40:01.191" v="6575" actId="20577"/>
        <pc:sldMkLst>
          <pc:docMk/>
          <pc:sldMk cId="1524510353" sldId="460"/>
        </pc:sldMkLst>
      </pc:sldChg>
      <pc:sldChg chg="modNotesTx">
        <pc:chgData name="景淳 詹" userId="efb101a757902745" providerId="LiveId" clId="{9DDF0DCD-3763-4786-87C8-4CBB4FDE882E}" dt="2022-12-21T17:40:37.247" v="6580"/>
        <pc:sldMkLst>
          <pc:docMk/>
          <pc:sldMk cId="33395297" sldId="462"/>
        </pc:sldMkLst>
      </pc:sldChg>
      <pc:sldChg chg="modNotesTx">
        <pc:chgData name="景淳 詹" userId="efb101a757902745" providerId="LiveId" clId="{9DDF0DCD-3763-4786-87C8-4CBB4FDE882E}" dt="2022-12-21T17:41:20.111" v="6589"/>
        <pc:sldMkLst>
          <pc:docMk/>
          <pc:sldMk cId="2587070149" sldId="463"/>
        </pc:sldMkLst>
      </pc:sldChg>
      <pc:sldChg chg="addSp delSp modSp mod modNotesTx">
        <pc:chgData name="景淳 詹" userId="efb101a757902745" providerId="LiveId" clId="{9DDF0DCD-3763-4786-87C8-4CBB4FDE882E}" dt="2022-12-22T17:47:18.334" v="6793" actId="1076"/>
        <pc:sldMkLst>
          <pc:docMk/>
          <pc:sldMk cId="2454334026" sldId="466"/>
        </pc:sldMkLst>
        <pc:picChg chg="del">
          <ac:chgData name="景淳 詹" userId="efb101a757902745" providerId="LiveId" clId="{9DDF0DCD-3763-4786-87C8-4CBB4FDE882E}" dt="2022-12-22T17:46:53.363" v="6783" actId="478"/>
          <ac:picMkLst>
            <pc:docMk/>
            <pc:sldMk cId="2454334026" sldId="466"/>
            <ac:picMk id="6" creationId="{F65F32E5-702C-C14C-10CB-9F3528F578B2}"/>
          </ac:picMkLst>
        </pc:picChg>
        <pc:picChg chg="add del mod modCrop">
          <ac:chgData name="景淳 詹" userId="efb101a757902745" providerId="LiveId" clId="{9DDF0DCD-3763-4786-87C8-4CBB4FDE882E}" dt="2022-12-22T17:45:41.446" v="6782" actId="478"/>
          <ac:picMkLst>
            <pc:docMk/>
            <pc:sldMk cId="2454334026" sldId="466"/>
            <ac:picMk id="7" creationId="{6F5A540D-DBB5-4576-40B8-1798815E460B}"/>
          </ac:picMkLst>
        </pc:picChg>
        <pc:picChg chg="add mod modCrop">
          <ac:chgData name="景淳 詹" userId="efb101a757902745" providerId="LiveId" clId="{9DDF0DCD-3763-4786-87C8-4CBB4FDE882E}" dt="2022-12-22T17:47:18.334" v="6793" actId="1076"/>
          <ac:picMkLst>
            <pc:docMk/>
            <pc:sldMk cId="2454334026" sldId="466"/>
            <ac:picMk id="9" creationId="{1E45E926-A6B1-5828-824A-9C9A19F9C57C}"/>
          </ac:picMkLst>
        </pc:picChg>
      </pc:sldChg>
      <pc:sldChg chg="modSp mod modNotesTx">
        <pc:chgData name="景淳 詹" userId="efb101a757902745" providerId="LiveId" clId="{9DDF0DCD-3763-4786-87C8-4CBB4FDE882E}" dt="2022-12-22T06:18:38.485" v="6674" actId="20577"/>
        <pc:sldMkLst>
          <pc:docMk/>
          <pc:sldMk cId="1027397696" sldId="467"/>
        </pc:sldMkLst>
        <pc:spChg chg="mod">
          <ac:chgData name="景淳 詹" userId="efb101a757902745" providerId="LiveId" clId="{9DDF0DCD-3763-4786-87C8-4CBB4FDE882E}" dt="2022-12-05T13:14:42.548" v="1144" actId="20577"/>
          <ac:spMkLst>
            <pc:docMk/>
            <pc:sldMk cId="1027397696" sldId="467"/>
            <ac:spMk id="3" creationId="{408A3369-3D29-2171-959C-2716BECF28CE}"/>
          </ac:spMkLst>
        </pc:spChg>
      </pc:sldChg>
      <pc:sldChg chg="modNotesTx">
        <pc:chgData name="景淳 詹" userId="efb101a757902745" providerId="LiveId" clId="{9DDF0DCD-3763-4786-87C8-4CBB4FDE882E}" dt="2022-12-22T17:50:13.727" v="6795" actId="20577"/>
        <pc:sldMkLst>
          <pc:docMk/>
          <pc:sldMk cId="2096045633" sldId="468"/>
        </pc:sldMkLst>
      </pc:sldChg>
      <pc:sldChg chg="modNotesTx">
        <pc:chgData name="景淳 詹" userId="efb101a757902745" providerId="LiveId" clId="{9DDF0DCD-3763-4786-87C8-4CBB4FDE882E}" dt="2022-12-22T06:20:21.033" v="6678"/>
        <pc:sldMkLst>
          <pc:docMk/>
          <pc:sldMk cId="4191126926" sldId="469"/>
        </pc:sldMkLst>
      </pc:sldChg>
      <pc:sldChg chg="delSp modSp mod modNotesTx">
        <pc:chgData name="景淳 詹" userId="efb101a757902745" providerId="LiveId" clId="{9DDF0DCD-3763-4786-87C8-4CBB4FDE882E}" dt="2022-12-22T06:21:47.153" v="6685" actId="20577"/>
        <pc:sldMkLst>
          <pc:docMk/>
          <pc:sldMk cId="2617026880" sldId="470"/>
        </pc:sldMkLst>
        <pc:spChg chg="del">
          <ac:chgData name="景淳 詹" userId="efb101a757902745" providerId="LiveId" clId="{9DDF0DCD-3763-4786-87C8-4CBB4FDE882E}" dt="2022-12-05T13:27:10.257" v="1182" actId="478"/>
          <ac:spMkLst>
            <pc:docMk/>
            <pc:sldMk cId="2617026880" sldId="470"/>
            <ac:spMk id="3" creationId="{1B3BB95C-48A4-4842-114E-9E705D268AE5}"/>
          </ac:spMkLst>
        </pc:spChg>
        <pc:spChg chg="mod">
          <ac:chgData name="景淳 詹" userId="efb101a757902745" providerId="LiveId" clId="{9DDF0DCD-3763-4786-87C8-4CBB4FDE882E}" dt="2022-12-05T13:23:55.378" v="1181" actId="27636"/>
          <ac:spMkLst>
            <pc:docMk/>
            <pc:sldMk cId="2617026880" sldId="470"/>
            <ac:spMk id="8" creationId="{19C9EDEF-EC3F-D388-ECC9-84F67E75A3DA}"/>
          </ac:spMkLst>
        </pc:spChg>
      </pc:sldChg>
      <pc:sldChg chg="modNotesTx">
        <pc:chgData name="景淳 詹" userId="efb101a757902745" providerId="LiveId" clId="{9DDF0DCD-3763-4786-87C8-4CBB4FDE882E}" dt="2022-12-22T06:22:46.960" v="6695" actId="20577"/>
        <pc:sldMkLst>
          <pc:docMk/>
          <pc:sldMk cId="1195137652" sldId="471"/>
        </pc:sldMkLst>
      </pc:sldChg>
      <pc:sldChg chg="modNotesTx">
        <pc:chgData name="景淳 詹" userId="efb101a757902745" providerId="LiveId" clId="{9DDF0DCD-3763-4786-87C8-4CBB4FDE882E}" dt="2022-12-22T06:23:30.369" v="6697"/>
        <pc:sldMkLst>
          <pc:docMk/>
          <pc:sldMk cId="574196558" sldId="472"/>
        </pc:sldMkLst>
      </pc:sldChg>
      <pc:sldChg chg="modNotesTx">
        <pc:chgData name="景淳 詹" userId="efb101a757902745" providerId="LiveId" clId="{9DDF0DCD-3763-4786-87C8-4CBB4FDE882E}" dt="2022-12-22T06:23:43.112" v="6699"/>
        <pc:sldMkLst>
          <pc:docMk/>
          <pc:sldMk cId="2787383000" sldId="474"/>
        </pc:sldMkLst>
      </pc:sldChg>
      <pc:sldChg chg="modSp mod modNotesTx">
        <pc:chgData name="景淳 詹" userId="efb101a757902745" providerId="LiveId" clId="{9DDF0DCD-3763-4786-87C8-4CBB4FDE882E}" dt="2022-12-22T17:53:53.350" v="6822" actId="20577"/>
        <pc:sldMkLst>
          <pc:docMk/>
          <pc:sldMk cId="43791556" sldId="475"/>
        </pc:sldMkLst>
        <pc:spChg chg="mod">
          <ac:chgData name="景淳 詹" userId="efb101a757902745" providerId="LiveId" clId="{9DDF0DCD-3763-4786-87C8-4CBB4FDE882E}" dt="2022-12-05T13:31:21.826" v="1261" actId="20577"/>
          <ac:spMkLst>
            <pc:docMk/>
            <pc:sldMk cId="43791556" sldId="475"/>
            <ac:spMk id="3" creationId="{408A3369-3D29-2171-959C-2716BECF28CE}"/>
          </ac:spMkLst>
        </pc:spChg>
      </pc:sldChg>
      <pc:sldChg chg="modNotesTx">
        <pc:chgData name="景淳 詹" userId="efb101a757902745" providerId="LiveId" clId="{9DDF0DCD-3763-4786-87C8-4CBB4FDE882E}" dt="2022-12-22T17:54:59.607" v="6823"/>
        <pc:sldMkLst>
          <pc:docMk/>
          <pc:sldMk cId="1267367017" sldId="476"/>
        </pc:sldMkLst>
      </pc:sldChg>
      <pc:sldChg chg="modNotesTx">
        <pc:chgData name="景淳 詹" userId="efb101a757902745" providerId="LiveId" clId="{9DDF0DCD-3763-4786-87C8-4CBB4FDE882E}" dt="2022-12-22T06:28:20.196" v="6710" actId="20577"/>
        <pc:sldMkLst>
          <pc:docMk/>
          <pc:sldMk cId="2071817752" sldId="477"/>
        </pc:sldMkLst>
      </pc:sldChg>
      <pc:sldChg chg="modSp mod modNotesTx">
        <pc:chgData name="景淳 詹" userId="efb101a757902745" providerId="LiveId" clId="{9DDF0DCD-3763-4786-87C8-4CBB4FDE882E}" dt="2022-12-22T06:28:43.279" v="6712"/>
        <pc:sldMkLst>
          <pc:docMk/>
          <pc:sldMk cId="393078465" sldId="478"/>
        </pc:sldMkLst>
        <pc:spChg chg="mod">
          <ac:chgData name="景淳 詹" userId="efb101a757902745" providerId="LiveId" clId="{9DDF0DCD-3763-4786-87C8-4CBB4FDE882E}" dt="2022-12-05T13:44:32.025" v="1415" actId="20577"/>
          <ac:spMkLst>
            <pc:docMk/>
            <pc:sldMk cId="393078465" sldId="478"/>
            <ac:spMk id="3" creationId="{408A3369-3D29-2171-959C-2716BECF28CE}"/>
          </ac:spMkLst>
        </pc:spChg>
      </pc:sldChg>
      <pc:sldChg chg="modSp mod modNotesTx">
        <pc:chgData name="景淳 詹" userId="efb101a757902745" providerId="LiveId" clId="{9DDF0DCD-3763-4786-87C8-4CBB4FDE882E}" dt="2022-12-22T06:33:52.744" v="6738" actId="20577"/>
        <pc:sldMkLst>
          <pc:docMk/>
          <pc:sldMk cId="3628557336" sldId="479"/>
        </pc:sldMkLst>
        <pc:spChg chg="mod">
          <ac:chgData name="景淳 詹" userId="efb101a757902745" providerId="LiveId" clId="{9DDF0DCD-3763-4786-87C8-4CBB4FDE882E}" dt="2022-12-05T13:45:46.910" v="1442" actId="20577"/>
          <ac:spMkLst>
            <pc:docMk/>
            <pc:sldMk cId="3628557336" sldId="479"/>
            <ac:spMk id="3" creationId="{408A3369-3D29-2171-959C-2716BECF28CE}"/>
          </ac:spMkLst>
        </pc:spChg>
      </pc:sldChg>
      <pc:sldChg chg="modSp mod modNotesTx">
        <pc:chgData name="景淳 詹" userId="efb101a757902745" providerId="LiveId" clId="{9DDF0DCD-3763-4786-87C8-4CBB4FDE882E}" dt="2022-12-22T17:59:14.692" v="6870" actId="20577"/>
        <pc:sldMkLst>
          <pc:docMk/>
          <pc:sldMk cId="296338069" sldId="480"/>
        </pc:sldMkLst>
        <pc:spChg chg="mod">
          <ac:chgData name="景淳 詹" userId="efb101a757902745" providerId="LiveId" clId="{9DDF0DCD-3763-4786-87C8-4CBB4FDE882E}" dt="2022-12-12T08:55:22.973" v="2662" actId="207"/>
          <ac:spMkLst>
            <pc:docMk/>
            <pc:sldMk cId="296338069" sldId="480"/>
            <ac:spMk id="3" creationId="{408A3369-3D29-2171-959C-2716BECF28CE}"/>
          </ac:spMkLst>
        </pc:spChg>
      </pc:sldChg>
      <pc:sldChg chg="modNotesTx">
        <pc:chgData name="景淳 詹" userId="efb101a757902745" providerId="LiveId" clId="{9DDF0DCD-3763-4786-87C8-4CBB4FDE882E}" dt="2022-12-22T06:30:45.930" v="6727" actId="20577"/>
        <pc:sldMkLst>
          <pc:docMk/>
          <pc:sldMk cId="2523393170" sldId="481"/>
        </pc:sldMkLst>
      </pc:sldChg>
      <pc:sldChg chg="modNotesTx">
        <pc:chgData name="景淳 詹" userId="efb101a757902745" providerId="LiveId" clId="{9DDF0DCD-3763-4786-87C8-4CBB4FDE882E}" dt="2022-12-22T06:31:01.647" v="6729"/>
        <pc:sldMkLst>
          <pc:docMk/>
          <pc:sldMk cId="3941098999" sldId="482"/>
        </pc:sldMkLst>
      </pc:sldChg>
      <pc:sldChg chg="modNotesTx">
        <pc:chgData name="景淳 詹" userId="efb101a757902745" providerId="LiveId" clId="{9DDF0DCD-3763-4786-87C8-4CBB4FDE882E}" dt="2022-12-20T08:58:16.347" v="3337" actId="20577"/>
        <pc:sldMkLst>
          <pc:docMk/>
          <pc:sldMk cId="2794641133" sldId="485"/>
        </pc:sldMkLst>
      </pc:sldChg>
      <pc:sldChg chg="modSp mod modNotesTx">
        <pc:chgData name="景淳 詹" userId="efb101a757902745" providerId="LiveId" clId="{9DDF0DCD-3763-4786-87C8-4CBB4FDE882E}" dt="2022-12-20T09:00:09.644" v="3381" actId="20577"/>
        <pc:sldMkLst>
          <pc:docMk/>
          <pc:sldMk cId="3024002898" sldId="486"/>
        </pc:sldMkLst>
        <pc:spChg chg="mod">
          <ac:chgData name="景淳 詹" userId="efb101a757902745" providerId="LiveId" clId="{9DDF0DCD-3763-4786-87C8-4CBB4FDE882E}" dt="2022-12-12T05:36:41.625" v="1651" actId="20577"/>
          <ac:spMkLst>
            <pc:docMk/>
            <pc:sldMk cId="3024002898" sldId="486"/>
            <ac:spMk id="3" creationId="{408A3369-3D29-2171-959C-2716BECF28CE}"/>
          </ac:spMkLst>
        </pc:spChg>
      </pc:sldChg>
      <pc:sldChg chg="modNotesTx">
        <pc:chgData name="景淳 詹" userId="efb101a757902745" providerId="LiveId" clId="{9DDF0DCD-3763-4786-87C8-4CBB4FDE882E}" dt="2022-12-22T17:09:17.035" v="6744"/>
        <pc:sldMkLst>
          <pc:docMk/>
          <pc:sldMk cId="4197541169" sldId="487"/>
        </pc:sldMkLst>
      </pc:sldChg>
      <pc:sldChg chg="modNotesTx">
        <pc:chgData name="景淳 詹" userId="efb101a757902745" providerId="LiveId" clId="{9DDF0DCD-3763-4786-87C8-4CBB4FDE882E}" dt="2022-12-20T09:04:01.539" v="3450"/>
        <pc:sldMkLst>
          <pc:docMk/>
          <pc:sldMk cId="2277429587" sldId="489"/>
        </pc:sldMkLst>
      </pc:sldChg>
      <pc:sldChg chg="modNotesTx">
        <pc:chgData name="景淳 詹" userId="efb101a757902745" providerId="LiveId" clId="{9DDF0DCD-3763-4786-87C8-4CBB4FDE882E}" dt="2022-12-12T05:41:25.550" v="1669" actId="20577"/>
        <pc:sldMkLst>
          <pc:docMk/>
          <pc:sldMk cId="3262357328" sldId="490"/>
        </pc:sldMkLst>
      </pc:sldChg>
      <pc:sldChg chg="modSp mod modNotesTx">
        <pc:chgData name="景淳 詹" userId="efb101a757902745" providerId="LiveId" clId="{9DDF0DCD-3763-4786-87C8-4CBB4FDE882E}" dt="2022-12-20T09:06:25.008" v="3512" actId="20577"/>
        <pc:sldMkLst>
          <pc:docMk/>
          <pc:sldMk cId="667554327" sldId="491"/>
        </pc:sldMkLst>
        <pc:spChg chg="mod">
          <ac:chgData name="景淳 詹" userId="efb101a757902745" providerId="LiveId" clId="{9DDF0DCD-3763-4786-87C8-4CBB4FDE882E}" dt="2022-12-12T11:36:39.347" v="2927" actId="1076"/>
          <ac:spMkLst>
            <pc:docMk/>
            <pc:sldMk cId="667554327" sldId="491"/>
            <ac:spMk id="3" creationId="{408A3369-3D29-2171-959C-2716BECF28CE}"/>
          </ac:spMkLst>
        </pc:spChg>
        <pc:grpChg chg="mod">
          <ac:chgData name="景淳 詹" userId="efb101a757902745" providerId="LiveId" clId="{9DDF0DCD-3763-4786-87C8-4CBB4FDE882E}" dt="2022-12-12T11:36:52.672" v="2928" actId="1076"/>
          <ac:grpSpMkLst>
            <pc:docMk/>
            <pc:sldMk cId="667554327" sldId="491"/>
            <ac:grpSpMk id="5" creationId="{1FA21772-2B98-3ACF-9150-1A65E63A9854}"/>
          </ac:grpSpMkLst>
        </pc:grpChg>
      </pc:sldChg>
      <pc:sldChg chg="modNotesTx">
        <pc:chgData name="景淳 詹" userId="efb101a757902745" providerId="LiveId" clId="{9DDF0DCD-3763-4786-87C8-4CBB4FDE882E}" dt="2022-12-20T09:10:18.747" v="3531" actId="20577"/>
        <pc:sldMkLst>
          <pc:docMk/>
          <pc:sldMk cId="410076538" sldId="494"/>
        </pc:sldMkLst>
      </pc:sldChg>
      <pc:sldChg chg="modNotesTx">
        <pc:chgData name="景淳 詹" userId="efb101a757902745" providerId="LiveId" clId="{9DDF0DCD-3763-4786-87C8-4CBB4FDE882E}" dt="2022-12-20T09:11:13.548" v="3591"/>
        <pc:sldMkLst>
          <pc:docMk/>
          <pc:sldMk cId="573685183" sldId="495"/>
        </pc:sldMkLst>
      </pc:sldChg>
      <pc:sldChg chg="modNotesTx">
        <pc:chgData name="景淳 詹" userId="efb101a757902745" providerId="LiveId" clId="{9DDF0DCD-3763-4786-87C8-4CBB4FDE882E}" dt="2022-12-20T09:15:55.710" v="3703"/>
        <pc:sldMkLst>
          <pc:docMk/>
          <pc:sldMk cId="2943699754" sldId="496"/>
        </pc:sldMkLst>
      </pc:sldChg>
      <pc:sldChg chg="modNotesTx">
        <pc:chgData name="景淳 詹" userId="efb101a757902745" providerId="LiveId" clId="{9DDF0DCD-3763-4786-87C8-4CBB4FDE882E}" dt="2022-12-20T09:13:20.746" v="3597"/>
        <pc:sldMkLst>
          <pc:docMk/>
          <pc:sldMk cId="4264697216" sldId="497"/>
        </pc:sldMkLst>
      </pc:sldChg>
      <pc:sldChg chg="modNotesTx">
        <pc:chgData name="景淳 詹" userId="efb101a757902745" providerId="LiveId" clId="{9DDF0DCD-3763-4786-87C8-4CBB4FDE882E}" dt="2022-12-20T09:15:18.274" v="3698"/>
        <pc:sldMkLst>
          <pc:docMk/>
          <pc:sldMk cId="281143099" sldId="498"/>
        </pc:sldMkLst>
      </pc:sldChg>
      <pc:sldChg chg="modNotesTx">
        <pc:chgData name="景淳 詹" userId="efb101a757902745" providerId="LiveId" clId="{9DDF0DCD-3763-4786-87C8-4CBB4FDE882E}" dt="2022-12-20T09:27:06.076" v="3746" actId="20577"/>
        <pc:sldMkLst>
          <pc:docMk/>
          <pc:sldMk cId="739711185" sldId="499"/>
        </pc:sldMkLst>
      </pc:sldChg>
      <pc:sldChg chg="modNotesTx">
        <pc:chgData name="景淳 詹" userId="efb101a757902745" providerId="LiveId" clId="{9DDF0DCD-3763-4786-87C8-4CBB4FDE882E}" dt="2022-12-20T09:27:18.671" v="3749" actId="20577"/>
        <pc:sldMkLst>
          <pc:docMk/>
          <pc:sldMk cId="12171110" sldId="500"/>
        </pc:sldMkLst>
      </pc:sldChg>
      <pc:sldChg chg="modSp mod modNotesTx">
        <pc:chgData name="景淳 詹" userId="efb101a757902745" providerId="LiveId" clId="{9DDF0DCD-3763-4786-87C8-4CBB4FDE882E}" dt="2022-12-22T16:59:39.184" v="6741" actId="20577"/>
        <pc:sldMkLst>
          <pc:docMk/>
          <pc:sldMk cId="1786100879" sldId="501"/>
        </pc:sldMkLst>
        <pc:spChg chg="mod">
          <ac:chgData name="景淳 詹" userId="efb101a757902745" providerId="LiveId" clId="{9DDF0DCD-3763-4786-87C8-4CBB4FDE882E}" dt="2022-12-12T06:31:50.046" v="1760" actId="207"/>
          <ac:spMkLst>
            <pc:docMk/>
            <pc:sldMk cId="1786100879" sldId="501"/>
            <ac:spMk id="3" creationId="{408A3369-3D29-2171-959C-2716BECF28CE}"/>
          </ac:spMkLst>
        </pc:spChg>
      </pc:sldChg>
      <pc:sldChg chg="modNotesTx">
        <pc:chgData name="景淳 詹" userId="efb101a757902745" providerId="LiveId" clId="{9DDF0DCD-3763-4786-87C8-4CBB4FDE882E}" dt="2022-12-22T16:59:46.147" v="6743"/>
        <pc:sldMkLst>
          <pc:docMk/>
          <pc:sldMk cId="464935417" sldId="502"/>
        </pc:sldMkLst>
      </pc:sldChg>
      <pc:sldChg chg="modNotesTx">
        <pc:chgData name="景淳 詹" userId="efb101a757902745" providerId="LiveId" clId="{9DDF0DCD-3763-4786-87C8-4CBB4FDE882E}" dt="2022-12-20T09:37:10.093" v="3932" actId="20577"/>
        <pc:sldMkLst>
          <pc:docMk/>
          <pc:sldMk cId="1178729419" sldId="503"/>
        </pc:sldMkLst>
      </pc:sldChg>
      <pc:sldChg chg="modNotesTx">
        <pc:chgData name="景淳 詹" userId="efb101a757902745" providerId="LiveId" clId="{9DDF0DCD-3763-4786-87C8-4CBB4FDE882E}" dt="2022-12-20T09:34:28.424" v="3801" actId="20577"/>
        <pc:sldMkLst>
          <pc:docMk/>
          <pc:sldMk cId="431517083" sldId="504"/>
        </pc:sldMkLst>
      </pc:sldChg>
      <pc:sldChg chg="modSp mod modNotesTx">
        <pc:chgData name="景淳 詹" userId="efb101a757902745" providerId="LiveId" clId="{9DDF0DCD-3763-4786-87C8-4CBB4FDE882E}" dt="2022-12-20T09:37:39.076" v="3946" actId="20577"/>
        <pc:sldMkLst>
          <pc:docMk/>
          <pc:sldMk cId="493555324" sldId="505"/>
        </pc:sldMkLst>
        <pc:spChg chg="mod">
          <ac:chgData name="景淳 詹" userId="efb101a757902745" providerId="LiveId" clId="{9DDF0DCD-3763-4786-87C8-4CBB4FDE882E}" dt="2022-12-13T08:12:48.862" v="2936" actId="207"/>
          <ac:spMkLst>
            <pc:docMk/>
            <pc:sldMk cId="493555324" sldId="505"/>
            <ac:spMk id="2" creationId="{68CA1E71-FB6D-2BC0-B774-3AC7E3723728}"/>
          </ac:spMkLst>
        </pc:spChg>
      </pc:sldChg>
      <pc:sldChg chg="modNotesTx">
        <pc:chgData name="景淳 詹" userId="efb101a757902745" providerId="LiveId" clId="{9DDF0DCD-3763-4786-87C8-4CBB4FDE882E}" dt="2022-12-20T12:17:23.340" v="3948"/>
        <pc:sldMkLst>
          <pc:docMk/>
          <pc:sldMk cId="2178932413" sldId="506"/>
        </pc:sldMkLst>
      </pc:sldChg>
      <pc:sldChg chg="modSp modNotesTx">
        <pc:chgData name="景淳 詹" userId="efb101a757902745" providerId="LiveId" clId="{9DDF0DCD-3763-4786-87C8-4CBB4FDE882E}" dt="2022-12-20T12:59:13.770" v="4379" actId="20577"/>
        <pc:sldMkLst>
          <pc:docMk/>
          <pc:sldMk cId="321513153" sldId="507"/>
        </pc:sldMkLst>
        <pc:spChg chg="mod">
          <ac:chgData name="景淳 詹" userId="efb101a757902745" providerId="LiveId" clId="{9DDF0DCD-3763-4786-87C8-4CBB4FDE882E}" dt="2022-12-12T06:48:54.867" v="1858" actId="20578"/>
          <ac:spMkLst>
            <pc:docMk/>
            <pc:sldMk cId="321513153" sldId="507"/>
            <ac:spMk id="3" creationId="{408A3369-3D29-2171-959C-2716BECF28CE}"/>
          </ac:spMkLst>
        </pc:spChg>
      </pc:sldChg>
      <pc:sldChg chg="modSp mod modNotesTx">
        <pc:chgData name="景淳 詹" userId="efb101a757902745" providerId="LiveId" clId="{9DDF0DCD-3763-4786-87C8-4CBB4FDE882E}" dt="2022-12-20T13:00:40.089" v="4380" actId="20577"/>
        <pc:sldMkLst>
          <pc:docMk/>
          <pc:sldMk cId="339475927" sldId="508"/>
        </pc:sldMkLst>
        <pc:spChg chg="mod">
          <ac:chgData name="景淳 詹" userId="efb101a757902745" providerId="LiveId" clId="{9DDF0DCD-3763-4786-87C8-4CBB4FDE882E}" dt="2022-12-12T06:47:01.023" v="1857" actId="20577"/>
          <ac:spMkLst>
            <pc:docMk/>
            <pc:sldMk cId="339475927" sldId="508"/>
            <ac:spMk id="3" creationId="{408A3369-3D29-2171-959C-2716BECF28CE}"/>
          </ac:spMkLst>
        </pc:spChg>
      </pc:sldChg>
      <pc:sldChg chg="modNotesTx">
        <pc:chgData name="景淳 詹" userId="efb101a757902745" providerId="LiveId" clId="{9DDF0DCD-3763-4786-87C8-4CBB4FDE882E}" dt="2022-12-20T13:01:04.358" v="4400" actId="20577"/>
        <pc:sldMkLst>
          <pc:docMk/>
          <pc:sldMk cId="3049590280" sldId="509"/>
        </pc:sldMkLst>
      </pc:sldChg>
      <pc:sldChg chg="modNotesTx">
        <pc:chgData name="景淳 詹" userId="efb101a757902745" providerId="LiveId" clId="{9DDF0DCD-3763-4786-87C8-4CBB4FDE882E}" dt="2022-12-20T13:01:49.296" v="4413" actId="20577"/>
        <pc:sldMkLst>
          <pc:docMk/>
          <pc:sldMk cId="3121065405" sldId="511"/>
        </pc:sldMkLst>
      </pc:sldChg>
      <pc:sldChg chg="modSp mod modNotesTx">
        <pc:chgData name="景淳 詹" userId="efb101a757902745" providerId="LiveId" clId="{9DDF0DCD-3763-4786-87C8-4CBB4FDE882E}" dt="2022-12-20T12:50:40.028" v="4222"/>
        <pc:sldMkLst>
          <pc:docMk/>
          <pc:sldMk cId="3231260888" sldId="512"/>
        </pc:sldMkLst>
        <pc:spChg chg="mod">
          <ac:chgData name="景淳 詹" userId="efb101a757902745" providerId="LiveId" clId="{9DDF0DCD-3763-4786-87C8-4CBB4FDE882E}" dt="2022-12-20T12:50:11.470" v="4220" actId="207"/>
          <ac:spMkLst>
            <pc:docMk/>
            <pc:sldMk cId="3231260888" sldId="512"/>
            <ac:spMk id="3" creationId="{408A3369-3D29-2171-959C-2716BECF28CE}"/>
          </ac:spMkLst>
        </pc:spChg>
      </pc:sldChg>
      <pc:sldChg chg="modNotesTx">
        <pc:chgData name="景淳 詹" userId="efb101a757902745" providerId="LiveId" clId="{9DDF0DCD-3763-4786-87C8-4CBB4FDE882E}" dt="2022-12-12T06:57:47.110" v="1910" actId="20577"/>
        <pc:sldMkLst>
          <pc:docMk/>
          <pc:sldMk cId="3183226289" sldId="513"/>
        </pc:sldMkLst>
      </pc:sldChg>
      <pc:sldChg chg="modSp mod modNotesTx">
        <pc:chgData name="景淳 詹" userId="efb101a757902745" providerId="LiveId" clId="{9DDF0DCD-3763-4786-87C8-4CBB4FDE882E}" dt="2022-12-20T13:03:57.510" v="4437"/>
        <pc:sldMkLst>
          <pc:docMk/>
          <pc:sldMk cId="2368970060" sldId="514"/>
        </pc:sldMkLst>
        <pc:spChg chg="mod">
          <ac:chgData name="景淳 詹" userId="efb101a757902745" providerId="LiveId" clId="{9DDF0DCD-3763-4786-87C8-4CBB4FDE882E}" dt="2022-12-12T12:24:03.472" v="2934" actId="20577"/>
          <ac:spMkLst>
            <pc:docMk/>
            <pc:sldMk cId="2368970060" sldId="514"/>
            <ac:spMk id="3" creationId="{408A3369-3D29-2171-959C-2716BECF28CE}"/>
          </ac:spMkLst>
        </pc:spChg>
      </pc:sldChg>
      <pc:sldChg chg="modNotes modNotesTx">
        <pc:chgData name="景淳 詹" userId="efb101a757902745" providerId="LiveId" clId="{9DDF0DCD-3763-4786-87C8-4CBB4FDE882E}" dt="2022-12-20T13:06:23.199" v="4504" actId="20577"/>
        <pc:sldMkLst>
          <pc:docMk/>
          <pc:sldMk cId="1945270800" sldId="515"/>
        </pc:sldMkLst>
      </pc:sldChg>
      <pc:sldChg chg="modNotesTx">
        <pc:chgData name="景淳 詹" userId="efb101a757902745" providerId="LiveId" clId="{9DDF0DCD-3763-4786-87C8-4CBB4FDE882E}" dt="2022-12-20T13:07:58.889" v="4506"/>
        <pc:sldMkLst>
          <pc:docMk/>
          <pc:sldMk cId="2784684210" sldId="517"/>
        </pc:sldMkLst>
      </pc:sldChg>
      <pc:sldChg chg="modSp mod modNotesTx">
        <pc:chgData name="景淳 詹" userId="efb101a757902745" providerId="LiveId" clId="{9DDF0DCD-3763-4786-87C8-4CBB4FDE882E}" dt="2022-12-20T13:15:18.731" v="4597" actId="20577"/>
        <pc:sldMkLst>
          <pc:docMk/>
          <pc:sldMk cId="248463364" sldId="518"/>
        </pc:sldMkLst>
        <pc:spChg chg="mod">
          <ac:chgData name="景淳 詹" userId="efb101a757902745" providerId="LiveId" clId="{9DDF0DCD-3763-4786-87C8-4CBB4FDE882E}" dt="2022-12-20T13:13:01.147" v="4546" actId="20577"/>
          <ac:spMkLst>
            <pc:docMk/>
            <pc:sldMk cId="248463364" sldId="518"/>
            <ac:spMk id="3" creationId="{408A3369-3D29-2171-959C-2716BECF28CE}"/>
          </ac:spMkLst>
        </pc:spChg>
      </pc:sldChg>
      <pc:sldChg chg="modNotesTx">
        <pc:chgData name="景淳 詹" userId="efb101a757902745" providerId="LiveId" clId="{9DDF0DCD-3763-4786-87C8-4CBB4FDE882E}" dt="2022-12-20T13:16:29.539" v="4613" actId="20577"/>
        <pc:sldMkLst>
          <pc:docMk/>
          <pc:sldMk cId="3724833556" sldId="519"/>
        </pc:sldMkLst>
      </pc:sldChg>
      <pc:sldChg chg="modSp mod modNotesTx">
        <pc:chgData name="景淳 詹" userId="efb101a757902745" providerId="LiveId" clId="{9DDF0DCD-3763-4786-87C8-4CBB4FDE882E}" dt="2022-12-20T13:25:02.663" v="4680" actId="20577"/>
        <pc:sldMkLst>
          <pc:docMk/>
          <pc:sldMk cId="1659357965" sldId="520"/>
        </pc:sldMkLst>
        <pc:spChg chg="mod">
          <ac:chgData name="景淳 詹" userId="efb101a757902745" providerId="LiveId" clId="{9DDF0DCD-3763-4786-87C8-4CBB4FDE882E}" dt="2022-12-20T13:25:02.663" v="4680" actId="20577"/>
          <ac:spMkLst>
            <pc:docMk/>
            <pc:sldMk cId="1659357965" sldId="520"/>
            <ac:spMk id="3" creationId="{408A3369-3D29-2171-959C-2716BECF28CE}"/>
          </ac:spMkLst>
        </pc:spChg>
      </pc:sldChg>
      <pc:sldChg chg="modSp mod modNotesTx">
        <pc:chgData name="景淳 詹" userId="efb101a757902745" providerId="LiveId" clId="{9DDF0DCD-3763-4786-87C8-4CBB4FDE882E}" dt="2022-12-23T07:48:31.509" v="6976" actId="20577"/>
        <pc:sldMkLst>
          <pc:docMk/>
          <pc:sldMk cId="2439120275" sldId="522"/>
        </pc:sldMkLst>
        <pc:spChg chg="mod">
          <ac:chgData name="景淳 詹" userId="efb101a757902745" providerId="LiveId" clId="{9DDF0DCD-3763-4786-87C8-4CBB4FDE882E}" dt="2022-12-05T11:56:16.804" v="719" actId="20577"/>
          <ac:spMkLst>
            <pc:docMk/>
            <pc:sldMk cId="2439120275" sldId="522"/>
            <ac:spMk id="3" creationId="{21C68B4B-137B-4823-A69B-E67EC9FE50A9}"/>
          </ac:spMkLst>
        </pc:spChg>
      </pc:sldChg>
      <pc:sldChg chg="modNotesTx">
        <pc:chgData name="景淳 詹" userId="efb101a757902745" providerId="LiveId" clId="{9DDF0DCD-3763-4786-87C8-4CBB4FDE882E}" dt="2022-12-21T17:11:30.690" v="6347"/>
        <pc:sldMkLst>
          <pc:docMk/>
          <pc:sldMk cId="811896649" sldId="523"/>
        </pc:sldMkLst>
      </pc:sldChg>
      <pc:sldChg chg="modNotesTx">
        <pc:chgData name="景淳 詹" userId="efb101a757902745" providerId="LiveId" clId="{9DDF0DCD-3763-4786-87C8-4CBB4FDE882E}" dt="2022-12-21T17:35:41.534" v="6464" actId="20577"/>
        <pc:sldMkLst>
          <pc:docMk/>
          <pc:sldMk cId="2899544643" sldId="524"/>
        </pc:sldMkLst>
      </pc:sldChg>
      <pc:sldChg chg="modNotesTx">
        <pc:chgData name="景淳 詹" userId="efb101a757902745" providerId="LiveId" clId="{9DDF0DCD-3763-4786-87C8-4CBB4FDE882E}" dt="2022-12-22T06:11:40.139" v="6597"/>
        <pc:sldMkLst>
          <pc:docMk/>
          <pc:sldMk cId="1674495519" sldId="525"/>
        </pc:sldMkLst>
      </pc:sldChg>
      <pc:sldChg chg="modSp mod modNotesTx">
        <pc:chgData name="景淳 詹" userId="efb101a757902745" providerId="LiveId" clId="{9DDF0DCD-3763-4786-87C8-4CBB4FDE882E}" dt="2022-12-22T06:19:54.756" v="6675"/>
        <pc:sldMkLst>
          <pc:docMk/>
          <pc:sldMk cId="1429248903" sldId="526"/>
        </pc:sldMkLst>
        <pc:spChg chg="mod">
          <ac:chgData name="景淳 詹" userId="efb101a757902745" providerId="LiveId" clId="{9DDF0DCD-3763-4786-87C8-4CBB4FDE882E}" dt="2022-12-05T13:16:11.286" v="1157" actId="1076"/>
          <ac:spMkLst>
            <pc:docMk/>
            <pc:sldMk cId="1429248903" sldId="526"/>
            <ac:spMk id="2" creationId="{DDF831A3-C0DB-1B60-59DF-C97956039715}"/>
          </ac:spMkLst>
        </pc:spChg>
        <pc:spChg chg="mod">
          <ac:chgData name="景淳 詹" userId="efb101a757902745" providerId="LiveId" clId="{9DDF0DCD-3763-4786-87C8-4CBB4FDE882E}" dt="2022-12-05T13:16:14.940" v="1158" actId="1076"/>
          <ac:spMkLst>
            <pc:docMk/>
            <pc:sldMk cId="1429248903" sldId="526"/>
            <ac:spMk id="3" creationId="{8E5C875B-CB82-122E-7D22-BE6906DDBEC4}"/>
          </ac:spMkLst>
        </pc:spChg>
      </pc:sldChg>
      <pc:sldChg chg="modSp mod modNotesTx">
        <pc:chgData name="景淳 詹" userId="efb101a757902745" providerId="LiveId" clId="{9DDF0DCD-3763-4786-87C8-4CBB4FDE882E}" dt="2022-12-22T06:25:34.499" v="6703"/>
        <pc:sldMkLst>
          <pc:docMk/>
          <pc:sldMk cId="297194795" sldId="527"/>
        </pc:sldMkLst>
        <pc:spChg chg="mod">
          <ac:chgData name="景淳 詹" userId="efb101a757902745" providerId="LiveId" clId="{9DDF0DCD-3763-4786-87C8-4CBB4FDE882E}" dt="2022-12-05T13:41:57.453" v="1375" actId="20577"/>
          <ac:spMkLst>
            <pc:docMk/>
            <pc:sldMk cId="297194795" sldId="527"/>
            <ac:spMk id="3" creationId="{B499515C-1053-88C8-C6D3-0F471572282B}"/>
          </ac:spMkLst>
        </pc:spChg>
        <pc:picChg chg="mod">
          <ac:chgData name="景淳 詹" userId="efb101a757902745" providerId="LiveId" clId="{9DDF0DCD-3763-4786-87C8-4CBB4FDE882E}" dt="2022-12-05T13:41:34.017" v="1360" actId="1076"/>
          <ac:picMkLst>
            <pc:docMk/>
            <pc:sldMk cId="297194795" sldId="527"/>
            <ac:picMk id="5" creationId="{E011ACE5-196E-B22C-7B4F-8B4D0D553928}"/>
          </ac:picMkLst>
        </pc:picChg>
        <pc:picChg chg="mod">
          <ac:chgData name="景淳 詹" userId="efb101a757902745" providerId="LiveId" clId="{9DDF0DCD-3763-4786-87C8-4CBB4FDE882E}" dt="2022-12-05T13:42:07.007" v="1376" actId="1076"/>
          <ac:picMkLst>
            <pc:docMk/>
            <pc:sldMk cId="297194795" sldId="527"/>
            <ac:picMk id="6" creationId="{1B9D68C9-7408-7E3F-0A89-98110018EF9C}"/>
          </ac:picMkLst>
        </pc:picChg>
      </pc:sldChg>
      <pc:sldChg chg="modSp mod modNotesTx">
        <pc:chgData name="景淳 詹" userId="efb101a757902745" providerId="LiveId" clId="{9DDF0DCD-3763-4786-87C8-4CBB4FDE882E}" dt="2022-12-21T17:08:27.825" v="6288"/>
        <pc:sldMkLst>
          <pc:docMk/>
          <pc:sldMk cId="4187589720" sldId="528"/>
        </pc:sldMkLst>
        <pc:spChg chg="mod">
          <ac:chgData name="景淳 詹" userId="efb101a757902745" providerId="LiveId" clId="{9DDF0DCD-3763-4786-87C8-4CBB4FDE882E}" dt="2022-12-21T16:21:44.541" v="5503" actId="20577"/>
          <ac:spMkLst>
            <pc:docMk/>
            <pc:sldMk cId="4187589720" sldId="528"/>
            <ac:spMk id="2" creationId="{9AA16445-55DE-D5CA-CF43-3D9E081578B1}"/>
          </ac:spMkLst>
        </pc:spChg>
        <pc:spChg chg="mod">
          <ac:chgData name="景淳 詹" userId="efb101a757902745" providerId="LiveId" clId="{9DDF0DCD-3763-4786-87C8-4CBB4FDE882E}" dt="2022-12-21T17:08:19.265" v="6287" actId="14100"/>
          <ac:spMkLst>
            <pc:docMk/>
            <pc:sldMk cId="4187589720" sldId="528"/>
            <ac:spMk id="3" creationId="{B133D772-48C4-04BD-C167-FE0F1D8AB789}"/>
          </ac:spMkLst>
        </pc:spChg>
      </pc:sldChg>
      <pc:sldChg chg="addSp modSp mod modNotesTx">
        <pc:chgData name="景淳 詹" userId="efb101a757902745" providerId="LiveId" clId="{9DDF0DCD-3763-4786-87C8-4CBB4FDE882E}" dt="2022-12-21T17:09:17.500" v="6302"/>
        <pc:sldMkLst>
          <pc:docMk/>
          <pc:sldMk cId="1118185361" sldId="529"/>
        </pc:sldMkLst>
        <pc:spChg chg="mod">
          <ac:chgData name="景淳 詹" userId="efb101a757902745" providerId="LiveId" clId="{9DDF0DCD-3763-4786-87C8-4CBB4FDE882E}" dt="2022-12-21T16:21:49.910" v="5504"/>
          <ac:spMkLst>
            <pc:docMk/>
            <pc:sldMk cId="1118185361" sldId="529"/>
            <ac:spMk id="2" creationId="{5C72FF1B-4F78-9379-DF6F-2AD53161B403}"/>
          </ac:spMkLst>
        </pc:spChg>
        <pc:spChg chg="mod">
          <ac:chgData name="景淳 詹" userId="efb101a757902745" providerId="LiveId" clId="{9DDF0DCD-3763-4786-87C8-4CBB4FDE882E}" dt="2022-12-21T17:08:57.076" v="6301" actId="5793"/>
          <ac:spMkLst>
            <pc:docMk/>
            <pc:sldMk cId="1118185361" sldId="529"/>
            <ac:spMk id="3" creationId="{E3A02965-C21F-F0F4-CC56-0F1B51C4176F}"/>
          </ac:spMkLst>
        </pc:spChg>
        <pc:picChg chg="add mod">
          <ac:chgData name="景淳 詹" userId="efb101a757902745" providerId="LiveId" clId="{9DDF0DCD-3763-4786-87C8-4CBB4FDE882E}" dt="2022-12-12T07:13:54.975" v="1989" actId="1076"/>
          <ac:picMkLst>
            <pc:docMk/>
            <pc:sldMk cId="1118185361" sldId="529"/>
            <ac:picMk id="5" creationId="{C7C33795-2005-E26F-8299-54091AE4678D}"/>
          </ac:picMkLst>
        </pc:picChg>
      </pc:sldChg>
      <pc:sldChg chg="addSp modSp new mod ord modNotesTx">
        <pc:chgData name="景淳 詹" userId="efb101a757902745" providerId="LiveId" clId="{9DDF0DCD-3763-4786-87C8-4CBB4FDE882E}" dt="2022-12-22T18:13:50.015" v="6894"/>
        <pc:sldMkLst>
          <pc:docMk/>
          <pc:sldMk cId="2529365589" sldId="531"/>
        </pc:sldMkLst>
        <pc:spChg chg="mod">
          <ac:chgData name="景淳 詹" userId="efb101a757902745" providerId="LiveId" clId="{9DDF0DCD-3763-4786-87C8-4CBB4FDE882E}" dt="2022-12-21T16:24:00.469" v="5519" actId="20577"/>
          <ac:spMkLst>
            <pc:docMk/>
            <pc:sldMk cId="2529365589" sldId="531"/>
            <ac:spMk id="2" creationId="{DACB1CA3-B176-C42D-ACEF-75E8D698B04B}"/>
          </ac:spMkLst>
        </pc:spChg>
        <pc:spChg chg="mod">
          <ac:chgData name="景淳 詹" userId="efb101a757902745" providerId="LiveId" clId="{9DDF0DCD-3763-4786-87C8-4CBB4FDE882E}" dt="2022-12-21T16:20:11.583" v="5473" actId="14100"/>
          <ac:spMkLst>
            <pc:docMk/>
            <pc:sldMk cId="2529365589" sldId="531"/>
            <ac:spMk id="3" creationId="{64835BAB-748F-222F-5298-4269085F1D8A}"/>
          </ac:spMkLst>
        </pc:spChg>
        <pc:spChg chg="add mod">
          <ac:chgData name="景淳 詹" userId="efb101a757902745" providerId="LiveId" clId="{9DDF0DCD-3763-4786-87C8-4CBB4FDE882E}" dt="2022-12-22T18:12:55.068" v="6893" actId="14100"/>
          <ac:spMkLst>
            <pc:docMk/>
            <pc:sldMk cId="2529365589" sldId="531"/>
            <ac:spMk id="6" creationId="{7550FC34-FAE9-F647-2D5C-25E5C54B9B17}"/>
          </ac:spMkLst>
        </pc:spChg>
        <pc:picChg chg="add mod">
          <ac:chgData name="景淳 詹" userId="efb101a757902745" providerId="LiveId" clId="{9DDF0DCD-3763-4786-87C8-4CBB4FDE882E}" dt="2022-12-21T16:27:16.467" v="5602" actId="1076"/>
          <ac:picMkLst>
            <pc:docMk/>
            <pc:sldMk cId="2529365589" sldId="531"/>
            <ac:picMk id="5" creationId="{587F29C1-71FE-5522-CD68-2DCD0FFEB532}"/>
          </ac:picMkLst>
        </pc:picChg>
        <pc:picChg chg="add mod modCrop">
          <ac:chgData name="景淳 詹" userId="efb101a757902745" providerId="LiveId" clId="{9DDF0DCD-3763-4786-87C8-4CBB4FDE882E}" dt="2022-12-21T16:29:40.982" v="5614" actId="1076"/>
          <ac:picMkLst>
            <pc:docMk/>
            <pc:sldMk cId="2529365589" sldId="531"/>
            <ac:picMk id="8" creationId="{4C0D1E5C-42DB-9133-10BF-3FA5A4E9E7F9}"/>
          </ac:picMkLst>
        </pc:picChg>
      </pc:sldChg>
      <pc:sldChg chg="addSp delSp modSp new mod modShow">
        <pc:chgData name="景淳 詹" userId="efb101a757902745" providerId="LiveId" clId="{9DDF0DCD-3763-4786-87C8-4CBB4FDE882E}" dt="2022-12-13T08:36:16.324" v="3224" actId="27636"/>
        <pc:sldMkLst>
          <pc:docMk/>
          <pc:sldMk cId="3895101021" sldId="532"/>
        </pc:sldMkLst>
        <pc:spChg chg="mod">
          <ac:chgData name="景淳 詹" userId="efb101a757902745" providerId="LiveId" clId="{9DDF0DCD-3763-4786-87C8-4CBB4FDE882E}" dt="2022-12-13T08:28:36.582" v="2991" actId="1076"/>
          <ac:spMkLst>
            <pc:docMk/>
            <pc:sldMk cId="3895101021" sldId="532"/>
            <ac:spMk id="2" creationId="{19856528-329F-3FEA-BC59-A52D1ED49DC2}"/>
          </ac:spMkLst>
        </pc:spChg>
        <pc:spChg chg="add del mod">
          <ac:chgData name="景淳 詹" userId="efb101a757902745" providerId="LiveId" clId="{9DDF0DCD-3763-4786-87C8-4CBB4FDE882E}" dt="2022-12-13T08:36:16.324" v="3224" actId="27636"/>
          <ac:spMkLst>
            <pc:docMk/>
            <pc:sldMk cId="3895101021" sldId="532"/>
            <ac:spMk id="3" creationId="{DD5A6468-8A2C-C33A-540E-77A720FE5058}"/>
          </ac:spMkLst>
        </pc:spChg>
        <pc:spChg chg="add del mod">
          <ac:chgData name="景淳 詹" userId="efb101a757902745" providerId="LiveId" clId="{9DDF0DCD-3763-4786-87C8-4CBB4FDE882E}" dt="2022-12-13T08:36:09.221" v="3220"/>
          <ac:spMkLst>
            <pc:docMk/>
            <pc:sldMk cId="3895101021" sldId="532"/>
            <ac:spMk id="5" creationId="{088735A3-EDBC-9148-9095-EFA5914A4DCF}"/>
          </ac:spMkLst>
        </pc:spChg>
        <pc:spChg chg="add del mod">
          <ac:chgData name="景淳 詹" userId="efb101a757902745" providerId="LiveId" clId="{9DDF0DCD-3763-4786-87C8-4CBB4FDE882E}" dt="2022-12-13T08:36:11.652" v="3222"/>
          <ac:spMkLst>
            <pc:docMk/>
            <pc:sldMk cId="3895101021" sldId="532"/>
            <ac:spMk id="6" creationId="{3B8C31FC-A3BF-16C9-85AB-B395543FAAE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DF10DB32-D99B-7C9E-BC97-0F1F620BC25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0DCDCA6B-8AA8-0363-84D2-4D5A56A7A4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11488E-38F5-4CBE-9971-4ED4DF5AADE8}" type="datetimeFigureOut">
              <a:rPr lang="zh-TW" altLang="en-US" smtClean="0"/>
              <a:t>2022/12/23</a:t>
            </a:fld>
            <a:endParaRPr lang="zh-TW" altLang="en-US"/>
          </a:p>
        </p:txBody>
      </p:sp>
      <p:sp>
        <p:nvSpPr>
          <p:cNvPr id="4" name="頁尾版面配置區 3">
            <a:extLst>
              <a:ext uri="{FF2B5EF4-FFF2-40B4-BE49-F238E27FC236}">
                <a16:creationId xmlns:a16="http://schemas.microsoft.com/office/drawing/2014/main" id="{A34694B1-AF7B-5DA2-3CC2-C78F840C45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14E396C-82F9-B8EA-3323-417314D03D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219FE0-6487-480A-B18C-1212485ECEF2}" type="slidenum">
              <a:rPr lang="zh-TW" altLang="en-US" smtClean="0"/>
              <a:t>‹#›</a:t>
            </a:fld>
            <a:endParaRPr lang="zh-TW" altLang="en-US"/>
          </a:p>
        </p:txBody>
      </p:sp>
    </p:spTree>
    <p:extLst>
      <p:ext uri="{BB962C8B-B14F-4D97-AF65-F5344CB8AC3E}">
        <p14:creationId xmlns:p14="http://schemas.microsoft.com/office/powerpoint/2010/main" val="1939531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636EC-E77F-4E73-8476-CAF412DE28F8}" type="datetimeFigureOut">
              <a:rPr lang="zh-TW" altLang="en-US" smtClean="0"/>
              <a:t>2022/12/23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03FB4-CF07-4A94-8C38-D9EDC7486DDE}" type="slidenum">
              <a:rPr lang="zh-TW" altLang="en-US" smtClean="0"/>
              <a:t>‹#›</a:t>
            </a:fld>
            <a:endParaRPr lang="zh-TW" altLang="en-US"/>
          </a:p>
        </p:txBody>
      </p:sp>
    </p:spTree>
    <p:extLst>
      <p:ext uri="{BB962C8B-B14F-4D97-AF65-F5344CB8AC3E}">
        <p14:creationId xmlns:p14="http://schemas.microsoft.com/office/powerpoint/2010/main" val="147701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park.apache.org/docs/latest/api/python/reference/api/pyspark.ml.Pipeline.html#pyspark.ml.Pipeline.fi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1086F22-3818-4B7D-9253-0CC08B293076}" type="slidenum">
              <a:rPr lang="zh-TW" altLang="en-US" smtClean="0"/>
              <a:t>1</a:t>
            </a:fld>
            <a:endParaRPr lang="zh-TW" altLang="en-US"/>
          </a:p>
        </p:txBody>
      </p:sp>
    </p:spTree>
    <p:extLst>
      <p:ext uri="{BB962C8B-B14F-4D97-AF65-F5344CB8AC3E}">
        <p14:creationId xmlns:p14="http://schemas.microsoft.com/office/powerpoint/2010/main" val="2306257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Next, we will enter the practical section.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In fact, in a recent case in Spain where a student at a school was cyberbullied through a social media account, the impact on the student’s mental health was so severe that the school began to investigate. The school contacted researchers who were able to use NLP methods such as TF-IDF to help identify several potential sources of bullying. Eventually, a list of potential students was submitted to the school, and when confronted with the real suspects, they admitted to being the perpetrators.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事實上，最近在西班牙發生了一起案例，學校的一名學生通過社交媒體賬戶受到網絡欺凌，這對學生的健康產生瞭如此嚴重的影響，以至於校方開始參與調查。學校聯繫了研究人員，他們能夠使用 </a:t>
            </a:r>
            <a:r>
              <a:rPr lang="en-US" altLang="zh-TW" dirty="0"/>
              <a:t>TF-IDF </a:t>
            </a:r>
            <a:r>
              <a:rPr lang="zh-TW" altLang="en-US" dirty="0"/>
              <a:t>等 </a:t>
            </a:r>
            <a:r>
              <a:rPr lang="en-US" altLang="zh-TW" dirty="0"/>
              <a:t>NLP </a:t>
            </a:r>
            <a:r>
              <a:rPr lang="zh-TW" altLang="en-US" dirty="0"/>
              <a:t>方法幫助確定霸凌的幾個潛在來源。最終，潛在學生的名單被提交給學校，當面對真正的嫌疑人時，他們承認自己是肇事者。</a:t>
            </a:r>
          </a:p>
          <a:p>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10</a:t>
            </a:fld>
            <a:endParaRPr lang="zh-TW" altLang="en-US"/>
          </a:p>
        </p:txBody>
      </p:sp>
    </p:spTree>
    <p:extLst>
      <p:ext uri="{BB962C8B-B14F-4D97-AF65-F5344CB8AC3E}">
        <p14:creationId xmlns:p14="http://schemas.microsoft.com/office/powerpoint/2010/main" val="10035296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 can also plot a pie chart of the same data using the following commands: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Plot a pie chart of the </a:t>
            </a:r>
            <a:r>
              <a:rPr lang="en-US" altLang="zh-TW" sz="1200" dirty="0" err="1"/>
              <a:t>dataframe</a:t>
            </a:r>
            <a:r>
              <a:rPr lang="en-US" altLang="zh-TW" sz="1200" dirty="0"/>
              <a:t> by assigning </a:t>
            </a:r>
            <a:r>
              <a:rPr lang="en-US" altLang="zh-TW" sz="1200" dirty="0">
                <a:solidFill>
                  <a:schemeClr val="accent1"/>
                </a:solidFill>
              </a:rPr>
              <a:t>kind='pie'</a:t>
            </a:r>
            <a:r>
              <a:rPr lang="en-US" altLang="zh-TW" sz="1200" dirty="0"/>
              <a:t>.</a:t>
            </a:r>
            <a:endParaRPr lang="zh-TW" altLang="en-US" sz="1200" dirty="0"/>
          </a:p>
          <a:p>
            <a:endParaRPr lang="en-US" altLang="zh-TW" dirty="0"/>
          </a:p>
          <a:p>
            <a:r>
              <a:rPr lang="zh-TW" altLang="en-US" dirty="0"/>
              <a:t>我們還可以使用以下命令繪製相同數據的餅圖：</a:t>
            </a:r>
            <a:endParaRPr lang="en-US" altLang="zh-TW" dirty="0"/>
          </a:p>
          <a:p>
            <a:r>
              <a:rPr lang="zh-TW" altLang="en-US" dirty="0"/>
              <a:t>通過指定 </a:t>
            </a:r>
            <a:r>
              <a:rPr lang="en-US" altLang="zh-TW" dirty="0"/>
              <a:t>kind='pie' </a:t>
            </a:r>
            <a:r>
              <a:rPr lang="zh-TW" altLang="en-US" dirty="0"/>
              <a:t>繪製數據框的餅圖。</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103</a:t>
            </a:fld>
            <a:endParaRPr lang="zh-TW" altLang="en-US"/>
          </a:p>
        </p:txBody>
      </p:sp>
    </p:spTree>
    <p:extLst>
      <p:ext uri="{BB962C8B-B14F-4D97-AF65-F5344CB8AC3E}">
        <p14:creationId xmlns:p14="http://schemas.microsoft.com/office/powerpoint/2010/main" val="12838499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Next, Let’s plot the number of floors in houses that are sold most frequently in King County. This can be done by plotting a bar graph using the following commands: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And The bar chart is categorized by the number of floors as shown in the figure. </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接下來，讓我們繪製金縣最常售出的房屋的樓層數。 這可以通過使用以下命令繪製條形圖來完成：</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按樓層數分類長條圖，如圖所示。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104</a:t>
            </a:fld>
            <a:endParaRPr lang="zh-TW" altLang="en-US"/>
          </a:p>
        </p:txBody>
      </p:sp>
    </p:spTree>
    <p:extLst>
      <p:ext uri="{BB962C8B-B14F-4D97-AF65-F5344CB8AC3E}">
        <p14:creationId xmlns:p14="http://schemas.microsoft.com/office/powerpoint/2010/main" val="4264375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need to have an idea of what locations have the highest number of houses sold. We can do this by using the latitude and longitude variables from the dataset, as shown in the following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solidFill>
                  <a:srgbClr val="0000FF"/>
                </a:solidFill>
              </a:rPr>
              <a:t>jointplot</a:t>
            </a:r>
            <a:r>
              <a:rPr lang="en-US" altLang="zh-TW" dirty="0">
                <a:solidFill>
                  <a:srgbClr val="0000FF"/>
                </a:solidFill>
              </a:rPr>
              <a:t>()</a:t>
            </a:r>
            <a:r>
              <a:rPr lang="en-US" altLang="zh-TW" dirty="0"/>
              <a:t>:</a:t>
            </a:r>
            <a:r>
              <a:rPr lang="en-US" altLang="zh-TW" dirty="0">
                <a:solidFill>
                  <a:srgbClr val="0000FF"/>
                </a:solidFill>
              </a:rPr>
              <a:t> </a:t>
            </a:r>
            <a:r>
              <a:rPr lang="en-US" altLang="zh-TW" dirty="0"/>
              <a:t>D</a:t>
            </a:r>
            <a:r>
              <a:rPr lang="en-US" altLang="zh-TW" b="0" i="0" dirty="0">
                <a:effectLst/>
              </a:rPr>
              <a:t>raw</a:t>
            </a:r>
            <a:r>
              <a:rPr lang="en-US" altLang="zh-TW" b="0" i="0" dirty="0">
                <a:solidFill>
                  <a:srgbClr val="323232"/>
                </a:solidFill>
                <a:effectLst/>
              </a:rPr>
              <a:t> a plot of </a:t>
            </a:r>
            <a:r>
              <a:rPr lang="en-US" altLang="zh-TW" dirty="0">
                <a:solidFill>
                  <a:srgbClr val="323232"/>
                </a:solidFill>
              </a:rPr>
              <a:t>2</a:t>
            </a:r>
            <a:r>
              <a:rPr lang="en-US" altLang="zh-TW" b="0" i="0" dirty="0">
                <a:solidFill>
                  <a:srgbClr val="323232"/>
                </a:solidFill>
                <a:effectLst/>
              </a:rPr>
              <a:t> variables </a:t>
            </a:r>
            <a:r>
              <a:rPr lang="en-US" altLang="zh-TW" dirty="0"/>
              <a:t>by using the latitude and longitude variables from the dataset </a:t>
            </a:r>
            <a:r>
              <a:rPr lang="en-US" altLang="zh-TW" b="0" i="0" dirty="0">
                <a:solidFill>
                  <a:srgbClr val="323232"/>
                </a:solidFill>
                <a:effectLst/>
              </a:rPr>
              <a:t>with bivariate and univariate graphs.</a:t>
            </a:r>
          </a:p>
          <a:p>
            <a:endParaRPr lang="en-US" altLang="zh-TW" dirty="0"/>
          </a:p>
          <a:p>
            <a:r>
              <a:rPr lang="zh-TW" altLang="en-US" dirty="0"/>
              <a:t>接下來，我們需要了解哪些位置的房屋售出數量最多。 我們可以通過使用數據集中的緯度和經度變量來做到這一點，如以下代碼所示：</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jointplot</a:t>
            </a:r>
            <a:r>
              <a:rPr lang="en-US" altLang="zh-TW" dirty="0"/>
              <a:t>()</a:t>
            </a:r>
            <a:r>
              <a:rPr lang="zh-TW" altLang="en-US" dirty="0"/>
              <a:t>：</a:t>
            </a:r>
            <a:r>
              <a:rPr lang="zh-CN" altLang="en-US" b="1" i="0" dirty="0">
                <a:solidFill>
                  <a:srgbClr val="121212"/>
                </a:solidFill>
                <a:effectLst/>
                <a:latin typeface="-apple-system"/>
              </a:rPr>
              <a:t>比较两个</a:t>
            </a:r>
            <a:r>
              <a:rPr lang="zh-TW" altLang="en-US" b="1" i="0" dirty="0">
                <a:solidFill>
                  <a:srgbClr val="121212"/>
                </a:solidFill>
                <a:effectLst/>
                <a:latin typeface="-apple-system"/>
              </a:rPr>
              <a:t>不同</a:t>
            </a:r>
            <a:r>
              <a:rPr lang="zh-CN" altLang="en-US" b="1" i="0" dirty="0">
                <a:solidFill>
                  <a:srgbClr val="121212"/>
                </a:solidFill>
                <a:effectLst/>
                <a:latin typeface="-apple-system"/>
              </a:rPr>
              <a:t>变量的图表</a:t>
            </a:r>
            <a:r>
              <a:rPr lang="zh-TW" altLang="en-US" dirty="0"/>
              <a:t>，透過數據集中的緯度和經度變量繪製 </a:t>
            </a:r>
            <a:r>
              <a:rPr lang="en-US" altLang="zh-TW" dirty="0"/>
              <a:t>2 </a:t>
            </a:r>
            <a:r>
              <a:rPr lang="zh-TW" altLang="en-US" dirty="0"/>
              <a:t>個變量的圖。</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105</a:t>
            </a:fld>
            <a:endParaRPr lang="zh-TW" altLang="en-US"/>
          </a:p>
        </p:txBody>
      </p:sp>
    </p:spTree>
    <p:extLst>
      <p:ext uri="{BB962C8B-B14F-4D97-AF65-F5344CB8AC3E}">
        <p14:creationId xmlns:p14="http://schemas.microsoft.com/office/powerpoint/2010/main" val="32389759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30000"/>
              </a:lnSpc>
            </a:pPr>
            <a:r>
              <a:rPr lang="en-US" altLang="zh-TW" sz="1200" dirty="0"/>
              <a:t>The density of houses sold at different locations, as shown in the figure. </a:t>
            </a:r>
          </a:p>
          <a:p>
            <a:pPr>
              <a:lnSpc>
                <a:spcPct val="130000"/>
              </a:lnSpc>
            </a:pPr>
            <a:r>
              <a:rPr lang="en-US" altLang="zh-TW" sz="1200" dirty="0"/>
              <a:t>It is clear that some locations see a higher density of house sales compared to others.</a:t>
            </a:r>
            <a:endParaRPr lang="zh-TW" altLang="en-US" sz="1200" dirty="0"/>
          </a:p>
          <a:p>
            <a:endParaRPr lang="en-US" altLang="zh-TW" dirty="0"/>
          </a:p>
          <a:p>
            <a:r>
              <a:rPr lang="en-US" altLang="zh-TW" dirty="0" err="1"/>
              <a:t>jointplot</a:t>
            </a:r>
            <a:r>
              <a:rPr lang="zh-TW" altLang="en-US" dirty="0"/>
              <a:t>是可以結合兩個不同變量的圖表，其中長條圖是代表在該經、緯度區間，房屋的數量多寡，透過</a:t>
            </a:r>
            <a:r>
              <a:rPr lang="en-US" altLang="zh-TW" dirty="0" err="1"/>
              <a:t>jointplot</a:t>
            </a:r>
            <a:r>
              <a:rPr lang="en-US" altLang="zh-TW" dirty="0"/>
              <a:t>()</a:t>
            </a:r>
            <a:r>
              <a:rPr lang="zh-TW" altLang="en-US" dirty="0"/>
              <a:t>將</a:t>
            </a:r>
            <a:r>
              <a:rPr lang="en-US" altLang="zh-TW" dirty="0" err="1"/>
              <a:t>dataframe</a:t>
            </a:r>
            <a:r>
              <a:rPr lang="zh-TW" altLang="en-US" dirty="0"/>
              <a:t>中的緯度和經度</a:t>
            </a:r>
            <a:r>
              <a:rPr lang="en-US" altLang="zh-TW" dirty="0"/>
              <a:t>2</a:t>
            </a:r>
            <a:r>
              <a:rPr lang="zh-TW" altLang="en-US" dirty="0"/>
              <a:t>個變量繪製成散點圖。</a:t>
            </a:r>
            <a:endParaRPr lang="en-US" altLang="zh-TW" dirty="0"/>
          </a:p>
          <a:p>
            <a:r>
              <a:rPr lang="zh-TW" altLang="en-US" dirty="0"/>
              <a:t>不同位置的房屋銷售密度，如圖所示。</a:t>
            </a:r>
          </a:p>
          <a:p>
            <a:r>
              <a:rPr lang="zh-TW" altLang="en-US" dirty="0"/>
              <a:t>很明顯，與其他地區相比，某些地區的房屋銷售密度更高。</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106</a:t>
            </a:fld>
            <a:endParaRPr lang="zh-TW" altLang="en-US"/>
          </a:p>
        </p:txBody>
      </p:sp>
    </p:spTree>
    <p:extLst>
      <p:ext uri="{BB962C8B-B14F-4D97-AF65-F5344CB8AC3E}">
        <p14:creationId xmlns:p14="http://schemas.microsoft.com/office/powerpoint/2010/main" val="23963210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Let's also take a look at how the prices compare for houses with different numbers of bedrooms by executing the following commands:</a:t>
            </a:r>
          </a:p>
          <a:p>
            <a:pPr>
              <a:lnSpc>
                <a:spcPct val="130000"/>
              </a:lnSpc>
            </a:pPr>
            <a:r>
              <a:rPr lang="en-US" altLang="zh-TW" dirty="0"/>
              <a:t>Draw a plot of the price versus the number of bedrooms the house obtained.</a:t>
            </a:r>
            <a:endParaRPr lang="en-US" altLang="zh-TW" sz="100" dirty="0"/>
          </a:p>
          <a:p>
            <a:pPr>
              <a:lnSpc>
                <a:spcPct val="130000"/>
              </a:lnSpc>
            </a:pPr>
            <a:r>
              <a:rPr lang="en-US" altLang="zh-TW" dirty="0"/>
              <a:t>We realize that the trends regarding the number of bedrooms in a house are directly proportional to the price of up to 6 bedrooms, and then it becomes inversely proportional.</a:t>
            </a:r>
            <a:endParaRPr lang="zh-TW" altLang="en-US" dirty="0"/>
          </a:p>
          <a:p>
            <a:endParaRPr lang="en-US" altLang="zh-TW" dirty="0"/>
          </a:p>
          <a:p>
            <a:r>
              <a:rPr lang="zh-TW" altLang="en-US" dirty="0"/>
              <a:t>我們還可以通過執行以下命令來比較具有不同臥室數量的房屋的價格：</a:t>
            </a:r>
          </a:p>
          <a:p>
            <a:r>
              <a:rPr lang="zh-TW" altLang="en-US" dirty="0"/>
              <a:t>繪製房屋價格與其臥室數量的關係圖。</a:t>
            </a:r>
          </a:p>
          <a:p>
            <a:r>
              <a:rPr lang="zh-TW" altLang="en-US" dirty="0"/>
              <a:t>我們意識到，一棟房子的臥室數量趨勢與最多 </a:t>
            </a:r>
            <a:r>
              <a:rPr lang="en-US" altLang="zh-TW" dirty="0"/>
              <a:t>6 </a:t>
            </a:r>
            <a:r>
              <a:rPr lang="zh-TW" altLang="en-US" dirty="0"/>
              <a:t>間臥室的價格成正比，之後反而會下降，然後成反比。</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107</a:t>
            </a:fld>
            <a:endParaRPr lang="zh-TW" altLang="en-US"/>
          </a:p>
        </p:txBody>
      </p:sp>
    </p:spTree>
    <p:extLst>
      <p:ext uri="{BB962C8B-B14F-4D97-AF65-F5344CB8AC3E}">
        <p14:creationId xmlns:p14="http://schemas.microsoft.com/office/powerpoint/2010/main" val="3437133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Similarly, let’s plot and analyze how the price compares to the living area of all the houses sold. This can be done by using the following commands:</a:t>
            </a:r>
          </a:p>
          <a:p>
            <a:r>
              <a:rPr lang="en-US" altLang="zh-TW" dirty="0"/>
              <a:t>We observe how the price compares to the living area of all the houses sold.</a:t>
            </a:r>
            <a:endParaRPr lang="zh-TW" altLang="en-US" dirty="0"/>
          </a:p>
          <a:p>
            <a:r>
              <a:rPr lang="en-US" altLang="zh-TW" dirty="0">
                <a:solidFill>
                  <a:srgbClr val="0000FF"/>
                </a:solidFill>
              </a:rPr>
              <a:t>scatter()</a:t>
            </a:r>
            <a:r>
              <a:rPr lang="en-US" altLang="zh-TW" dirty="0"/>
              <a:t>:</a:t>
            </a:r>
            <a:r>
              <a:rPr lang="en-US" altLang="zh-TW" dirty="0">
                <a:solidFill>
                  <a:srgbClr val="0000FF"/>
                </a:solidFill>
              </a:rPr>
              <a:t> </a:t>
            </a:r>
            <a:r>
              <a:rPr lang="en-US" altLang="zh-TW" dirty="0"/>
              <a:t>Draw a scatter plot that </a:t>
            </a:r>
            <a:r>
              <a:rPr lang="en-US" altLang="zh-TW" b="0" i="0" dirty="0">
                <a:effectLst/>
              </a:rPr>
              <a:t>uses dots to represent values for </a:t>
            </a:r>
            <a:r>
              <a:rPr lang="en-US" altLang="zh-TW" dirty="0"/>
              <a:t>2</a:t>
            </a:r>
            <a:r>
              <a:rPr lang="en-US" altLang="zh-TW" b="0" i="0" dirty="0">
                <a:effectLst/>
              </a:rPr>
              <a:t> different numeric variables.</a:t>
            </a:r>
          </a:p>
          <a:p>
            <a:endParaRPr lang="en-US" altLang="zh-TW" dirty="0"/>
          </a:p>
          <a:p>
            <a:r>
              <a:rPr lang="zh-TW" altLang="en-US" dirty="0"/>
              <a:t>同樣，讓我們繪製並分析價格與所有已售房屋的居住面積的比較情況。 這可以通過使用以下命令來完成：</a:t>
            </a:r>
          </a:p>
          <a:p>
            <a:r>
              <a:rPr lang="zh-TW" altLang="en-US" dirty="0"/>
              <a:t>我們觀察價格與所有已售房屋的居住面積的比較情況。</a:t>
            </a:r>
          </a:p>
          <a:p>
            <a:r>
              <a:rPr lang="en-US" altLang="zh-TW" dirty="0"/>
              <a:t>scatter()</a:t>
            </a:r>
            <a:r>
              <a:rPr lang="zh-TW" altLang="en-US" dirty="0"/>
              <a:t>：繪製散點圖，使用點表示 </a:t>
            </a:r>
            <a:r>
              <a:rPr lang="en-US" altLang="zh-TW" dirty="0"/>
              <a:t>2 </a:t>
            </a:r>
            <a:r>
              <a:rPr lang="zh-TW" altLang="en-US" dirty="0"/>
              <a:t>個不同數值變量的值。</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108</a:t>
            </a:fld>
            <a:endParaRPr lang="zh-TW" altLang="en-US"/>
          </a:p>
        </p:txBody>
      </p:sp>
    </p:spTree>
    <p:extLst>
      <p:ext uri="{BB962C8B-B14F-4D97-AF65-F5344CB8AC3E}">
        <p14:creationId xmlns:p14="http://schemas.microsoft.com/office/powerpoint/2010/main" val="18694247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figure is shown as below.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The price gives us an expected trend of increasing prices with the increasing size of the house.</a:t>
            </a:r>
            <a:endParaRPr lang="zh-TW" altLang="en-US" sz="1200" dirty="0"/>
          </a:p>
          <a:p>
            <a:endParaRPr lang="en-US" altLang="zh-TW" dirty="0"/>
          </a:p>
          <a:p>
            <a:r>
              <a:rPr lang="zh-TW" altLang="en-US" dirty="0"/>
              <a:t>這張圖顯示了，房屋價格會隨著房子的居住面積增加而呈現上漲的趨勢。</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109</a:t>
            </a:fld>
            <a:endParaRPr lang="zh-TW" altLang="en-US"/>
          </a:p>
        </p:txBody>
      </p:sp>
    </p:spTree>
    <p:extLst>
      <p:ext uri="{BB962C8B-B14F-4D97-AF65-F5344CB8AC3E}">
        <p14:creationId xmlns:p14="http://schemas.microsoft.com/office/powerpoint/2010/main" val="6632456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condition of houses sold gives us some important information as well. </a:t>
            </a:r>
          </a:p>
          <a:p>
            <a:r>
              <a:rPr lang="en-US" altLang="zh-TW" dirty="0"/>
              <a:t>Let's plot houses condition against the prices to get a better idea of the general trends. This is done using the following commands: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On plotting the figure house conditions vs. price, we notice an expected trend of increasing prices with higher house ratings, as shown in the figure.</a:t>
            </a:r>
            <a:endParaRPr lang="zh-TW" altLang="en-US" sz="1200" dirty="0"/>
          </a:p>
          <a:p>
            <a:endParaRPr lang="en-US" altLang="zh-TW" dirty="0"/>
          </a:p>
          <a:p>
            <a:r>
              <a:rPr lang="zh-TW" altLang="en-US" dirty="0"/>
              <a:t>除此之外，售出房屋的狀況也為我們提供了一些重要信息。</a:t>
            </a:r>
          </a:p>
          <a:p>
            <a:r>
              <a:rPr lang="zh-TW" altLang="en-US" dirty="0"/>
              <a:t>在繪製房屋條件與價格的關係圖時，我們注意到房價隨著房屋評級的提高而上漲的預期趨勢，如圖所示。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110</a:t>
            </a:fld>
            <a:endParaRPr lang="zh-TW" altLang="en-US"/>
          </a:p>
        </p:txBody>
      </p:sp>
    </p:spTree>
    <p:extLst>
      <p:ext uri="{BB962C8B-B14F-4D97-AF65-F5344CB8AC3E}">
        <p14:creationId xmlns:p14="http://schemas.microsoft.com/office/powerpoint/2010/main" val="32145018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Using the following commands, we can learn which zip codes have the most house sales in the </a:t>
            </a:r>
            <a:r>
              <a:rPr lang="en-US" altLang="zh-TW" dirty="0" err="1"/>
              <a:t>dataframe</a:t>
            </a:r>
            <a:r>
              <a:rPr lang="en-US" altLang="zh-TW" dirty="0"/>
              <a:t>.</a:t>
            </a:r>
          </a:p>
          <a:p>
            <a:endParaRPr lang="en-US" altLang="zh-TW" dirty="0"/>
          </a:p>
          <a:p>
            <a:r>
              <a:rPr lang="zh-TW" altLang="en-US" dirty="0"/>
              <a:t>使用以下命令，我們可以了解數據框中哪些郵政編碼的房屋銷售額最高。</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111</a:t>
            </a:fld>
            <a:endParaRPr lang="zh-TW" altLang="en-US"/>
          </a:p>
        </p:txBody>
      </p:sp>
    </p:spTree>
    <p:extLst>
      <p:ext uri="{BB962C8B-B14F-4D97-AF65-F5344CB8AC3E}">
        <p14:creationId xmlns:p14="http://schemas.microsoft.com/office/powerpoint/2010/main" val="171825935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the figure on the right-hand side</a:t>
            </a:r>
            <a:r>
              <a:rPr lang="zh-TW" altLang="en-US" dirty="0"/>
              <a:t> </a:t>
            </a:r>
            <a:r>
              <a:rPr lang="en-US" altLang="zh-TW" dirty="0"/>
              <a:t>we noticed that certain zip codes have a higher density of houses sold compared to other areas. </a:t>
            </a:r>
            <a:endParaRPr lang="en-US" altLang="zh-TW" sz="100" dirty="0"/>
          </a:p>
          <a:p>
            <a:pPr>
              <a:lnSpc>
                <a:spcPct val="130000"/>
              </a:lnSpc>
            </a:pPr>
            <a:r>
              <a:rPr lang="en-US" altLang="zh-TW" dirty="0"/>
              <a:t>We can Compare the house price with zip codes to understand which areas are wealthier neighborhoods.</a:t>
            </a:r>
            <a:endParaRPr lang="zh-TW" altLang="en-US" dirty="0"/>
          </a:p>
          <a:p>
            <a:endParaRPr lang="en-US" altLang="zh-TW" dirty="0"/>
          </a:p>
          <a:p>
            <a:r>
              <a:rPr lang="zh-TW" altLang="en-US" dirty="0"/>
              <a:t>在右側的圖中，我們注意到與其他地區相比，某些郵政編碼的房屋售出密度更高。</a:t>
            </a:r>
          </a:p>
          <a:p>
            <a:r>
              <a:rPr lang="zh-TW" altLang="en-US" dirty="0"/>
              <a:t>我們可以將房價與郵政編碼進行比較，以了解哪些地區是較富裕的社區。</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112</a:t>
            </a:fld>
            <a:endParaRPr lang="zh-TW" altLang="en-US"/>
          </a:p>
        </p:txBody>
      </p:sp>
    </p:spTree>
    <p:extLst>
      <p:ext uri="{BB962C8B-B14F-4D97-AF65-F5344CB8AC3E}">
        <p14:creationId xmlns:p14="http://schemas.microsoft.com/office/powerpoint/2010/main" val="3211192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Install </a:t>
            </a:r>
            <a:r>
              <a:rPr lang="en-US" altLang="zh-TW" dirty="0" err="1"/>
              <a:t>PySpark</a:t>
            </a:r>
            <a:r>
              <a:rPr lang="en-US" altLang="zh-TW" dirty="0"/>
              <a:t> on </a:t>
            </a:r>
            <a:r>
              <a:rPr lang="en-US" altLang="zh-TW" dirty="0" err="1"/>
              <a:t>Colab</a:t>
            </a:r>
            <a:r>
              <a:rPr lang="en-US" altLang="zh-TW" dirty="0"/>
              <a:t> with</a:t>
            </a:r>
            <a:r>
              <a:rPr lang="en-US" altLang="zh-TW" dirty="0">
                <a:solidFill>
                  <a:schemeClr val="accent1"/>
                </a:solidFill>
              </a:rPr>
              <a:t> </a:t>
            </a:r>
            <a:r>
              <a:rPr lang="en-US" altLang="zh-TW" dirty="0">
                <a:solidFill>
                  <a:srgbClr val="0000FF"/>
                </a:solidFill>
              </a:rPr>
              <a:t>!(</a:t>
            </a:r>
            <a:r>
              <a:rPr lang="en-US" altLang="zh-TW" dirty="0"/>
              <a:t>exclamation mark</a:t>
            </a:r>
            <a:r>
              <a:rPr lang="zh-TW" altLang="en-US" dirty="0"/>
              <a:t> </a:t>
            </a:r>
            <a:r>
              <a:rPr lang="en-US" altLang="zh-TW" dirty="0"/>
              <a:t>)</a:t>
            </a:r>
            <a:r>
              <a:rPr lang="zh-TW" altLang="en-US" dirty="0"/>
              <a:t> </a:t>
            </a:r>
            <a:r>
              <a:rPr lang="en-US" altLang="zh-TW" dirty="0">
                <a:solidFill>
                  <a:srgbClr val="0000FF"/>
                </a:solidFill>
              </a:rPr>
              <a:t>pip install </a:t>
            </a:r>
            <a:r>
              <a:rPr lang="en-US" altLang="zh-TW" dirty="0" err="1">
                <a:solidFill>
                  <a:srgbClr val="0000FF"/>
                </a:solidFill>
              </a:rPr>
              <a:t>pyspark</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首先我們要再</a:t>
            </a:r>
            <a:r>
              <a:rPr lang="en-US" altLang="zh-TW" dirty="0" err="1"/>
              <a:t>colab</a:t>
            </a:r>
            <a:r>
              <a:rPr lang="zh-TW" altLang="en-US" dirty="0"/>
              <a:t>上安裝</a:t>
            </a:r>
            <a:r>
              <a:rPr lang="en-US" altLang="zh-TW" dirty="0" err="1"/>
              <a:t>PySpark</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並且</a:t>
            </a:r>
            <a:r>
              <a:rPr lang="en-US" altLang="zh-TW" dirty="0"/>
              <a:t>import </a:t>
            </a:r>
            <a:r>
              <a:rPr lang="en-US" altLang="zh-TW" dirty="0" err="1"/>
              <a:t>SparkSessiony</a:t>
            </a:r>
            <a:r>
              <a:rPr lang="zh-TW" altLang="en-US" dirty="0"/>
              <a:t>，再執行</a:t>
            </a:r>
            <a:r>
              <a:rPr lang="en-US" altLang="zh-TW" dirty="0"/>
              <a:t>Spark</a:t>
            </a:r>
            <a:r>
              <a:rPr lang="zh-TW" altLang="en-US" dirty="0"/>
              <a:t>時導入並初始化</a:t>
            </a:r>
            <a:r>
              <a:rPr lang="en-US" altLang="zh-TW" dirty="0" err="1"/>
              <a:t>SparkSession</a:t>
            </a: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a:t>
            </a:fld>
            <a:endParaRPr lang="zh-TW" altLang="en-US"/>
          </a:p>
        </p:txBody>
      </p:sp>
    </p:spTree>
    <p:extLst>
      <p:ext uri="{BB962C8B-B14F-4D97-AF65-F5344CB8AC3E}">
        <p14:creationId xmlns:p14="http://schemas.microsoft.com/office/powerpoint/2010/main" val="29319720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Begin by dropping the id and date features from the dataset using the following commands. </a:t>
            </a:r>
          </a:p>
          <a:p>
            <a:r>
              <a:rPr lang="en-US" altLang="zh-TW" dirty="0"/>
              <a:t>Since we have 21 columns, it becomes difficult to build models by incorporating all variables in one single model. </a:t>
            </a:r>
          </a:p>
          <a:p>
            <a:r>
              <a:rPr lang="en-US" altLang="zh-TW" dirty="0"/>
              <a:t>Dropping the id and date features from the dataset because they are unnecessary in our predicted model. </a:t>
            </a:r>
          </a:p>
          <a:p>
            <a:endParaRPr lang="en-US" altLang="zh-TW" dirty="0"/>
          </a:p>
          <a:p>
            <a:r>
              <a:rPr lang="zh-TW" altLang="en-US" dirty="0"/>
              <a:t>首先使用以下命令從數據集中刪除 </a:t>
            </a:r>
            <a:r>
              <a:rPr lang="en-US" altLang="zh-TW" dirty="0"/>
              <a:t>id </a:t>
            </a:r>
            <a:r>
              <a:rPr lang="zh-TW" altLang="en-US" dirty="0"/>
              <a:t>和 </a:t>
            </a:r>
            <a:r>
              <a:rPr lang="en-US" altLang="zh-TW" dirty="0"/>
              <a:t>date </a:t>
            </a:r>
            <a:r>
              <a:rPr lang="zh-TW" altLang="en-US" dirty="0"/>
              <a:t>特徵。</a:t>
            </a:r>
          </a:p>
          <a:p>
            <a:r>
              <a:rPr lang="zh-TW" altLang="en-US" dirty="0"/>
              <a:t>由於我們有 </a:t>
            </a:r>
            <a:r>
              <a:rPr lang="en-US" altLang="zh-TW" dirty="0"/>
              <a:t>21 </a:t>
            </a:r>
            <a:r>
              <a:rPr lang="zh-TW" altLang="en-US" dirty="0"/>
              <a:t>列，因此很難通過將所有變量合併到一個模型中來構建模型。</a:t>
            </a:r>
          </a:p>
          <a:p>
            <a:r>
              <a:rPr lang="zh-TW" altLang="en-US" dirty="0"/>
              <a:t>從數據集中刪除 </a:t>
            </a:r>
            <a:r>
              <a:rPr lang="en-US" altLang="zh-TW" dirty="0"/>
              <a:t>id </a:t>
            </a:r>
            <a:r>
              <a:rPr lang="zh-TW" altLang="en-US" dirty="0"/>
              <a:t>和 </a:t>
            </a:r>
            <a:r>
              <a:rPr lang="en-US" altLang="zh-TW" dirty="0"/>
              <a:t>date </a:t>
            </a:r>
            <a:r>
              <a:rPr lang="zh-TW" altLang="en-US" dirty="0"/>
              <a:t>特徵，因為它們在我們的預測模型中是不必要的。</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113</a:t>
            </a:fld>
            <a:endParaRPr lang="zh-TW" altLang="en-US"/>
          </a:p>
        </p:txBody>
      </p:sp>
    </p:spTree>
    <p:extLst>
      <p:ext uri="{BB962C8B-B14F-4D97-AF65-F5344CB8AC3E}">
        <p14:creationId xmlns:p14="http://schemas.microsoft.com/office/powerpoint/2010/main" val="5555788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After dropping the id and date columns, the new </a:t>
            </a:r>
            <a:r>
              <a:rPr lang="en-US" altLang="zh-TW" dirty="0" err="1"/>
              <a:t>dataframe</a:t>
            </a:r>
            <a:r>
              <a:rPr lang="en-US" altLang="zh-TW" dirty="0"/>
              <a:t> contains 19 variables, as shown below.</a:t>
            </a:r>
            <a:endParaRPr lang="zh-TW" altLang="en-US" dirty="0"/>
          </a:p>
          <a:p>
            <a:endParaRPr lang="en-US" altLang="zh-TW" dirty="0"/>
          </a:p>
          <a:p>
            <a:r>
              <a:rPr lang="zh-TW" altLang="en-US" dirty="0"/>
              <a:t>刪除 </a:t>
            </a:r>
            <a:r>
              <a:rPr lang="en-US" altLang="zh-TW" dirty="0"/>
              <a:t>id </a:t>
            </a:r>
            <a:r>
              <a:rPr lang="zh-TW" altLang="en-US" dirty="0"/>
              <a:t>和 </a:t>
            </a:r>
            <a:r>
              <a:rPr lang="en-US" altLang="zh-TW" dirty="0"/>
              <a:t>date </a:t>
            </a:r>
            <a:r>
              <a:rPr lang="zh-TW" altLang="en-US" dirty="0"/>
              <a:t>列後，新數據框包含 </a:t>
            </a:r>
            <a:r>
              <a:rPr lang="en-US" altLang="zh-TW" dirty="0"/>
              <a:t>19 </a:t>
            </a:r>
            <a:r>
              <a:rPr lang="zh-TW" altLang="en-US" dirty="0"/>
              <a:t>個變量，如下所示。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114</a:t>
            </a:fld>
            <a:endParaRPr lang="zh-TW" altLang="en-US"/>
          </a:p>
        </p:txBody>
      </p:sp>
    </p:spTree>
    <p:extLst>
      <p:ext uri="{BB962C8B-B14F-4D97-AF65-F5344CB8AC3E}">
        <p14:creationId xmlns:p14="http://schemas.microsoft.com/office/powerpoint/2010/main" val="33109388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We want to observe the correlation between price and other variables.</a:t>
            </a:r>
            <a:endParaRPr lang="en-US" altLang="zh-TW" dirty="0"/>
          </a:p>
          <a:p>
            <a:r>
              <a:rPr lang="en-US" altLang="zh-TW" dirty="0"/>
              <a:t>Copy the dependent variable (such as, house prices, in this case) into a new </a:t>
            </a:r>
            <a:r>
              <a:rPr lang="en-US" altLang="zh-TW" dirty="0" err="1"/>
              <a:t>dataframe</a:t>
            </a:r>
            <a:r>
              <a:rPr lang="en-US" altLang="zh-TW" dirty="0"/>
              <a:t> using the following commands: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copy(): Copy the variable of house prices into a new </a:t>
            </a:r>
            <a:r>
              <a:rPr lang="en-US" altLang="zh-TW" sz="1200" dirty="0" err="1"/>
              <a:t>dataframe</a:t>
            </a:r>
            <a:r>
              <a:rPr lang="en-US" altLang="zh-TW" sz="1200" dirty="0"/>
              <a:t>.</a:t>
            </a:r>
            <a:endParaRPr lang="zh-TW" altLang="en-US" sz="1200" dirty="0"/>
          </a:p>
          <a:p>
            <a:endParaRPr lang="en-US" altLang="zh-TW" dirty="0"/>
          </a:p>
          <a:p>
            <a:r>
              <a:rPr lang="zh-TW" altLang="en-US" dirty="0"/>
              <a:t>我們想觀察房屋價格與其他變量之間的相關性。</a:t>
            </a:r>
          </a:p>
          <a:p>
            <a:r>
              <a:rPr lang="zh-TW" altLang="en-US" dirty="0"/>
              <a:t>使用以下命令將因變量（例如本例中的房價）複製到新數據框中，以確定</a:t>
            </a:r>
            <a:r>
              <a:rPr lang="en-US" altLang="zh-TW" dirty="0"/>
              <a:t>price</a:t>
            </a:r>
            <a:r>
              <a:rPr lang="zh-TW" altLang="en-US" dirty="0"/>
              <a:t> </a:t>
            </a:r>
            <a:r>
              <a:rPr lang="en-US" altLang="zh-TW" dirty="0"/>
              <a:t>column</a:t>
            </a:r>
            <a:r>
              <a:rPr lang="zh-TW" altLang="en-US" dirty="0"/>
              <a:t>資料是正確的：</a:t>
            </a:r>
          </a:p>
          <a:p>
            <a:r>
              <a:rPr lang="en-US" altLang="zh-TW" dirty="0"/>
              <a:t>copy()</a:t>
            </a:r>
            <a:r>
              <a:rPr lang="zh-TW" altLang="en-US" dirty="0"/>
              <a:t>：將房價變量複製到新的數據框中。</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115</a:t>
            </a:fld>
            <a:endParaRPr lang="zh-TW" altLang="en-US"/>
          </a:p>
        </p:txBody>
      </p:sp>
    </p:spTree>
    <p:extLst>
      <p:ext uri="{BB962C8B-B14F-4D97-AF65-F5344CB8AC3E}">
        <p14:creationId xmlns:p14="http://schemas.microsoft.com/office/powerpoint/2010/main" val="5143162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Moreover, The correlation between price and every other variable can be manually found by using </a:t>
            </a:r>
            <a:r>
              <a:rPr lang="en-US" altLang="zh-TW" dirty="0" err="1">
                <a:solidFill>
                  <a:srgbClr val="0000FF"/>
                </a:solidFill>
              </a:rPr>
              <a:t>corr</a:t>
            </a:r>
            <a:r>
              <a:rPr lang="en-US" altLang="zh-TW" dirty="0">
                <a:solidFill>
                  <a:srgbClr val="0000FF"/>
                </a:solidFill>
              </a:rPr>
              <a:t>() in </a:t>
            </a:r>
            <a:r>
              <a:rPr lang="en-US" altLang="zh-TW" dirty="0"/>
              <a:t>the following script:</a:t>
            </a:r>
          </a:p>
          <a:p>
            <a:endParaRPr lang="en-US" altLang="zh-TW" dirty="0"/>
          </a:p>
          <a:p>
            <a:r>
              <a:rPr lang="zh-TW" altLang="en-US" dirty="0"/>
              <a:t>此外，可以通過在以下腳本中使用 </a:t>
            </a:r>
            <a:r>
              <a:rPr lang="en-US" altLang="zh-TW" dirty="0" err="1"/>
              <a:t>corr</a:t>
            </a:r>
            <a:r>
              <a:rPr lang="en-US" altLang="zh-TW" dirty="0"/>
              <a:t>() </a:t>
            </a:r>
            <a:r>
              <a:rPr lang="zh-TW" altLang="en-US" dirty="0"/>
              <a:t>手動找到價格與所有其他變量之間的相關性：</a:t>
            </a:r>
            <a:endParaRPr lang="en-US" altLang="zh-TW" dirty="0"/>
          </a:p>
          <a:p>
            <a:r>
              <a:rPr lang="en-US" altLang="zh-TW" b="0" i="0" dirty="0" err="1">
                <a:solidFill>
                  <a:srgbClr val="EA4335"/>
                </a:solidFill>
                <a:effectLst/>
                <a:latin typeface="arial" panose="020B0604020202020204" pitchFamily="34" charset="0"/>
              </a:rPr>
              <a:t>corr</a:t>
            </a:r>
            <a:r>
              <a:rPr lang="en-US" altLang="zh-TW" b="0" i="0" dirty="0">
                <a:solidFill>
                  <a:srgbClr val="EA4335"/>
                </a:solidFill>
                <a:effectLst/>
                <a:latin typeface="arial" panose="020B0604020202020204" pitchFamily="34" charset="0"/>
              </a:rPr>
              <a:t>()</a:t>
            </a:r>
            <a:r>
              <a:rPr lang="zh-TW" altLang="en-US" b="0" i="0" dirty="0">
                <a:solidFill>
                  <a:srgbClr val="4D5156"/>
                </a:solidFill>
                <a:effectLst/>
                <a:latin typeface="arial" panose="020B0604020202020204" pitchFamily="34" charset="0"/>
              </a:rPr>
              <a:t> 用於查找數據幀中所有列的成對相關性。任何 </a:t>
            </a:r>
            <a:r>
              <a:rPr lang="en-US" altLang="zh-TW" b="0" i="0" dirty="0" err="1">
                <a:solidFill>
                  <a:srgbClr val="4D5156"/>
                </a:solidFill>
                <a:effectLst/>
                <a:latin typeface="arial" panose="020B0604020202020204" pitchFamily="34" charset="0"/>
              </a:rPr>
              <a:t>na</a:t>
            </a:r>
            <a:r>
              <a:rPr lang="en-US" altLang="zh-TW" b="0" i="0" dirty="0">
                <a:solidFill>
                  <a:srgbClr val="4D5156"/>
                </a:solidFill>
                <a:effectLst/>
                <a:latin typeface="arial" panose="020B0604020202020204" pitchFamily="34" charset="0"/>
              </a:rPr>
              <a:t> </a:t>
            </a:r>
            <a:r>
              <a:rPr lang="zh-TW" altLang="en-US" b="0" i="0" dirty="0">
                <a:solidFill>
                  <a:srgbClr val="4D5156"/>
                </a:solidFill>
                <a:effectLst/>
                <a:latin typeface="arial" panose="020B0604020202020204" pitchFamily="34" charset="0"/>
              </a:rPr>
              <a:t>值會自動排除。對於</a:t>
            </a:r>
            <a:r>
              <a:rPr lang="en-US" altLang="zh-TW" b="0" i="0" dirty="0" err="1">
                <a:solidFill>
                  <a:srgbClr val="4D5156"/>
                </a:solidFill>
                <a:effectLst/>
                <a:latin typeface="arial" panose="020B0604020202020204" pitchFamily="34" charset="0"/>
              </a:rPr>
              <a:t>DataFrame</a:t>
            </a:r>
            <a:r>
              <a:rPr lang="en-US" altLang="zh-TW" b="0" i="0" dirty="0">
                <a:solidFill>
                  <a:srgbClr val="4D5156"/>
                </a:solidFill>
                <a:effectLst/>
                <a:latin typeface="arial" panose="020B0604020202020204" pitchFamily="34" charset="0"/>
              </a:rPr>
              <a:t> </a:t>
            </a:r>
            <a:r>
              <a:rPr lang="zh-TW" altLang="en-US" b="0" i="0" dirty="0">
                <a:solidFill>
                  <a:srgbClr val="4D5156"/>
                </a:solidFill>
                <a:effectLst/>
                <a:latin typeface="arial" panose="020B0604020202020204" pitchFamily="34" charset="0"/>
              </a:rPr>
              <a:t>中的任何非數據類型列，將忽略該列。</a:t>
            </a: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116</a:t>
            </a:fld>
            <a:endParaRPr lang="zh-TW" altLang="en-US"/>
          </a:p>
        </p:txBody>
      </p:sp>
    </p:spTree>
    <p:extLst>
      <p:ext uri="{BB962C8B-B14F-4D97-AF65-F5344CB8AC3E}">
        <p14:creationId xmlns:p14="http://schemas.microsoft.com/office/powerpoint/2010/main" val="33707562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To observe the correlation between price and other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Pearson's correlation coefficient is the most commonly used coefficient. The correlation coefficient usually takes on a value between </a:t>
            </a:r>
            <a:r>
              <a:rPr lang="en-US" altLang="zh-TW" dirty="0">
                <a:solidFill>
                  <a:srgbClr val="0000FF"/>
                </a:solidFill>
              </a:rPr>
              <a:t>-1</a:t>
            </a:r>
            <a:r>
              <a:rPr lang="en-US" altLang="zh-TW" dirty="0"/>
              <a:t> and </a:t>
            </a:r>
            <a:r>
              <a:rPr lang="en-US" altLang="zh-TW" dirty="0">
                <a:solidFill>
                  <a:srgbClr val="0000FF"/>
                </a:solidFill>
              </a:rPr>
              <a:t>+1</a:t>
            </a:r>
            <a:r>
              <a:rPr lang="en-US" altLang="zh-TW" dirty="0"/>
              <a:t>.</a:t>
            </a:r>
          </a:p>
          <a:p>
            <a:r>
              <a:rPr lang="en-US" altLang="zh-TW" dirty="0"/>
              <a:t>A correlation coefficient of </a:t>
            </a:r>
            <a:r>
              <a:rPr lang="en-US" altLang="zh-TW" dirty="0">
                <a:solidFill>
                  <a:srgbClr val="0000FF"/>
                </a:solidFill>
              </a:rPr>
              <a:t>+1</a:t>
            </a:r>
            <a:r>
              <a:rPr lang="en-US" altLang="zh-TW" dirty="0"/>
              <a:t> means that for every positive increase in one variable, there is a positive increase of a fixed proportion in the other. </a:t>
            </a:r>
          </a:p>
          <a:p>
            <a:r>
              <a:rPr lang="en-US" altLang="zh-TW" dirty="0"/>
              <a:t>A correlation coefficient of </a:t>
            </a:r>
            <a:r>
              <a:rPr lang="en-US" altLang="zh-TW" dirty="0">
                <a:solidFill>
                  <a:srgbClr val="0000FF"/>
                </a:solidFill>
              </a:rPr>
              <a:t>-1</a:t>
            </a:r>
            <a:r>
              <a:rPr lang="en-US" altLang="zh-TW" dirty="0"/>
              <a:t> means that for every positive increase in one variable, there is a negative decrease of a fixed proportion in the other. </a:t>
            </a:r>
          </a:p>
          <a:p>
            <a:r>
              <a:rPr lang="en-US" altLang="zh-TW" dirty="0"/>
              <a:t>Zero means that for every increase, there isn't a positive or negative increase. The two variables just aren't related.</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dirty="0"/>
              <a:t>觀察價格與其他變量之間的相關性。</a:t>
            </a:r>
          </a:p>
          <a:p>
            <a:r>
              <a:rPr lang="zh-TW" altLang="en-US" dirty="0"/>
              <a:t>皮爾遜相關係數是最常用的係數。 相關係數通常取</a:t>
            </a:r>
            <a:r>
              <a:rPr lang="en-US" altLang="zh-TW" dirty="0"/>
              <a:t>-1 </a:t>
            </a:r>
            <a:r>
              <a:rPr lang="zh-TW" altLang="en-US" dirty="0"/>
              <a:t>和</a:t>
            </a:r>
            <a:r>
              <a:rPr lang="en-US" altLang="zh-TW" dirty="0"/>
              <a:t>+1 </a:t>
            </a:r>
            <a:r>
              <a:rPr lang="zh-TW" altLang="en-US" dirty="0"/>
              <a:t>之間的值。</a:t>
            </a:r>
          </a:p>
          <a:p>
            <a:r>
              <a:rPr lang="en-US" altLang="zh-TW" dirty="0"/>
              <a:t>+1 </a:t>
            </a:r>
            <a:r>
              <a:rPr lang="zh-TW" altLang="en-US" dirty="0"/>
              <a:t>的相關係數意味著對於一個變量的每一個正增長，另一個變量都會有一個固定比例的正增長。</a:t>
            </a:r>
          </a:p>
          <a:p>
            <a:r>
              <a:rPr lang="zh-TW" altLang="en-US" dirty="0"/>
              <a:t>相關係數為 </a:t>
            </a:r>
            <a:r>
              <a:rPr lang="en-US" altLang="zh-TW" dirty="0"/>
              <a:t>-1 </a:t>
            </a:r>
            <a:r>
              <a:rPr lang="zh-TW" altLang="en-US" dirty="0"/>
              <a:t>意味著一個變量每增加一個正數，另一個變量就會按固定比例負減少。</a:t>
            </a:r>
          </a:p>
          <a:p>
            <a:r>
              <a:rPr lang="zh-TW" altLang="en-US" dirty="0"/>
              <a:t>零意味著對於每一次增長，都沒有正增長或負增長。 這兩個變量只是不相關。</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117</a:t>
            </a:fld>
            <a:endParaRPr lang="zh-TW" altLang="en-US"/>
          </a:p>
        </p:txBody>
      </p:sp>
    </p:spTree>
    <p:extLst>
      <p:ext uri="{BB962C8B-B14F-4D97-AF65-F5344CB8AC3E}">
        <p14:creationId xmlns:p14="http://schemas.microsoft.com/office/powerpoint/2010/main" val="41652627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correlation between price and other variables are shown in the following figure.</a:t>
            </a:r>
            <a:endParaRPr lang="zh-TW" altLang="en-US" dirty="0"/>
          </a:p>
          <a:p>
            <a:endParaRPr lang="en-US" altLang="zh-TW" dirty="0"/>
          </a:p>
          <a:p>
            <a:r>
              <a:rPr lang="zh-TW" altLang="en-US" dirty="0"/>
              <a:t>價格與其他變量的相關性如下圖所示。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118</a:t>
            </a:fld>
            <a:endParaRPr lang="zh-TW" altLang="en-US"/>
          </a:p>
        </p:txBody>
      </p:sp>
    </p:spTree>
    <p:extLst>
      <p:ext uri="{BB962C8B-B14F-4D97-AF65-F5344CB8AC3E}">
        <p14:creationId xmlns:p14="http://schemas.microsoft.com/office/powerpoint/2010/main" val="11559820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Besides the preceding method, an easier way to find the correlation between one variable and all other variables (or columns) in a </a:t>
            </a:r>
            <a:r>
              <a:rPr lang="en-US" altLang="zh-TW" dirty="0" err="1"/>
              <a:t>dataframe</a:t>
            </a:r>
            <a:r>
              <a:rPr lang="en-US" altLang="zh-TW" dirty="0"/>
              <a:t> is done by using just one line in the following manner:</a:t>
            </a:r>
          </a:p>
          <a:p>
            <a:pPr>
              <a:lnSpc>
                <a:spcPct val="130000"/>
              </a:lnSpc>
            </a:pPr>
            <a:r>
              <a:rPr lang="en-US" altLang="zh-TW" dirty="0"/>
              <a:t>The correlation coefficients can be found by using the simplified code that gives the same values. </a:t>
            </a:r>
          </a:p>
          <a:p>
            <a:pPr>
              <a:lnSpc>
                <a:spcPct val="130000"/>
              </a:lnSpc>
            </a:pPr>
            <a:r>
              <a:rPr lang="en-US" altLang="zh-TW" dirty="0" err="1">
                <a:solidFill>
                  <a:srgbClr val="0000FF"/>
                </a:solidFill>
              </a:rPr>
              <a:t>iloc</a:t>
            </a:r>
            <a:r>
              <a:rPr lang="en-US" altLang="zh-TW" dirty="0">
                <a:solidFill>
                  <a:srgbClr val="0000FF"/>
                </a:solidFill>
              </a:rPr>
              <a:t>[] </a:t>
            </a:r>
            <a:r>
              <a:rPr lang="en-US" altLang="zh-TW" dirty="0"/>
              <a:t>can specify the variable position in a </a:t>
            </a:r>
            <a:r>
              <a:rPr lang="en-US" altLang="zh-TW" dirty="0" err="1"/>
              <a:t>boolean</a:t>
            </a:r>
            <a:r>
              <a:rPr lang="en-US" altLang="zh-TW" dirty="0"/>
              <a:t> array (from 0 to length-1 of the axis).</a:t>
            </a:r>
            <a:endParaRPr lang="zh-TW" altLang="en-US" dirty="0"/>
          </a:p>
          <a:p>
            <a:endParaRPr lang="en-US" altLang="zh-TW" dirty="0"/>
          </a:p>
          <a:p>
            <a:r>
              <a:rPr lang="zh-TW" altLang="en-US" dirty="0"/>
              <a:t>除了前面的方法之外，一種更簡單的方法可以通過以下方式僅使用一行來找到數據框中一個變量與所有其他變量（或列）之間的相關性：</a:t>
            </a:r>
          </a:p>
          <a:p>
            <a:r>
              <a:rPr lang="en-US" altLang="zh-TW" dirty="0" err="1"/>
              <a:t>iloc</a:t>
            </a:r>
            <a:r>
              <a:rPr lang="en-US" altLang="zh-TW" dirty="0"/>
              <a:t>[] </a:t>
            </a:r>
            <a:r>
              <a:rPr lang="zh-TW" altLang="en-US" dirty="0"/>
              <a:t>可以指定布爾數組中的變量位置（從 </a:t>
            </a:r>
            <a:r>
              <a:rPr lang="en-US" altLang="zh-TW" dirty="0"/>
              <a:t>0 </a:t>
            </a:r>
            <a:r>
              <a:rPr lang="zh-TW" altLang="en-US" dirty="0"/>
              <a:t>到軸的長度</a:t>
            </a:r>
            <a:r>
              <a:rPr lang="en-US" altLang="zh-TW" dirty="0"/>
              <a:t>-1</a:t>
            </a:r>
            <a:r>
              <a:rPr lang="zh-TW" altLang="en-US" dirty="0"/>
              <a:t>）。</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119</a:t>
            </a:fld>
            <a:endParaRPr lang="zh-TW" altLang="en-US"/>
          </a:p>
        </p:txBody>
      </p:sp>
    </p:spTree>
    <p:extLst>
      <p:ext uri="{BB962C8B-B14F-4D97-AF65-F5344CB8AC3E}">
        <p14:creationId xmlns:p14="http://schemas.microsoft.com/office/powerpoint/2010/main" val="3444298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correlation between price and other variables can be plotted using the seaborn library as the following script:</a:t>
            </a:r>
          </a:p>
          <a:p>
            <a:r>
              <a:rPr lang="en-US" altLang="zh-TW" dirty="0" err="1">
                <a:solidFill>
                  <a:srgbClr val="0000FF"/>
                </a:solidFill>
              </a:rPr>
              <a:t>sns.pairplot</a:t>
            </a:r>
            <a:r>
              <a:rPr lang="en-US" altLang="zh-TW" dirty="0">
                <a:solidFill>
                  <a:srgbClr val="0000FF"/>
                </a:solidFill>
              </a:rPr>
              <a:t>() </a:t>
            </a:r>
            <a:r>
              <a:rPr lang="en-US" altLang="zh-TW" dirty="0"/>
              <a:t>will create a grid of axes to plot multi figures that correspond to y-variables (e.g. bedroom and bathroom) and a single row of the x-variable (e.g. price).</a:t>
            </a:r>
          </a:p>
          <a:p>
            <a:r>
              <a:rPr lang="en-US" altLang="zh-TW" dirty="0"/>
              <a:t>Note that ‘price’ is on the x-axis for each plot.</a:t>
            </a:r>
            <a:endParaRPr lang="zh-TW" altLang="en-US" dirty="0"/>
          </a:p>
          <a:p>
            <a:endParaRPr lang="en-US" altLang="zh-TW" dirty="0"/>
          </a:p>
          <a:p>
            <a:r>
              <a:rPr lang="zh-TW" altLang="en-US" dirty="0"/>
              <a:t>可以使用 </a:t>
            </a:r>
            <a:r>
              <a:rPr lang="en-US" altLang="zh-TW" dirty="0"/>
              <a:t>seaborn </a:t>
            </a:r>
            <a:r>
              <a:rPr lang="zh-TW" altLang="en-US" dirty="0"/>
              <a:t>庫作為以下腳本繪製房屋價格與其他變量之間的相關性：</a:t>
            </a:r>
          </a:p>
          <a:p>
            <a:r>
              <a:rPr lang="en-US" altLang="zh-TW" dirty="0" err="1"/>
              <a:t>sns.pairplot</a:t>
            </a:r>
            <a:r>
              <a:rPr lang="en-US" altLang="zh-TW" dirty="0"/>
              <a:t>() </a:t>
            </a:r>
            <a:r>
              <a:rPr lang="zh-TW" altLang="en-US" dirty="0"/>
              <a:t>將創建一個軸網格來繪製對應於 </a:t>
            </a:r>
            <a:r>
              <a:rPr lang="en-US" altLang="zh-TW" dirty="0"/>
              <a:t>y </a:t>
            </a:r>
            <a:r>
              <a:rPr lang="zh-TW" altLang="en-US" dirty="0"/>
              <a:t>變量（例如臥室和浴室）和單行 </a:t>
            </a:r>
            <a:r>
              <a:rPr lang="en-US" altLang="zh-TW" dirty="0"/>
              <a:t>x </a:t>
            </a:r>
            <a:r>
              <a:rPr lang="zh-TW" altLang="en-US" dirty="0"/>
              <a:t>變量（例如價格）的多個圖形。</a:t>
            </a:r>
          </a:p>
          <a:p>
            <a:r>
              <a:rPr lang="zh-TW" altLang="en-US" dirty="0"/>
              <a:t>請注意，“價格”位於每個圖的 </a:t>
            </a:r>
            <a:r>
              <a:rPr lang="en-US" altLang="zh-TW" dirty="0"/>
              <a:t>x </a:t>
            </a:r>
            <a:r>
              <a:rPr lang="zh-TW" altLang="en-US" dirty="0"/>
              <a:t>軸上。</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120</a:t>
            </a:fld>
            <a:endParaRPr lang="zh-TW" altLang="en-US"/>
          </a:p>
        </p:txBody>
      </p:sp>
    </p:spTree>
    <p:extLst>
      <p:ext uri="{BB962C8B-B14F-4D97-AF65-F5344CB8AC3E}">
        <p14:creationId xmlns:p14="http://schemas.microsoft.com/office/powerpoint/2010/main" val="116744888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figure on the left-hand side is the output as bedrooms count in y-axis vs. price in x-axis.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figure on the right-hand side is the output as bathroom count in y-</a:t>
            </a:r>
            <a:r>
              <a:rPr lang="en-US" altLang="zh-TW" dirty="0" err="1"/>
              <a:t>axisvs</a:t>
            </a:r>
            <a:r>
              <a:rPr lang="en-US" altLang="zh-TW" dirty="0"/>
              <a:t>. Price in x-axis.</a:t>
            </a:r>
            <a:endParaRPr lang="zh-TW" altLang="en-US" dirty="0"/>
          </a:p>
          <a:p>
            <a:endParaRPr lang="en-US" altLang="zh-TW" dirty="0"/>
          </a:p>
          <a:p>
            <a:r>
              <a:rPr lang="zh-TW" altLang="en-US" dirty="0"/>
              <a:t>左側的數字是 </a:t>
            </a:r>
            <a:r>
              <a:rPr lang="en-US" altLang="zh-TW" dirty="0"/>
              <a:t>y </a:t>
            </a:r>
            <a:r>
              <a:rPr lang="zh-TW" altLang="en-US" dirty="0"/>
              <a:t>軸臥室數量與 </a:t>
            </a:r>
            <a:r>
              <a:rPr lang="en-US" altLang="zh-TW" dirty="0"/>
              <a:t>x </a:t>
            </a:r>
            <a:r>
              <a:rPr lang="zh-TW" altLang="en-US" dirty="0"/>
              <a:t>軸價格的輸出。</a:t>
            </a:r>
          </a:p>
          <a:p>
            <a:r>
              <a:rPr lang="zh-TW" altLang="en-US" dirty="0"/>
              <a:t>右側的圖是 </a:t>
            </a:r>
            <a:r>
              <a:rPr lang="en-US" altLang="zh-TW" dirty="0"/>
              <a:t>y </a:t>
            </a:r>
            <a:r>
              <a:rPr lang="zh-TW" altLang="en-US" dirty="0"/>
              <a:t>軸與浴室計數的輸出。 </a:t>
            </a:r>
            <a:r>
              <a:rPr lang="en-US" altLang="zh-TW" dirty="0"/>
              <a:t>x </a:t>
            </a:r>
            <a:r>
              <a:rPr lang="zh-TW" altLang="en-US" dirty="0"/>
              <a:t>軸的價格。</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121</a:t>
            </a:fld>
            <a:endParaRPr lang="zh-TW" altLang="en-US"/>
          </a:p>
        </p:txBody>
      </p:sp>
    </p:spTree>
    <p:extLst>
      <p:ext uri="{BB962C8B-B14F-4D97-AF65-F5344CB8AC3E}">
        <p14:creationId xmlns:p14="http://schemas.microsoft.com/office/powerpoint/2010/main" val="33700957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figure on the left-hand side is the output as floors count in y-axis vs. price in x-axis.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figure on the right-hand side is the output as square feet of living area in y-axis vs. Price in x-axis.</a:t>
            </a:r>
            <a:endParaRPr lang="zh-TW" altLang="en-US" dirty="0"/>
          </a:p>
          <a:p>
            <a:endParaRPr lang="en-US" altLang="zh-TW" dirty="0"/>
          </a:p>
          <a:p>
            <a:r>
              <a:rPr lang="zh-TW" altLang="en-US" dirty="0"/>
              <a:t>左側的圖是 </a:t>
            </a:r>
            <a:r>
              <a:rPr lang="en-US" altLang="zh-TW" dirty="0"/>
              <a:t>y </a:t>
            </a:r>
            <a:r>
              <a:rPr lang="zh-TW" altLang="en-US" dirty="0"/>
              <a:t>軸樓層數與 </a:t>
            </a:r>
            <a:r>
              <a:rPr lang="en-US" altLang="zh-TW" dirty="0"/>
              <a:t>x </a:t>
            </a:r>
            <a:r>
              <a:rPr lang="zh-TW" altLang="en-US" dirty="0"/>
              <a:t>軸價格的輸出。</a:t>
            </a:r>
          </a:p>
          <a:p>
            <a:r>
              <a:rPr lang="zh-TW" altLang="en-US" dirty="0"/>
              <a:t>右側的圖是 </a:t>
            </a:r>
            <a:r>
              <a:rPr lang="en-US" altLang="zh-TW" dirty="0"/>
              <a:t>y </a:t>
            </a:r>
            <a:r>
              <a:rPr lang="zh-TW" altLang="en-US" dirty="0"/>
              <a:t>軸的居住面積平方英尺與 </a:t>
            </a:r>
            <a:r>
              <a:rPr lang="en-US" altLang="zh-TW" dirty="0"/>
              <a:t>x </a:t>
            </a:r>
            <a:r>
              <a:rPr lang="zh-TW" altLang="en-US" dirty="0"/>
              <a:t>軸的價格的輸出。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122</a:t>
            </a:fld>
            <a:endParaRPr lang="zh-TW" altLang="en-US"/>
          </a:p>
        </p:txBody>
      </p:sp>
    </p:spTree>
    <p:extLst>
      <p:ext uri="{BB962C8B-B14F-4D97-AF65-F5344CB8AC3E}">
        <p14:creationId xmlns:p14="http://schemas.microsoft.com/office/powerpoint/2010/main" val="1439655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000" dirty="0"/>
              <a:t>Configure </a:t>
            </a:r>
            <a:r>
              <a:rPr lang="en-US" altLang="zh-TW" sz="2000" dirty="0" err="1"/>
              <a:t>SparkSession</a:t>
            </a:r>
            <a:r>
              <a:rPr lang="en-US" altLang="zh-TW" sz="2000" dirty="0"/>
              <a:t> with a variable named spark by using the following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4400" dirty="0">
                <a:solidFill>
                  <a:srgbClr val="0000FF"/>
                </a:solidFill>
              </a:rPr>
              <a:t>master()</a:t>
            </a:r>
            <a:r>
              <a:rPr lang="en-US" altLang="zh-TW" sz="4400" dirty="0"/>
              <a:t>:</a:t>
            </a:r>
            <a:r>
              <a:rPr lang="en-US" altLang="zh-TW" sz="4400" dirty="0">
                <a:solidFill>
                  <a:schemeClr val="accent1"/>
                </a:solidFill>
              </a:rPr>
              <a:t> </a:t>
            </a:r>
            <a:r>
              <a:rPr lang="en-US" altLang="zh-TW" sz="4400" dirty="0"/>
              <a:t>Set the Spark master URL to connect to, and </a:t>
            </a:r>
            <a:r>
              <a:rPr lang="en-US" altLang="zh-TW" sz="4400" dirty="0" err="1"/>
              <a:t>peremeter</a:t>
            </a:r>
            <a:r>
              <a:rPr lang="en-US" altLang="zh-TW" sz="4400" dirty="0"/>
              <a:t> “local” means to run locally.</a:t>
            </a:r>
          </a:p>
          <a:p>
            <a:r>
              <a:rPr lang="en-US" altLang="zh-TW" sz="8000" dirty="0" err="1">
                <a:solidFill>
                  <a:srgbClr val="0000FF"/>
                </a:solidFill>
              </a:rPr>
              <a:t>appName</a:t>
            </a:r>
            <a:r>
              <a:rPr lang="en-US" altLang="zh-TW" sz="8000" dirty="0">
                <a:solidFill>
                  <a:srgbClr val="0000FF"/>
                </a:solidFill>
              </a:rPr>
              <a:t>()</a:t>
            </a:r>
            <a:r>
              <a:rPr lang="en-US" altLang="zh-TW" sz="8000" dirty="0"/>
              <a:t>:</a:t>
            </a:r>
            <a:r>
              <a:rPr lang="en-US" altLang="zh-TW" sz="8000" dirty="0">
                <a:solidFill>
                  <a:srgbClr val="0000FF"/>
                </a:solidFill>
              </a:rPr>
              <a:t> </a:t>
            </a:r>
            <a:r>
              <a:rPr lang="en-US" altLang="zh-TW" sz="8000" dirty="0">
                <a:solidFill>
                  <a:srgbClr val="333333"/>
                </a:solidFill>
              </a:rPr>
              <a:t>S</a:t>
            </a:r>
            <a:r>
              <a:rPr lang="en-US" altLang="zh-TW" sz="8000" b="0" i="0" dirty="0">
                <a:solidFill>
                  <a:srgbClr val="333333"/>
                </a:solidFill>
                <a:effectLst/>
              </a:rPr>
              <a:t>et a name for the application.</a:t>
            </a:r>
          </a:p>
          <a:p>
            <a:r>
              <a:rPr lang="en-US" altLang="zh-TW" sz="8000" dirty="0">
                <a:solidFill>
                  <a:srgbClr val="0000FF"/>
                </a:solidFill>
              </a:rPr>
              <a:t>Config()</a:t>
            </a:r>
            <a:r>
              <a:rPr lang="en-US" altLang="zh-TW" sz="8000" dirty="0"/>
              <a:t>:</a:t>
            </a:r>
            <a:r>
              <a:rPr lang="en-US" altLang="zh-TW" sz="8000" dirty="0">
                <a:solidFill>
                  <a:srgbClr val="0000FF"/>
                </a:solidFill>
              </a:rPr>
              <a:t> </a:t>
            </a:r>
            <a:r>
              <a:rPr lang="en-US" altLang="zh-TW" sz="8000" dirty="0"/>
              <a:t>Configure 6 GB of space for </a:t>
            </a:r>
            <a:r>
              <a:rPr lang="en-US" altLang="zh-TW" sz="8000" dirty="0" err="1"/>
              <a:t>spark.executor.memory</a:t>
            </a:r>
            <a:r>
              <a:rPr lang="en-US" altLang="zh-TW" sz="8000" dirty="0"/>
              <a:t>.</a:t>
            </a:r>
          </a:p>
          <a:p>
            <a:r>
              <a:rPr lang="en-US" altLang="zh-TW" sz="8000" dirty="0" err="1">
                <a:solidFill>
                  <a:srgbClr val="0000FF"/>
                </a:solidFill>
              </a:rPr>
              <a:t>getOrCreate</a:t>
            </a:r>
            <a:r>
              <a:rPr lang="en-US" altLang="zh-TW" sz="8000" dirty="0">
                <a:solidFill>
                  <a:srgbClr val="0000FF"/>
                </a:solidFill>
              </a:rPr>
              <a:t>()</a:t>
            </a:r>
            <a:r>
              <a:rPr lang="en-US" altLang="zh-TW" sz="8000" dirty="0"/>
              <a:t>: Get an existing </a:t>
            </a:r>
            <a:r>
              <a:rPr lang="en-US" altLang="zh-TW" sz="8000" dirty="0" err="1"/>
              <a:t>SparkSession</a:t>
            </a:r>
            <a:r>
              <a:rPr lang="en-US" altLang="zh-TW" sz="8000" dirty="0"/>
              <a:t> or creates a new one based on the options set in the builder.</a:t>
            </a:r>
            <a:endParaRPr lang="zh-TW" altLang="en-US" sz="8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4400" dirty="0"/>
          </a:p>
          <a:p>
            <a:r>
              <a:rPr lang="zh-TW" altLang="en-US" sz="2000" dirty="0"/>
              <a:t>使用以下程式碼，定義名為 </a:t>
            </a:r>
            <a:r>
              <a:rPr lang="en-US" altLang="zh-TW" sz="2000" dirty="0"/>
              <a:t>spark </a:t>
            </a:r>
            <a:r>
              <a:rPr lang="zh-TW" altLang="en-US" sz="2000" dirty="0"/>
              <a:t>的變量，並為其配置 </a:t>
            </a:r>
            <a:r>
              <a:rPr lang="en-US" altLang="zh-TW" sz="2000" dirty="0" err="1"/>
              <a:t>SparkSession</a:t>
            </a:r>
            <a:r>
              <a:rPr lang="zh-TW" altLang="en-US" sz="2000" dirty="0"/>
              <a:t>：</a:t>
            </a:r>
            <a:endParaRPr lang="en-US" altLang="zh-TW" sz="2000" dirty="0"/>
          </a:p>
          <a:p>
            <a:r>
              <a:rPr lang="en-US" altLang="zh-TW" sz="2000" dirty="0"/>
              <a:t>master()</a:t>
            </a:r>
            <a:r>
              <a:rPr lang="zh-TW" altLang="en-US" sz="2000" dirty="0"/>
              <a:t>：設置要連接的</a:t>
            </a:r>
            <a:r>
              <a:rPr lang="en-US" altLang="zh-TW" sz="2000" dirty="0"/>
              <a:t>Spark master URL</a:t>
            </a:r>
            <a:r>
              <a:rPr lang="zh-TW" altLang="en-US" sz="2000" dirty="0"/>
              <a:t>，</a:t>
            </a:r>
            <a:r>
              <a:rPr lang="en-US" altLang="zh-TW" sz="2000" dirty="0" err="1"/>
              <a:t>peremeter“local</a:t>
            </a:r>
            <a:r>
              <a:rPr lang="en-US" altLang="zh-TW" sz="2000" dirty="0"/>
              <a:t>”</a:t>
            </a:r>
            <a:r>
              <a:rPr lang="zh-TW" altLang="en-US" sz="2000" dirty="0"/>
              <a:t>表示在本地運行。</a:t>
            </a:r>
            <a:endParaRPr lang="en-US" altLang="zh-TW" sz="2000" dirty="0"/>
          </a:p>
          <a:p>
            <a:r>
              <a:rPr lang="en-US" altLang="zh-TW" sz="2000" dirty="0" err="1"/>
              <a:t>appName</a:t>
            </a:r>
            <a:r>
              <a:rPr lang="en-US" altLang="zh-TW" sz="2000" dirty="0"/>
              <a:t>()</a:t>
            </a:r>
            <a:r>
              <a:rPr lang="zh-TW" altLang="en-US" sz="2000" dirty="0"/>
              <a:t>：為應用程序設置一個名稱。</a:t>
            </a:r>
            <a:endParaRPr lang="en-US" altLang="zh-TW" sz="2000" dirty="0"/>
          </a:p>
          <a:p>
            <a:r>
              <a:rPr lang="en-US" altLang="zh-TW" sz="2000" dirty="0"/>
              <a:t>Config()</a:t>
            </a:r>
            <a:r>
              <a:rPr lang="zh-TW" altLang="en-US" sz="2000" dirty="0"/>
              <a:t>：為</a:t>
            </a:r>
            <a:r>
              <a:rPr lang="en-US" altLang="zh-TW" sz="2000" dirty="0" err="1"/>
              <a:t>spark.executor.memory</a:t>
            </a:r>
            <a:r>
              <a:rPr lang="zh-TW" altLang="en-US" sz="2000" dirty="0"/>
              <a:t>配置</a:t>
            </a:r>
            <a:r>
              <a:rPr lang="en-US" altLang="zh-TW" sz="2000" dirty="0"/>
              <a:t>6GB</a:t>
            </a:r>
            <a:r>
              <a:rPr lang="zh-TW" altLang="en-US" sz="2000" dirty="0"/>
              <a:t>空間。</a:t>
            </a:r>
            <a:endParaRPr lang="en-US" altLang="zh-TW" sz="2000" dirty="0"/>
          </a:p>
          <a:p>
            <a:r>
              <a:rPr lang="en-US" altLang="zh-TW" sz="2000" dirty="0" err="1"/>
              <a:t>getOrCreate</a:t>
            </a:r>
            <a:r>
              <a:rPr lang="en-US" altLang="zh-TW" sz="2000" dirty="0"/>
              <a:t>()</a:t>
            </a:r>
            <a:r>
              <a:rPr lang="zh-TW" altLang="en-US" sz="2000" dirty="0"/>
              <a:t>：獲取現有的 </a:t>
            </a:r>
            <a:r>
              <a:rPr lang="en-US" altLang="zh-TW" sz="2000" dirty="0" err="1"/>
              <a:t>SparkSession</a:t>
            </a:r>
            <a:r>
              <a:rPr lang="en-US" altLang="zh-TW" sz="2000" dirty="0"/>
              <a:t> </a:t>
            </a:r>
            <a:r>
              <a:rPr lang="zh-TW" altLang="en-US" sz="2000" dirty="0"/>
              <a:t>或根據構建器中設置的選項創建新的 </a:t>
            </a:r>
            <a:r>
              <a:rPr lang="en-US" altLang="zh-TW" sz="2000" dirty="0" err="1"/>
              <a:t>SparkSession</a:t>
            </a:r>
            <a:r>
              <a:rPr lang="zh-TW" altLang="en-US" sz="2000" dirty="0"/>
              <a:t>。</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a:t>
            </a:fld>
            <a:endParaRPr lang="zh-TW" altLang="en-US"/>
          </a:p>
        </p:txBody>
      </p:sp>
    </p:spTree>
    <p:extLst>
      <p:ext uri="{BB962C8B-B14F-4D97-AF65-F5344CB8AC3E}">
        <p14:creationId xmlns:p14="http://schemas.microsoft.com/office/powerpoint/2010/main" val="31637796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Drop the ‘price’ column from the </a:t>
            </a:r>
            <a:r>
              <a:rPr lang="en-US" altLang="zh-TW" dirty="0" err="1"/>
              <a:t>x_df</a:t>
            </a:r>
            <a:r>
              <a:rPr lang="en-US" altLang="zh-TW" dirty="0"/>
              <a:t> </a:t>
            </a:r>
            <a:r>
              <a:rPr lang="en-US" altLang="zh-TW" dirty="0" err="1"/>
              <a:t>dataframe</a:t>
            </a:r>
            <a:r>
              <a:rPr lang="en-US" altLang="zh-TW" dirty="0"/>
              <a:t> and save it into a new </a:t>
            </a:r>
            <a:r>
              <a:rPr lang="en-US" altLang="zh-TW" dirty="0" err="1"/>
              <a:t>dataframe</a:t>
            </a:r>
            <a:r>
              <a:rPr lang="en-US" altLang="zh-TW" dirty="0"/>
              <a:t> named </a:t>
            </a:r>
            <a:r>
              <a:rPr lang="en-US" altLang="zh-TW" dirty="0" err="1"/>
              <a:t>x_df2</a:t>
            </a:r>
            <a:r>
              <a:rPr lang="en-US" altLang="zh-TW" dirty="0"/>
              <a:t>. </a:t>
            </a:r>
          </a:p>
          <a:p>
            <a:r>
              <a:rPr lang="en-US" altLang="zh-TW" dirty="0"/>
              <a:t>And Use the </a:t>
            </a:r>
            <a:r>
              <a:rPr lang="en-US" altLang="zh-TW" dirty="0" err="1">
                <a:solidFill>
                  <a:srgbClr val="0000FF"/>
                </a:solidFill>
              </a:rPr>
              <a:t>LinearRegression</a:t>
            </a:r>
            <a:r>
              <a:rPr lang="en-US" altLang="zh-TW" dirty="0">
                <a:solidFill>
                  <a:srgbClr val="0000FF"/>
                </a:solidFill>
              </a:rPr>
              <a:t>() </a:t>
            </a:r>
            <a:r>
              <a:rPr lang="en-US" altLang="zh-TW" dirty="0"/>
              <a:t>in the </a:t>
            </a:r>
            <a:r>
              <a:rPr lang="en-US" altLang="zh-TW" dirty="0" err="1"/>
              <a:t>sklearn</a:t>
            </a:r>
            <a:r>
              <a:rPr lang="en-US" altLang="zh-TW" dirty="0"/>
              <a:t> library to fit data to train and build regression models.</a:t>
            </a:r>
            <a:endParaRPr lang="zh-TW" altLang="en-US" dirty="0"/>
          </a:p>
          <a:p>
            <a:endParaRPr lang="en-US" altLang="zh-TW" dirty="0"/>
          </a:p>
          <a:p>
            <a:r>
              <a:rPr lang="zh-TW" altLang="en-US" dirty="0"/>
              <a:t>接下來，我們從 </a:t>
            </a:r>
            <a:r>
              <a:rPr lang="en-US" altLang="zh-TW" dirty="0" err="1"/>
              <a:t>x_df</a:t>
            </a:r>
            <a:r>
              <a:rPr lang="en-US" altLang="zh-TW" dirty="0"/>
              <a:t> </a:t>
            </a:r>
            <a:r>
              <a:rPr lang="zh-TW" altLang="en-US" dirty="0"/>
              <a:t>數據框中刪除“價格”列並將其保存到名為 </a:t>
            </a:r>
            <a:r>
              <a:rPr lang="en-US" altLang="zh-TW" dirty="0" err="1"/>
              <a:t>x_df2</a:t>
            </a:r>
            <a:r>
              <a:rPr lang="en-US" altLang="zh-TW" dirty="0"/>
              <a:t> </a:t>
            </a:r>
            <a:r>
              <a:rPr lang="zh-TW" altLang="en-US" dirty="0"/>
              <a:t>的新數據框中。</a:t>
            </a:r>
          </a:p>
          <a:p>
            <a:r>
              <a:rPr lang="zh-TW" altLang="en-US" dirty="0"/>
              <a:t>並使用 </a:t>
            </a:r>
            <a:r>
              <a:rPr lang="en-US" altLang="zh-TW" dirty="0" err="1"/>
              <a:t>sklearn</a:t>
            </a:r>
            <a:r>
              <a:rPr lang="en-US" altLang="zh-TW" dirty="0"/>
              <a:t> </a:t>
            </a:r>
            <a:r>
              <a:rPr lang="zh-TW" altLang="en-US" dirty="0"/>
              <a:t>庫中的 </a:t>
            </a:r>
            <a:r>
              <a:rPr lang="en-US" altLang="zh-TW" dirty="0" err="1"/>
              <a:t>LinearRegression</a:t>
            </a:r>
            <a:r>
              <a:rPr lang="en-US" altLang="zh-TW" dirty="0"/>
              <a:t>() </a:t>
            </a:r>
            <a:r>
              <a:rPr lang="zh-TW" altLang="en-US" dirty="0"/>
              <a:t>來擬合數據以訓練和構建線性回歸模型。</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123</a:t>
            </a:fld>
            <a:endParaRPr lang="zh-TW" altLang="en-US"/>
          </a:p>
        </p:txBody>
      </p:sp>
    </p:spTree>
    <p:extLst>
      <p:ext uri="{BB962C8B-B14F-4D97-AF65-F5344CB8AC3E}">
        <p14:creationId xmlns:p14="http://schemas.microsoft.com/office/powerpoint/2010/main" val="24658120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Then, Split the dataset into testing data and training data.</a:t>
            </a:r>
          </a:p>
          <a:p>
            <a:r>
              <a:rPr lang="en-US" altLang="zh-TW" dirty="0"/>
              <a:t>We can Split the dataset with the </a:t>
            </a:r>
            <a:r>
              <a:rPr lang="en-US" altLang="zh-TW" dirty="0" err="1">
                <a:solidFill>
                  <a:srgbClr val="0000FF"/>
                </a:solidFill>
              </a:rPr>
              <a:t>train_test_split</a:t>
            </a:r>
            <a:r>
              <a:rPr lang="en-US" altLang="zh-TW" dirty="0">
                <a:solidFill>
                  <a:srgbClr val="0000FF"/>
                </a:solidFill>
              </a:rPr>
              <a:t>() </a:t>
            </a:r>
            <a:r>
              <a:rPr lang="en-US" altLang="zh-TW" dirty="0"/>
              <a:t>in </a:t>
            </a:r>
            <a:r>
              <a:rPr lang="en-US" altLang="zh-TW" dirty="0" err="1"/>
              <a:t>sklearn</a:t>
            </a:r>
            <a:r>
              <a:rPr lang="en-US" altLang="zh-TW" dirty="0"/>
              <a:t> library.</a:t>
            </a:r>
          </a:p>
          <a:p>
            <a:r>
              <a:rPr lang="en-US" altLang="zh-TW" dirty="0" err="1">
                <a:solidFill>
                  <a:srgbClr val="0000FF"/>
                </a:solidFill>
              </a:rPr>
              <a:t>train_test_split</a:t>
            </a:r>
            <a:r>
              <a:rPr lang="en-US" altLang="zh-TW" dirty="0">
                <a:solidFill>
                  <a:srgbClr val="0000FF"/>
                </a:solidFill>
              </a:rPr>
              <a:t>()</a:t>
            </a:r>
            <a:r>
              <a:rPr lang="en-US" altLang="zh-TW" dirty="0"/>
              <a:t>: Split arrays or matrices into random train and test subsets.</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Next, Fit the model over the training data.</a:t>
            </a:r>
          </a:p>
          <a:p>
            <a:endParaRPr lang="en-US" altLang="zh-TW" dirty="0"/>
          </a:p>
          <a:p>
            <a:r>
              <a:rPr lang="zh-TW" altLang="en-US" dirty="0"/>
              <a:t>然後，將數據集拆分為測試數據和訓練數據。</a:t>
            </a:r>
          </a:p>
          <a:p>
            <a:r>
              <a:rPr lang="zh-TW" altLang="en-US" dirty="0"/>
              <a:t>我們可以使用 </a:t>
            </a:r>
            <a:r>
              <a:rPr lang="en-US" altLang="zh-TW" dirty="0" err="1"/>
              <a:t>sklearn</a:t>
            </a:r>
            <a:r>
              <a:rPr lang="en-US" altLang="zh-TW" dirty="0"/>
              <a:t> </a:t>
            </a:r>
            <a:r>
              <a:rPr lang="zh-TW" altLang="en-US" dirty="0"/>
              <a:t>庫中的 </a:t>
            </a:r>
            <a:r>
              <a:rPr lang="en-US" altLang="zh-TW" dirty="0" err="1"/>
              <a:t>train_test_split</a:t>
            </a:r>
            <a:r>
              <a:rPr lang="en-US" altLang="zh-TW" dirty="0"/>
              <a:t>() </a:t>
            </a:r>
            <a:r>
              <a:rPr lang="zh-TW" altLang="en-US" dirty="0"/>
              <a:t>拆分數據集。</a:t>
            </a:r>
          </a:p>
          <a:p>
            <a:r>
              <a:rPr lang="en-US" altLang="zh-TW" dirty="0" err="1"/>
              <a:t>train_test_split</a:t>
            </a:r>
            <a:r>
              <a:rPr lang="en-US" altLang="zh-TW" dirty="0"/>
              <a:t>()</a:t>
            </a:r>
            <a:r>
              <a:rPr lang="zh-TW" altLang="en-US" dirty="0"/>
              <a:t>：將數組或矩陣拆分為隨機訓練和測試子集。</a:t>
            </a:r>
          </a:p>
          <a:p>
            <a:endParaRPr lang="zh-TW" altLang="en-US" dirty="0"/>
          </a:p>
          <a:p>
            <a:r>
              <a:rPr lang="zh-TW" altLang="en-US" dirty="0"/>
              <a:t>接下來，將模型擬合到訓練數據上。</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124</a:t>
            </a:fld>
            <a:endParaRPr lang="zh-TW" altLang="en-US"/>
          </a:p>
        </p:txBody>
      </p:sp>
    </p:spTree>
    <p:extLst>
      <p:ext uri="{BB962C8B-B14F-4D97-AF65-F5344CB8AC3E}">
        <p14:creationId xmlns:p14="http://schemas.microsoft.com/office/powerpoint/2010/main" val="218960066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Print the coefficients applying linear regression to the training and testing dataset by using the </a:t>
            </a:r>
            <a:r>
              <a:rPr lang="en-US" altLang="zh-TW" dirty="0" err="1">
                <a:solidFill>
                  <a:srgbClr val="0000FF"/>
                </a:solidFill>
              </a:rPr>
              <a:t>reg.coef</a:t>
            </a:r>
            <a:r>
              <a:rPr lang="en-US" altLang="zh-TW" dirty="0">
                <a:solidFill>
                  <a:srgbClr val="0000FF"/>
                </a:solidFill>
              </a:rPr>
              <a:t>_ </a:t>
            </a:r>
            <a:r>
              <a:rPr lang="en-US" altLang="zh-TW" dirty="0"/>
              <a:t>command.</a:t>
            </a:r>
            <a:endParaRPr lang="zh-TW" altLang="en-US" dirty="0"/>
          </a:p>
          <a:p>
            <a:endParaRPr lang="en-US" altLang="zh-TW" dirty="0"/>
          </a:p>
          <a:p>
            <a:r>
              <a:rPr lang="zh-TW" altLang="en-US" dirty="0"/>
              <a:t>使用 </a:t>
            </a:r>
            <a:r>
              <a:rPr lang="en-US" altLang="zh-TW" dirty="0" err="1"/>
              <a:t>reg.coef</a:t>
            </a:r>
            <a:r>
              <a:rPr lang="en-US" altLang="zh-TW" dirty="0"/>
              <a:t>_ </a:t>
            </a:r>
            <a:r>
              <a:rPr lang="zh-TW" altLang="en-US" dirty="0"/>
              <a:t>命令印出線性回歸模型來應用於訓練和測試資料的係數。</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125</a:t>
            </a:fld>
            <a:endParaRPr lang="zh-TW" altLang="en-US"/>
          </a:p>
        </p:txBody>
      </p:sp>
    </p:spTree>
    <p:extLst>
      <p:ext uri="{BB962C8B-B14F-4D97-AF65-F5344CB8AC3E}">
        <p14:creationId xmlns:p14="http://schemas.microsoft.com/office/powerpoint/2010/main" val="159552189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see the result of each column prediction in the </a:t>
            </a:r>
            <a:r>
              <a:rPr lang="en-US" altLang="zh-TW" sz="1200" dirty="0" err="1"/>
              <a:t>x_test</a:t>
            </a:r>
            <a:r>
              <a:rPr lang="en-US" altLang="zh-TW" sz="1200" dirty="0"/>
              <a:t> dataset generated by the linear regression model.</a:t>
            </a: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View the result of each column prediction in the </a:t>
            </a:r>
            <a:r>
              <a:rPr lang="en-US" altLang="zh-TW" sz="1200" dirty="0" err="1"/>
              <a:t>x_test</a:t>
            </a:r>
            <a:r>
              <a:rPr lang="en-US" altLang="zh-TW" sz="1200" dirty="0"/>
              <a:t> dataset generated by the linear regression model.</a:t>
            </a:r>
            <a:endParaRPr lang="zh-TW" altLang="en-US" sz="1200" dirty="0"/>
          </a:p>
          <a:p>
            <a:endParaRPr lang="en-US" altLang="zh-TW" dirty="0"/>
          </a:p>
          <a:p>
            <a:r>
              <a:rPr lang="zh-TW" altLang="en-US" dirty="0"/>
              <a:t>您可以在線性回歸模型生成的 </a:t>
            </a:r>
            <a:r>
              <a:rPr lang="en-US" altLang="zh-TW" dirty="0" err="1"/>
              <a:t>x_test</a:t>
            </a:r>
            <a:r>
              <a:rPr lang="en-US" altLang="zh-TW" dirty="0"/>
              <a:t> </a:t>
            </a:r>
            <a:r>
              <a:rPr lang="zh-TW" altLang="en-US" dirty="0"/>
              <a:t>數據集中看到每一列預測的結果。</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126</a:t>
            </a:fld>
            <a:endParaRPr lang="zh-TW" altLang="en-US"/>
          </a:p>
        </p:txBody>
      </p:sp>
    </p:spTree>
    <p:extLst>
      <p:ext uri="{BB962C8B-B14F-4D97-AF65-F5344CB8AC3E}">
        <p14:creationId xmlns:p14="http://schemas.microsoft.com/office/powerpoint/2010/main" val="12172244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Print the accuracy of the model by using </a:t>
            </a:r>
            <a:r>
              <a:rPr lang="en-US" altLang="zh-TW" dirty="0" err="1">
                <a:solidFill>
                  <a:srgbClr val="0000FF"/>
                </a:solidFill>
              </a:rPr>
              <a:t>reg.score</a:t>
            </a:r>
            <a:r>
              <a:rPr lang="en-US" altLang="zh-TW" dirty="0">
                <a:solidFill>
                  <a:srgbClr val="0000FF"/>
                </a:solidFill>
              </a:rPr>
              <a:t>()</a:t>
            </a:r>
            <a:r>
              <a:rPr lang="en-US" altLang="zh-TW" dirty="0"/>
              <a:t>.</a:t>
            </a:r>
          </a:p>
          <a:p>
            <a:r>
              <a:rPr lang="en-US" altLang="zh-TW" dirty="0"/>
              <a:t>We can get The accuracy is </a:t>
            </a:r>
            <a:r>
              <a:rPr lang="en-US" altLang="zh-TW" b="1" dirty="0">
                <a:solidFill>
                  <a:srgbClr val="0000FF"/>
                </a:solidFill>
              </a:rPr>
              <a:t>70.37%</a:t>
            </a:r>
            <a:r>
              <a:rPr lang="en-US" altLang="zh-TW" dirty="0"/>
              <a:t>, which is not bad for a linear model as shown in the following screenshot.</a:t>
            </a:r>
            <a:endParaRPr lang="zh-TW" altLang="en-US" dirty="0"/>
          </a:p>
          <a:p>
            <a:endParaRPr lang="en-US" altLang="zh-TW" dirty="0"/>
          </a:p>
          <a:p>
            <a:r>
              <a:rPr lang="zh-TW" altLang="en-US" dirty="0"/>
              <a:t>使用 </a:t>
            </a:r>
            <a:r>
              <a:rPr lang="en-US" altLang="zh-TW" dirty="0" err="1"/>
              <a:t>reg.score</a:t>
            </a:r>
            <a:r>
              <a:rPr lang="en-US" altLang="zh-TW" dirty="0"/>
              <a:t>() </a:t>
            </a:r>
            <a:r>
              <a:rPr lang="zh-TW" altLang="en-US" dirty="0"/>
              <a:t>打印模型的準確性。</a:t>
            </a:r>
          </a:p>
          <a:p>
            <a:r>
              <a:rPr lang="zh-TW" altLang="en-US" dirty="0"/>
              <a:t>我們可以得到準確率為 </a:t>
            </a:r>
            <a:r>
              <a:rPr lang="en-US" altLang="zh-TW" dirty="0"/>
              <a:t>70.37%</a:t>
            </a:r>
            <a:r>
              <a:rPr lang="zh-TW" altLang="en-US" dirty="0"/>
              <a:t>，這對於線性模型來說已經不錯了，如下面的截圖所示。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127</a:t>
            </a:fld>
            <a:endParaRPr lang="zh-TW" altLang="en-US"/>
          </a:p>
        </p:txBody>
      </p:sp>
    </p:spTree>
    <p:extLst>
      <p:ext uri="{BB962C8B-B14F-4D97-AF65-F5344CB8AC3E}">
        <p14:creationId xmlns:p14="http://schemas.microsoft.com/office/powerpoint/2010/main" val="24768236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If we want our model to be more accurate, we will have to use a more complex model.</a:t>
            </a:r>
          </a:p>
          <a:p>
            <a:r>
              <a:rPr lang="en-US" altLang="zh-TW" dirty="0" err="1"/>
              <a:t>XGBoost</a:t>
            </a:r>
            <a:r>
              <a:rPr lang="en-US" altLang="zh-TW" dirty="0"/>
              <a:t> is the model we will use in this section to improve the accuracy obtained through linear regression.</a:t>
            </a:r>
          </a:p>
          <a:p>
            <a:r>
              <a:rPr lang="en-US" altLang="zh-TW" dirty="0"/>
              <a:t>Install and import the </a:t>
            </a:r>
            <a:r>
              <a:rPr lang="en-US" altLang="zh-TW" dirty="0" err="1"/>
              <a:t>XGBoost</a:t>
            </a:r>
            <a:r>
              <a:rPr lang="en-US" altLang="zh-TW" dirty="0"/>
              <a:t> library</a:t>
            </a:r>
          </a:p>
          <a:p>
            <a:endParaRPr lang="en-US" altLang="zh-TW" dirty="0"/>
          </a:p>
          <a:p>
            <a:r>
              <a:rPr lang="zh-TW" altLang="en-US" dirty="0"/>
              <a:t>如果我們希望我們的模型更準確，我們將不得不使用更複雜的模型。</a:t>
            </a:r>
          </a:p>
          <a:p>
            <a:r>
              <a:rPr lang="en-US" altLang="zh-TW" dirty="0" err="1"/>
              <a:t>XGBoost</a:t>
            </a:r>
            <a:r>
              <a:rPr lang="en-US" altLang="zh-TW" dirty="0"/>
              <a:t> </a:t>
            </a:r>
            <a:r>
              <a:rPr lang="zh-TW" altLang="en-US" dirty="0"/>
              <a:t>是我們將在本節中使用的模型，用於提高通過線性回歸獲得的精度。</a:t>
            </a:r>
          </a:p>
          <a:p>
            <a:r>
              <a:rPr lang="zh-TW" altLang="en-US" dirty="0"/>
              <a:t>安裝並導入 </a:t>
            </a:r>
            <a:r>
              <a:rPr lang="en-US" altLang="zh-TW" dirty="0" err="1"/>
              <a:t>XGBoost</a:t>
            </a:r>
            <a:r>
              <a:rPr lang="en-US" altLang="zh-TW" dirty="0"/>
              <a:t> </a:t>
            </a:r>
            <a:r>
              <a:rPr lang="zh-TW" altLang="en-US" dirty="0"/>
              <a:t>庫。</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128</a:t>
            </a:fld>
            <a:endParaRPr lang="zh-TW" altLang="en-US"/>
          </a:p>
        </p:txBody>
      </p:sp>
    </p:spTree>
    <p:extLst>
      <p:ext uri="{BB962C8B-B14F-4D97-AF65-F5344CB8AC3E}">
        <p14:creationId xmlns:p14="http://schemas.microsoft.com/office/powerpoint/2010/main" val="34419153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Declare a variable named </a:t>
            </a:r>
            <a:r>
              <a:rPr lang="en-US" altLang="zh-TW" dirty="0" err="1"/>
              <a:t>new_model</a:t>
            </a:r>
            <a:r>
              <a:rPr lang="en-US" altLang="zh-TW" dirty="0"/>
              <a:t> to store the Boosting model and declare all its hyperparameters using the following command:</a:t>
            </a:r>
            <a:endParaRPr lang="en-US" altLang="zh-TW" b="0" dirty="0">
              <a:solidFill>
                <a:srgbClr val="000000"/>
              </a:solidFill>
              <a:effectLst/>
              <a:latin typeface="+mn-lt"/>
            </a:endParaRPr>
          </a:p>
          <a:p>
            <a:r>
              <a:rPr lang="en-US" altLang="zh-TW" dirty="0" err="1">
                <a:solidFill>
                  <a:srgbClr val="0000FF"/>
                </a:solidFill>
              </a:rPr>
              <a:t>XGBRegressor</a:t>
            </a:r>
            <a:r>
              <a:rPr lang="en-US" altLang="zh-TW" dirty="0">
                <a:solidFill>
                  <a:srgbClr val="0000FF"/>
                </a:solidFill>
              </a:rPr>
              <a:t>()</a:t>
            </a:r>
            <a:r>
              <a:rPr lang="en-US" altLang="zh-TW" dirty="0"/>
              <a:t>: Generate a Boosting model.</a:t>
            </a:r>
          </a:p>
          <a:p>
            <a:r>
              <a:rPr lang="en-US" altLang="zh-TW" b="0" i="0" dirty="0" err="1">
                <a:solidFill>
                  <a:srgbClr val="0000FF"/>
                </a:solidFill>
                <a:effectLst/>
                <a:latin typeface="+mn-lt"/>
              </a:rPr>
              <a:t>learning_rate</a:t>
            </a:r>
            <a:r>
              <a:rPr lang="en-US" altLang="zh-TW" b="0" i="0" dirty="0">
                <a:solidFill>
                  <a:srgbClr val="404040"/>
                </a:solidFill>
                <a:effectLst/>
                <a:latin typeface="+mn-lt"/>
              </a:rPr>
              <a:t>: Boosting learning rate.</a:t>
            </a:r>
          </a:p>
          <a:p>
            <a:r>
              <a:rPr lang="en-US" altLang="zh-TW" b="0" i="0" dirty="0" err="1">
                <a:solidFill>
                  <a:srgbClr val="0000FF"/>
                </a:solidFill>
                <a:effectLst/>
                <a:latin typeface="+mn-lt"/>
              </a:rPr>
              <a:t>max_depth</a:t>
            </a:r>
            <a:r>
              <a:rPr lang="en-US" altLang="zh-TW" b="0" i="0" dirty="0">
                <a:solidFill>
                  <a:srgbClr val="404040"/>
                </a:solidFill>
                <a:effectLst/>
                <a:latin typeface="+mn-lt"/>
              </a:rPr>
              <a:t>:</a:t>
            </a:r>
            <a:r>
              <a:rPr lang="zh-TW" altLang="en-US" b="0" i="0" dirty="0">
                <a:solidFill>
                  <a:srgbClr val="404040"/>
                </a:solidFill>
                <a:effectLst/>
                <a:latin typeface="+mn-lt"/>
              </a:rPr>
              <a:t> </a:t>
            </a:r>
            <a:r>
              <a:rPr lang="en-US" altLang="zh-TW" b="0" i="0" dirty="0">
                <a:solidFill>
                  <a:srgbClr val="404040"/>
                </a:solidFill>
                <a:effectLst/>
                <a:latin typeface="+mn-lt"/>
              </a:rPr>
              <a:t>Maximum tree depth for base learners.</a:t>
            </a:r>
            <a:endParaRPr lang="en-US" altLang="zh-TW" dirty="0"/>
          </a:p>
          <a:p>
            <a:r>
              <a:rPr lang="en-US" altLang="zh-TW" dirty="0"/>
              <a:t>Detailed parameter descriptions will be placed in the appendix.</a:t>
            </a:r>
          </a:p>
          <a:p>
            <a:endParaRPr lang="en-US" altLang="zh-TW" b="0" dirty="0">
              <a:solidFill>
                <a:srgbClr val="000000"/>
              </a:solidFill>
              <a:effectLst/>
              <a:latin typeface="+mn-lt"/>
            </a:endParaRPr>
          </a:p>
          <a:p>
            <a:r>
              <a:rPr lang="en-US" altLang="zh-TW" b="1" dirty="0" err="1">
                <a:solidFill>
                  <a:srgbClr val="000000"/>
                </a:solidFill>
                <a:effectLst/>
                <a:latin typeface="+mn-lt"/>
              </a:rPr>
              <a:t>n_estimators</a:t>
            </a:r>
            <a:r>
              <a:rPr lang="en-US" altLang="zh-TW" b="1" dirty="0">
                <a:solidFill>
                  <a:srgbClr val="000000"/>
                </a:solidFill>
                <a:latin typeface="+mn-lt"/>
              </a:rPr>
              <a:t>: </a:t>
            </a:r>
            <a:r>
              <a:rPr lang="en-US" altLang="zh-TW" b="1" i="0" dirty="0">
                <a:solidFill>
                  <a:srgbClr val="404040"/>
                </a:solidFill>
                <a:effectLst/>
                <a:latin typeface="+mn-lt"/>
              </a:rPr>
              <a:t>Number of gradient-boosted trees. Equivalent to a number of boosting rounds.</a:t>
            </a:r>
          </a:p>
          <a:p>
            <a:r>
              <a:rPr lang="en-US" altLang="zh-TW" b="1" i="0" dirty="0" err="1">
                <a:solidFill>
                  <a:srgbClr val="404040"/>
                </a:solidFill>
                <a:effectLst/>
                <a:latin typeface="+mn-lt"/>
              </a:rPr>
              <a:t>learning_rate</a:t>
            </a:r>
            <a:r>
              <a:rPr lang="en-US" altLang="zh-TW" b="1" i="0" dirty="0">
                <a:solidFill>
                  <a:srgbClr val="404040"/>
                </a:solidFill>
                <a:effectLst/>
                <a:latin typeface="+mn-lt"/>
              </a:rPr>
              <a:t>: Boosting learning rate.</a:t>
            </a:r>
          </a:p>
          <a:p>
            <a:r>
              <a:rPr lang="en-US" altLang="zh-TW" b="1" dirty="0">
                <a:solidFill>
                  <a:srgbClr val="404040"/>
                </a:solidFill>
                <a:latin typeface="+mn-lt"/>
              </a:rPr>
              <a:t>g</a:t>
            </a:r>
            <a:r>
              <a:rPr lang="en-US" altLang="zh-TW" b="1" i="0" dirty="0">
                <a:solidFill>
                  <a:srgbClr val="404040"/>
                </a:solidFill>
                <a:effectLst/>
                <a:latin typeface="+mn-lt"/>
              </a:rPr>
              <a:t>amma: Minimum loss reduction required to make a further partition on a leaf node of the tree.</a:t>
            </a:r>
          </a:p>
          <a:p>
            <a:r>
              <a:rPr lang="en-US" altLang="zh-TW" b="1" dirty="0">
                <a:solidFill>
                  <a:srgbClr val="404040"/>
                </a:solidFill>
                <a:latin typeface="+mn-lt"/>
              </a:rPr>
              <a:t>s</a:t>
            </a:r>
            <a:r>
              <a:rPr lang="en-US" altLang="zh-TW" b="1" i="0" dirty="0">
                <a:solidFill>
                  <a:srgbClr val="404040"/>
                </a:solidFill>
                <a:effectLst/>
                <a:latin typeface="+mn-lt"/>
              </a:rPr>
              <a:t>ubsample: Subsample ratio of the training instance.</a:t>
            </a:r>
          </a:p>
          <a:p>
            <a:r>
              <a:rPr lang="en-US" altLang="zh-TW" b="1" i="0" dirty="0" err="1">
                <a:solidFill>
                  <a:srgbClr val="404040"/>
                </a:solidFill>
                <a:effectLst/>
                <a:latin typeface="+mn-lt"/>
              </a:rPr>
              <a:t>colsample_bytree</a:t>
            </a:r>
            <a:r>
              <a:rPr lang="en-US" altLang="zh-TW" b="1" i="0" dirty="0">
                <a:solidFill>
                  <a:srgbClr val="404040"/>
                </a:solidFill>
                <a:effectLst/>
                <a:latin typeface="+mn-lt"/>
              </a:rPr>
              <a:t>: Subsample ratio of columns when constructing each tree.</a:t>
            </a:r>
          </a:p>
          <a:p>
            <a:r>
              <a:rPr lang="en-US" altLang="zh-TW" b="1" i="0" dirty="0" err="1">
                <a:solidFill>
                  <a:srgbClr val="404040"/>
                </a:solidFill>
                <a:effectLst/>
                <a:latin typeface="+mn-lt"/>
              </a:rPr>
              <a:t>max_depth</a:t>
            </a:r>
            <a:r>
              <a:rPr lang="en-US" altLang="zh-TW" b="1" i="0" dirty="0">
                <a:solidFill>
                  <a:srgbClr val="404040"/>
                </a:solidFill>
                <a:effectLst/>
                <a:latin typeface="+mn-lt"/>
              </a:rPr>
              <a:t>:</a:t>
            </a:r>
            <a:r>
              <a:rPr lang="zh-TW" altLang="en-US" b="1" i="0" dirty="0">
                <a:solidFill>
                  <a:srgbClr val="404040"/>
                </a:solidFill>
                <a:effectLst/>
                <a:latin typeface="+mn-lt"/>
              </a:rPr>
              <a:t> </a:t>
            </a:r>
            <a:r>
              <a:rPr lang="en-US" altLang="zh-TW" b="1" i="0" dirty="0">
                <a:solidFill>
                  <a:srgbClr val="404040"/>
                </a:solidFill>
                <a:effectLst/>
                <a:latin typeface="+mn-lt"/>
              </a:rPr>
              <a:t>Maximum tree depth for base learners.</a:t>
            </a:r>
            <a:endParaRPr lang="zh-TW" altLang="en-US" b="1" dirty="0">
              <a:latin typeface="+mn-lt"/>
            </a:endParaRPr>
          </a:p>
          <a:p>
            <a:endParaRPr lang="en-US" altLang="zh-TW" dirty="0"/>
          </a:p>
          <a:p>
            <a:r>
              <a:rPr lang="zh-TW" altLang="en-US" b="0" dirty="0">
                <a:solidFill>
                  <a:srgbClr val="000000"/>
                </a:solidFill>
                <a:effectLst/>
                <a:latin typeface="+mn-lt"/>
              </a:rPr>
              <a:t>接下來，我們聲明一個名為 </a:t>
            </a:r>
            <a:r>
              <a:rPr lang="en-US" altLang="zh-TW" b="0" dirty="0" err="1">
                <a:solidFill>
                  <a:srgbClr val="000000"/>
                </a:solidFill>
                <a:effectLst/>
                <a:latin typeface="+mn-lt"/>
              </a:rPr>
              <a:t>new_model</a:t>
            </a:r>
            <a:r>
              <a:rPr lang="en-US" altLang="zh-TW" b="0" dirty="0">
                <a:solidFill>
                  <a:srgbClr val="000000"/>
                </a:solidFill>
                <a:effectLst/>
                <a:latin typeface="+mn-lt"/>
              </a:rPr>
              <a:t> </a:t>
            </a:r>
            <a:r>
              <a:rPr lang="zh-TW" altLang="en-US" b="0" dirty="0">
                <a:solidFill>
                  <a:srgbClr val="000000"/>
                </a:solidFill>
                <a:effectLst/>
                <a:latin typeface="+mn-lt"/>
              </a:rPr>
              <a:t>的變量來存儲 </a:t>
            </a:r>
            <a:r>
              <a:rPr lang="en-US" altLang="zh-TW" b="0" dirty="0">
                <a:solidFill>
                  <a:srgbClr val="000000"/>
                </a:solidFill>
                <a:effectLst/>
                <a:latin typeface="+mn-lt"/>
              </a:rPr>
              <a:t>Boosting </a:t>
            </a:r>
            <a:r>
              <a:rPr lang="zh-TW" altLang="en-US" b="0" dirty="0">
                <a:solidFill>
                  <a:srgbClr val="000000"/>
                </a:solidFill>
                <a:effectLst/>
                <a:latin typeface="+mn-lt"/>
              </a:rPr>
              <a:t>模型，並使用以下命令聲明其所有超參數：</a:t>
            </a:r>
          </a:p>
          <a:p>
            <a:r>
              <a:rPr lang="en-US" altLang="zh-TW" b="0" dirty="0" err="1">
                <a:solidFill>
                  <a:srgbClr val="000000"/>
                </a:solidFill>
                <a:effectLst/>
                <a:latin typeface="+mn-lt"/>
              </a:rPr>
              <a:t>XGBRegressor</a:t>
            </a:r>
            <a:r>
              <a:rPr lang="en-US" altLang="zh-TW" b="0" dirty="0">
                <a:solidFill>
                  <a:srgbClr val="000000"/>
                </a:solidFill>
                <a:effectLst/>
                <a:latin typeface="+mn-lt"/>
              </a:rPr>
              <a:t>()</a:t>
            </a:r>
            <a:r>
              <a:rPr lang="zh-TW" altLang="en-US" b="0" dirty="0">
                <a:solidFill>
                  <a:srgbClr val="000000"/>
                </a:solidFill>
                <a:effectLst/>
                <a:latin typeface="+mn-lt"/>
              </a:rPr>
              <a:t>：生成一個 </a:t>
            </a:r>
            <a:r>
              <a:rPr lang="en-US" altLang="zh-TW" b="0" dirty="0">
                <a:solidFill>
                  <a:srgbClr val="000000"/>
                </a:solidFill>
                <a:effectLst/>
                <a:latin typeface="+mn-lt"/>
              </a:rPr>
              <a:t>Boosting </a:t>
            </a:r>
            <a:r>
              <a:rPr lang="zh-TW" altLang="en-US" b="0" dirty="0">
                <a:solidFill>
                  <a:srgbClr val="000000"/>
                </a:solidFill>
                <a:effectLst/>
                <a:latin typeface="+mn-lt"/>
              </a:rPr>
              <a:t>模型。</a:t>
            </a:r>
          </a:p>
          <a:p>
            <a:r>
              <a:rPr lang="en-US" altLang="zh-TW" b="0" dirty="0" err="1">
                <a:solidFill>
                  <a:srgbClr val="000000"/>
                </a:solidFill>
                <a:effectLst/>
                <a:latin typeface="+mn-lt"/>
              </a:rPr>
              <a:t>learning_rate</a:t>
            </a:r>
            <a:r>
              <a:rPr lang="zh-TW" altLang="en-US" b="0" dirty="0">
                <a:solidFill>
                  <a:srgbClr val="000000"/>
                </a:solidFill>
                <a:effectLst/>
                <a:latin typeface="+mn-lt"/>
              </a:rPr>
              <a:t>：模型學習率，</a:t>
            </a:r>
            <a:r>
              <a:rPr lang="zh-TW" altLang="en-US" dirty="0"/>
              <a:t>避免花費大量時間做收斂</a:t>
            </a:r>
            <a:r>
              <a:rPr lang="zh-TW" altLang="en-US" b="0" dirty="0">
                <a:solidFill>
                  <a:srgbClr val="000000"/>
                </a:solidFill>
                <a:effectLst/>
                <a:latin typeface="+mn-lt"/>
              </a:rPr>
              <a:t>。</a:t>
            </a:r>
          </a:p>
          <a:p>
            <a:r>
              <a:rPr lang="en-US" altLang="zh-TW" b="0" dirty="0" err="1">
                <a:solidFill>
                  <a:srgbClr val="000000"/>
                </a:solidFill>
                <a:effectLst/>
                <a:latin typeface="+mn-lt"/>
              </a:rPr>
              <a:t>max_depth</a:t>
            </a:r>
            <a:r>
              <a:rPr lang="zh-TW" altLang="en-US" b="0" dirty="0">
                <a:solidFill>
                  <a:srgbClr val="000000"/>
                </a:solidFill>
                <a:effectLst/>
                <a:latin typeface="+mn-lt"/>
              </a:rPr>
              <a:t>：基礎學習者的最大樹深度。</a:t>
            </a:r>
          </a:p>
          <a:p>
            <a:r>
              <a:rPr lang="zh-TW" altLang="en-US" b="0" dirty="0">
                <a:solidFill>
                  <a:srgbClr val="000000"/>
                </a:solidFill>
                <a:effectLst/>
                <a:latin typeface="+mn-lt"/>
              </a:rPr>
              <a:t>詳細的參數說明將放在附錄中。</a:t>
            </a:r>
            <a:endParaRPr lang="en-US" altLang="zh-TW" b="0" dirty="0">
              <a:solidFill>
                <a:srgbClr val="000000"/>
              </a:solidFill>
              <a:effectLst/>
              <a:latin typeface="+mn-lt"/>
            </a:endParaRPr>
          </a:p>
          <a:p>
            <a:endParaRPr lang="en-US" altLang="zh-TW" dirty="0"/>
          </a:p>
          <a:p>
            <a:r>
              <a:rPr lang="en-US" altLang="zh-TW" dirty="0" err="1"/>
              <a:t>n_estimators</a:t>
            </a:r>
            <a:r>
              <a:rPr lang="zh-TW" altLang="en-US" dirty="0"/>
              <a:t>：梯度提升樹的數量。 相當於若干個</a:t>
            </a:r>
            <a:r>
              <a:rPr lang="en-US" altLang="zh-TW" dirty="0"/>
              <a:t>boosting</a:t>
            </a:r>
            <a:r>
              <a:rPr lang="zh-TW" altLang="en-US" dirty="0"/>
              <a:t>輪次。</a:t>
            </a:r>
          </a:p>
          <a:p>
            <a:r>
              <a:rPr lang="en-US" altLang="zh-TW" dirty="0" err="1"/>
              <a:t>learning_rate</a:t>
            </a:r>
            <a:r>
              <a:rPr lang="zh-TW" altLang="en-US" dirty="0"/>
              <a:t>：模型</a:t>
            </a:r>
            <a:r>
              <a:rPr lang="zh-TW" altLang="en-US" b="0" dirty="0">
                <a:solidFill>
                  <a:srgbClr val="000000"/>
                </a:solidFill>
                <a:effectLst/>
                <a:latin typeface="+mn-lt"/>
              </a:rPr>
              <a:t>學習率，</a:t>
            </a:r>
            <a:r>
              <a:rPr lang="zh-TW" altLang="en-US" dirty="0"/>
              <a:t>避免花費大量時間做收斂</a:t>
            </a:r>
            <a:r>
              <a:rPr lang="zh-TW" altLang="en-US" b="0" dirty="0">
                <a:solidFill>
                  <a:srgbClr val="000000"/>
                </a:solidFill>
                <a:effectLst/>
                <a:latin typeface="+mn-lt"/>
              </a:rPr>
              <a:t>。</a:t>
            </a:r>
          </a:p>
          <a:p>
            <a:r>
              <a:rPr lang="en-US" altLang="zh-TW" dirty="0"/>
              <a:t>gamma</a:t>
            </a:r>
            <a:r>
              <a:rPr lang="zh-TW" altLang="en-US" dirty="0"/>
              <a:t>：在樹的葉節點上進行進一步分區所需的最小損失減少。</a:t>
            </a:r>
          </a:p>
          <a:p>
            <a:r>
              <a:rPr lang="en-US" altLang="zh-TW" dirty="0"/>
              <a:t>subsample</a:t>
            </a:r>
            <a:r>
              <a:rPr lang="zh-TW" altLang="en-US" dirty="0"/>
              <a:t>：訓練實例的子樣本比例。</a:t>
            </a:r>
          </a:p>
          <a:p>
            <a:r>
              <a:rPr lang="en-US" altLang="zh-TW" dirty="0" err="1"/>
              <a:t>colsample_bytree</a:t>
            </a:r>
            <a:r>
              <a:rPr lang="zh-TW" altLang="en-US" dirty="0"/>
              <a:t>：構建每棵樹時列的子樣本比例。</a:t>
            </a:r>
          </a:p>
          <a:p>
            <a:r>
              <a:rPr lang="en-US" altLang="zh-TW" dirty="0" err="1"/>
              <a:t>max_depth</a:t>
            </a:r>
            <a:r>
              <a:rPr lang="zh-TW" altLang="en-US" dirty="0"/>
              <a:t>：基礎學習者的最大樹深度。</a:t>
            </a:r>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129</a:t>
            </a:fld>
            <a:endParaRPr lang="zh-TW" altLang="en-US"/>
          </a:p>
        </p:txBody>
      </p:sp>
    </p:spTree>
    <p:extLst>
      <p:ext uri="{BB962C8B-B14F-4D97-AF65-F5344CB8AC3E}">
        <p14:creationId xmlns:p14="http://schemas.microsoft.com/office/powerpoint/2010/main" val="11167024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Then, we need to Split the data into test and training sets and fit the new model to the split data using the following commands.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output is shown below.</a:t>
            </a:r>
            <a:endParaRPr lang="zh-TW" altLang="en-US" dirty="0"/>
          </a:p>
          <a:p>
            <a:endParaRPr lang="en-US" altLang="zh-TW" dirty="0"/>
          </a:p>
          <a:p>
            <a:r>
              <a:rPr lang="zh-TW" altLang="en-US" dirty="0"/>
              <a:t>然後，我們需要將數據拆分為測試集和訓練集，並使用以下命令將新模型擬合到拆分後的數據。</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130</a:t>
            </a:fld>
            <a:endParaRPr lang="zh-TW" altLang="en-US"/>
          </a:p>
        </p:txBody>
      </p:sp>
    </p:spTree>
    <p:extLst>
      <p:ext uri="{BB962C8B-B14F-4D97-AF65-F5344CB8AC3E}">
        <p14:creationId xmlns:p14="http://schemas.microsoft.com/office/powerpoint/2010/main" val="28468634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Finally, use the newly fitted model to predict the house prices and evaluate the new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Import </a:t>
            </a:r>
            <a:r>
              <a:rPr lang="en-US" altLang="zh-TW" dirty="0" err="1">
                <a:solidFill>
                  <a:srgbClr val="0000FF"/>
                </a:solidFill>
              </a:rPr>
              <a:t>explained_variance_score</a:t>
            </a:r>
            <a:r>
              <a:rPr lang="en-US" altLang="zh-TW" dirty="0">
                <a:solidFill>
                  <a:srgbClr val="0000FF"/>
                </a:solidFill>
              </a:rPr>
              <a:t>() </a:t>
            </a:r>
            <a:r>
              <a:rPr lang="en-US" altLang="zh-TW" dirty="0"/>
              <a:t>to calculate the score of the regression model.</a:t>
            </a:r>
          </a:p>
          <a:p>
            <a:endParaRPr lang="en-US" altLang="zh-TW" dirty="0"/>
          </a:p>
          <a:p>
            <a:r>
              <a:rPr lang="en-US" altLang="zh-TW" dirty="0"/>
              <a:t>After executing the preceding commands, you can see an output like the one shown in the following screenshot: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The newly fitted model to predict the house prices which accuracy is </a:t>
            </a:r>
            <a:r>
              <a:rPr lang="en-US" altLang="zh-TW" dirty="0">
                <a:solidFill>
                  <a:srgbClr val="0000FF"/>
                </a:solidFill>
              </a:rPr>
              <a:t>87.34</a:t>
            </a:r>
            <a:r>
              <a:rPr lang="en-US" altLang="zh-TW" dirty="0"/>
              <a:t>%. This is considered optimal.</a:t>
            </a:r>
          </a:p>
          <a:p>
            <a:endParaRPr lang="en-US" altLang="zh-TW" dirty="0"/>
          </a:p>
          <a:p>
            <a:r>
              <a:rPr lang="zh-TW" altLang="en-US" dirty="0"/>
              <a:t>最後，使用新擬合的模型預測房價並對新模型進行評估。</a:t>
            </a:r>
          </a:p>
          <a:p>
            <a:r>
              <a:rPr lang="zh-TW" altLang="en-US" dirty="0"/>
              <a:t>導入 </a:t>
            </a:r>
            <a:r>
              <a:rPr lang="en-US" altLang="zh-TW" dirty="0" err="1"/>
              <a:t>explained_variance_score</a:t>
            </a:r>
            <a:r>
              <a:rPr lang="en-US" altLang="zh-TW" dirty="0"/>
              <a:t>() </a:t>
            </a:r>
            <a:r>
              <a:rPr lang="zh-TW" altLang="en-US" dirty="0"/>
              <a:t>來計算回歸模型的分數。</a:t>
            </a:r>
          </a:p>
          <a:p>
            <a:endParaRPr lang="zh-TW" altLang="en-US" dirty="0"/>
          </a:p>
          <a:p>
            <a:r>
              <a:rPr lang="zh-TW" altLang="en-US" dirty="0"/>
              <a:t>執行上述命令後，您可以看到類似於以下屏幕截圖所示的輸出：</a:t>
            </a:r>
          </a:p>
          <a:p>
            <a:r>
              <a:rPr lang="zh-TW" altLang="en-US" dirty="0"/>
              <a:t>因此，新擬合的模型預測房價的準確率為 </a:t>
            </a:r>
            <a:r>
              <a:rPr lang="en-US" altLang="zh-TW" dirty="0"/>
              <a:t>87.34%</a:t>
            </a:r>
            <a:r>
              <a:rPr lang="zh-TW" altLang="en-US" dirty="0"/>
              <a:t>。 這被認為是最佳的。</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131</a:t>
            </a:fld>
            <a:endParaRPr lang="zh-TW" altLang="en-US"/>
          </a:p>
        </p:txBody>
      </p:sp>
    </p:spTree>
    <p:extLst>
      <p:ext uri="{BB962C8B-B14F-4D97-AF65-F5344CB8AC3E}">
        <p14:creationId xmlns:p14="http://schemas.microsoft.com/office/powerpoint/2010/main" val="40773109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Then, if you complete all the exercises. Here has an extra bonus for you.</a:t>
            </a:r>
          </a:p>
          <a:p>
            <a:r>
              <a:rPr lang="en-US" altLang="zh-TW" dirty="0"/>
              <a:t>The thesis is as follows:</a:t>
            </a:r>
          </a:p>
          <a:p>
            <a:r>
              <a:rPr lang="en-US" altLang="zh-TW" dirty="0"/>
              <a:t>According to the graph analysis on page 105, what other information can be observed from the graph besides house prices? And what other variables do you think are suitable for observation using this graph beside the latitude and longitude? Please plot your thought as the following figure and describe your thoughts in detail.</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Please write your description in the cell in </a:t>
            </a:r>
            <a:r>
              <a:rPr lang="en-US" altLang="zh-TW" sz="1200" dirty="0" err="1">
                <a:solidFill>
                  <a:schemeClr val="tx1"/>
                </a:solidFill>
              </a:rPr>
              <a:t>Colab</a:t>
            </a:r>
            <a:r>
              <a:rPr lang="en-US" altLang="zh-TW" sz="1200" dirty="0">
                <a:solidFill>
                  <a:schemeClr val="tx1"/>
                </a:solidFill>
              </a:rPr>
              <a:t>.</a:t>
            </a:r>
            <a:endParaRPr lang="zh-TW" altLang="en-US" sz="1200" dirty="0">
              <a:solidFill>
                <a:schemeClr val="tx1"/>
              </a:solidFill>
            </a:endParaRPr>
          </a:p>
          <a:p>
            <a:endParaRPr lang="en-US" altLang="zh-TW" dirty="0"/>
          </a:p>
          <a:p>
            <a:r>
              <a:rPr lang="zh-TW" altLang="en-US" dirty="0"/>
              <a:t>然後，如果你完成了所有的練習。 這裡有一個額外的獎勵給你。</a:t>
            </a:r>
          </a:p>
          <a:p>
            <a:r>
              <a:rPr lang="zh-TW" altLang="en-US" dirty="0"/>
              <a:t>論文如下：</a:t>
            </a:r>
          </a:p>
          <a:p>
            <a:r>
              <a:rPr lang="zh-TW" altLang="en-US" dirty="0"/>
              <a:t>根據</a:t>
            </a:r>
            <a:r>
              <a:rPr lang="en-US" altLang="zh-TW" dirty="0"/>
              <a:t>105</a:t>
            </a:r>
            <a:r>
              <a:rPr lang="zh-TW" altLang="en-US" dirty="0"/>
              <a:t>頁的圖表分析，除了房價，還能從圖表中觀察到哪些信息？ 您認為除了緯度和經度之外，還有哪些變量適合使用此圖進行觀察？ 請將你的想法畫成下圖，並詳細描述你的想法。</a:t>
            </a:r>
            <a:endParaRPr lang="en-US" altLang="zh-TW" dirty="0"/>
          </a:p>
          <a:p>
            <a:r>
              <a:rPr lang="zh-TW" altLang="en-US" b="1" dirty="0"/>
              <a:t>請直接在 </a:t>
            </a:r>
            <a:r>
              <a:rPr lang="en-US" altLang="zh-TW" b="1" dirty="0" err="1"/>
              <a:t>Colab</a:t>
            </a:r>
            <a:r>
              <a:rPr lang="en-US" altLang="zh-TW" b="1" dirty="0"/>
              <a:t> </a:t>
            </a:r>
            <a:r>
              <a:rPr lang="zh-TW" altLang="en-US" b="1" dirty="0"/>
              <a:t>的單元格中用 </a:t>
            </a:r>
            <a:r>
              <a:rPr lang="en-US" altLang="zh-TW" b="1" dirty="0"/>
              <a:t># </a:t>
            </a:r>
            <a:r>
              <a:rPr lang="zh-TW" altLang="en-US" b="1"/>
              <a:t>寫下您的描述。</a:t>
            </a:r>
            <a:endParaRPr lang="zh-TW" altLang="en-US" b="1"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132</a:t>
            </a:fld>
            <a:endParaRPr lang="zh-TW" altLang="en-US"/>
          </a:p>
        </p:txBody>
      </p:sp>
    </p:spTree>
    <p:extLst>
      <p:ext uri="{BB962C8B-B14F-4D97-AF65-F5344CB8AC3E}">
        <p14:creationId xmlns:p14="http://schemas.microsoft.com/office/powerpoint/2010/main" val="1370983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assign the dataset to a </a:t>
            </a:r>
            <a:r>
              <a:rPr lang="en-US" altLang="zh-TW" dirty="0" err="1"/>
              <a:t>dataframe</a:t>
            </a:r>
            <a:r>
              <a:rPr lang="en-US" altLang="zh-TW" dirty="0"/>
              <a:t> in Spark, called </a:t>
            </a:r>
            <a:r>
              <a:rPr lang="en-US" altLang="zh-TW" dirty="0" err="1"/>
              <a:t>df</a:t>
            </a:r>
            <a:r>
              <a:rPr lang="en-US" altLang="zh-TW" dirty="0"/>
              <a:t>.</a:t>
            </a:r>
          </a:p>
          <a:p>
            <a:r>
              <a:rPr lang="en-US" altLang="zh-TW" dirty="0"/>
              <a:t>The contents of the dataset can be seen by clicking on TherapyBotSession.csv on the repository as seen in the following screenshot:</a:t>
            </a:r>
          </a:p>
          <a:p>
            <a:r>
              <a:rPr lang="en-US" altLang="zh-TW" dirty="0">
                <a:solidFill>
                  <a:srgbClr val="0000FF"/>
                </a:solidFill>
              </a:rPr>
              <a:t>option(header=‘true’)</a:t>
            </a:r>
            <a:r>
              <a:rPr lang="en-US" altLang="zh-TW" dirty="0"/>
              <a:t>:</a:t>
            </a:r>
            <a:r>
              <a:rPr lang="en-US" altLang="zh-TW" dirty="0">
                <a:solidFill>
                  <a:schemeClr val="accent1"/>
                </a:solidFill>
              </a:rPr>
              <a:t> </a:t>
            </a:r>
            <a:r>
              <a:rPr lang="en-US" altLang="zh-TW" dirty="0"/>
              <a:t>Treat the first line of the CSV file as field names.</a:t>
            </a:r>
          </a:p>
          <a:p>
            <a:r>
              <a:rPr lang="en-US" altLang="zh-TW" dirty="0">
                <a:solidFill>
                  <a:srgbClr val="0000FF"/>
                </a:solidFill>
              </a:rPr>
              <a:t>option(</a:t>
            </a:r>
            <a:r>
              <a:rPr lang="en-US" altLang="zh-TW" dirty="0" err="1">
                <a:solidFill>
                  <a:srgbClr val="0000FF"/>
                </a:solidFill>
              </a:rPr>
              <a:t>inferschema</a:t>
            </a:r>
            <a:r>
              <a:rPr lang="en-US" altLang="zh-TW" dirty="0">
                <a:solidFill>
                  <a:srgbClr val="0000FF"/>
                </a:solidFill>
              </a:rPr>
              <a:t>=‘true’)</a:t>
            </a:r>
            <a:r>
              <a:rPr lang="en-US" altLang="zh-TW" dirty="0"/>
              <a:t>:</a:t>
            </a:r>
            <a:r>
              <a:rPr lang="en-US" altLang="zh-TW" dirty="0">
                <a:solidFill>
                  <a:srgbClr val="0000FF"/>
                </a:solidFill>
              </a:rPr>
              <a:t> </a:t>
            </a:r>
            <a:r>
              <a:rPr lang="en-US" altLang="zh-TW" dirty="0"/>
              <a:t>Spark will automatically go through the CSV file and infer the schema of each column.</a:t>
            </a:r>
          </a:p>
          <a:p>
            <a:endParaRPr lang="en-US" altLang="zh-TW" dirty="0"/>
          </a:p>
          <a:p>
            <a:r>
              <a:rPr lang="en-US" altLang="zh-TW" dirty="0"/>
              <a:t>Once the dataset is downloaded, it can be uploaded and converted into a </a:t>
            </a:r>
            <a:r>
              <a:rPr lang="en-US" altLang="zh-TW" dirty="0" err="1"/>
              <a:t>dataframe</a:t>
            </a:r>
            <a:r>
              <a:rPr lang="en-US" altLang="zh-TW" dirty="0"/>
              <a:t>, </a:t>
            </a:r>
            <a:r>
              <a:rPr lang="en-US" altLang="zh-TW" dirty="0" err="1"/>
              <a:t>df</a:t>
            </a:r>
            <a:r>
              <a:rPr lang="en-US" altLang="zh-TW" dirty="0"/>
              <a:t>. The </a:t>
            </a:r>
            <a:r>
              <a:rPr lang="en-US" altLang="zh-TW" dirty="0" err="1"/>
              <a:t>dataframe</a:t>
            </a:r>
            <a:r>
              <a:rPr lang="en-US" altLang="zh-TW" dirty="0"/>
              <a:t> can be viewed by executing </a:t>
            </a:r>
            <a:r>
              <a:rPr lang="en-US" altLang="zh-TW" dirty="0" err="1"/>
              <a:t>df.show</a:t>
            </a:r>
            <a:r>
              <a:rPr lang="en-US" altLang="zh-TW" dirty="0"/>
              <a:t>(), as seen in the following screenshot:</a:t>
            </a:r>
          </a:p>
          <a:p>
            <a:endParaRPr lang="en-US" altLang="zh-TW" dirty="0"/>
          </a:p>
          <a:p>
            <a:r>
              <a:rPr lang="zh-TW" altLang="en-US" dirty="0"/>
              <a:t>接下來，我們將讀取</a:t>
            </a:r>
            <a:r>
              <a:rPr lang="en-US" altLang="zh-TW" dirty="0"/>
              <a:t>CSV</a:t>
            </a:r>
            <a:r>
              <a:rPr lang="zh-TW" altLang="en-US" dirty="0"/>
              <a:t>檔案中的數據，並分配給 </a:t>
            </a:r>
            <a:r>
              <a:rPr lang="en-US" altLang="zh-TW" dirty="0"/>
              <a:t>Spark (</a:t>
            </a:r>
            <a:r>
              <a:rPr lang="zh-TW" altLang="en-US" dirty="0"/>
              <a:t>中的數據框架</a:t>
            </a:r>
            <a:r>
              <a:rPr lang="en-US" altLang="zh-TW" dirty="0"/>
              <a:t>)</a:t>
            </a:r>
            <a:r>
              <a:rPr lang="zh-TW" altLang="en-US" dirty="0"/>
              <a:t>，稱為 </a:t>
            </a:r>
            <a:r>
              <a:rPr lang="en-US" altLang="zh-TW" dirty="0" err="1"/>
              <a:t>df</a:t>
            </a:r>
            <a:r>
              <a:rPr lang="zh-TW" altLang="en-US" dirty="0"/>
              <a:t>。</a:t>
            </a:r>
          </a:p>
          <a:p>
            <a:r>
              <a:rPr lang="zh-TW" altLang="en-US" dirty="0"/>
              <a:t>數據框 </a:t>
            </a:r>
            <a:r>
              <a:rPr lang="en-US" altLang="zh-TW" dirty="0"/>
              <a:t>(</a:t>
            </a:r>
            <a:r>
              <a:rPr lang="en-US" altLang="zh-TW" dirty="0" err="1"/>
              <a:t>df</a:t>
            </a:r>
            <a:r>
              <a:rPr lang="en-US" altLang="zh-TW" dirty="0"/>
              <a:t>) </a:t>
            </a:r>
            <a:r>
              <a:rPr lang="zh-TW" altLang="en-US" dirty="0"/>
              <a:t>是通過讀取 </a:t>
            </a:r>
            <a:r>
              <a:rPr lang="en-US" altLang="zh-TW" dirty="0"/>
              <a:t>CSV </a:t>
            </a:r>
            <a:r>
              <a:rPr lang="zh-TW" altLang="en-US" dirty="0"/>
              <a:t>文件 </a:t>
            </a:r>
            <a:r>
              <a:rPr lang="en-US" altLang="zh-TW" dirty="0"/>
              <a:t>(</a:t>
            </a:r>
            <a:r>
              <a:rPr lang="en-US" altLang="zh-TW" dirty="0" err="1"/>
              <a:t>TherapyBotSession</a:t>
            </a:r>
            <a:r>
              <a:rPr lang="en-US" altLang="zh-TW" dirty="0"/>
              <a:t>) </a:t>
            </a:r>
            <a:r>
              <a:rPr lang="zh-TW" altLang="en-US" dirty="0"/>
              <a:t>創建的。</a:t>
            </a:r>
          </a:p>
          <a:p>
            <a:r>
              <a:rPr lang="en-US" altLang="zh-TW" dirty="0"/>
              <a:t>option(header=‘true’)</a:t>
            </a:r>
            <a:r>
              <a:rPr lang="zh-TW" altLang="en-US" dirty="0"/>
              <a:t>：將 </a:t>
            </a:r>
            <a:r>
              <a:rPr lang="en-US" altLang="zh-TW" dirty="0"/>
              <a:t>CSV </a:t>
            </a:r>
            <a:r>
              <a:rPr lang="zh-TW" altLang="en-US" dirty="0"/>
              <a:t>文件的第一行視為字段名稱。</a:t>
            </a:r>
          </a:p>
          <a:p>
            <a:r>
              <a:rPr lang="en-US" altLang="zh-TW" dirty="0"/>
              <a:t>option(</a:t>
            </a:r>
            <a:r>
              <a:rPr lang="en-US" altLang="zh-TW" dirty="0" err="1"/>
              <a:t>inferschema</a:t>
            </a:r>
            <a:r>
              <a:rPr lang="en-US" altLang="zh-TW" dirty="0"/>
              <a:t>=‘true’)</a:t>
            </a:r>
            <a:r>
              <a:rPr lang="zh-TW" altLang="en-US" dirty="0"/>
              <a:t>：</a:t>
            </a:r>
            <a:r>
              <a:rPr lang="en-US" altLang="zh-TW" dirty="0"/>
              <a:t>Spark </a:t>
            </a:r>
            <a:r>
              <a:rPr lang="zh-TW" altLang="en-US" dirty="0"/>
              <a:t>將自動遍歷 </a:t>
            </a:r>
            <a:r>
              <a:rPr lang="en-US" altLang="zh-TW" dirty="0"/>
              <a:t>CSV </a:t>
            </a:r>
            <a:r>
              <a:rPr lang="zh-TW" altLang="en-US" dirty="0"/>
              <a:t>文件並推斷每一列的型態。</a:t>
            </a:r>
          </a:p>
          <a:p>
            <a:r>
              <a:rPr lang="zh-TW" altLang="en-US" dirty="0"/>
              <a:t>讀取數據集後，可以通過執行 </a:t>
            </a:r>
            <a:r>
              <a:rPr lang="en-US" altLang="zh-TW" dirty="0" err="1"/>
              <a:t>df.show</a:t>
            </a:r>
            <a:r>
              <a:rPr lang="en-US" altLang="zh-TW" dirty="0"/>
              <a:t>() </a:t>
            </a:r>
            <a:r>
              <a:rPr lang="zh-TW" altLang="en-US" dirty="0"/>
              <a:t>查看數據框，如以下屏幕截圖所示：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13</a:t>
            </a:fld>
            <a:endParaRPr lang="zh-TW" altLang="en-US"/>
          </a:p>
        </p:txBody>
      </p:sp>
    </p:spTree>
    <p:extLst>
      <p:ext uri="{BB962C8B-B14F-4D97-AF65-F5344CB8AC3E}">
        <p14:creationId xmlns:p14="http://schemas.microsoft.com/office/powerpoint/2010/main" val="23128809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33BF680-F747-4FDA-835F-F66B79D72BD3}" type="slidenum">
              <a:rPr lang="zh-TW" altLang="en-US" smtClean="0"/>
              <a:t>133</a:t>
            </a:fld>
            <a:endParaRPr lang="zh-TW" altLang="en-US"/>
          </a:p>
        </p:txBody>
      </p:sp>
    </p:spTree>
    <p:extLst>
      <p:ext uri="{BB962C8B-B14F-4D97-AF65-F5344CB8AC3E}">
        <p14:creationId xmlns:p14="http://schemas.microsoft.com/office/powerpoint/2010/main" val="861920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output of the script can be seen in the following figure: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14</a:t>
            </a:fld>
            <a:endParaRPr lang="zh-TW" altLang="en-US"/>
          </a:p>
        </p:txBody>
      </p:sp>
    </p:spTree>
    <p:extLst>
      <p:ext uri="{BB962C8B-B14F-4D97-AF65-F5344CB8AC3E}">
        <p14:creationId xmlns:p14="http://schemas.microsoft.com/office/powerpoint/2010/main" val="214362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There are 3 main fields that are of particular interest to us from the </a:t>
            </a:r>
            <a:r>
              <a:rPr lang="en-US" altLang="zh-TW" dirty="0" err="1"/>
              <a:t>dataframe</a:t>
            </a:r>
            <a:r>
              <a:rPr lang="en-US" altLang="zh-TW" dirty="0"/>
              <a:t>: </a:t>
            </a:r>
          </a:p>
          <a:p>
            <a:pPr marL="228600" indent="-228600">
              <a:buAutoNum type="arabicPeriod"/>
            </a:pPr>
            <a:r>
              <a:rPr lang="en-US" altLang="zh-TW" dirty="0"/>
              <a:t>id: the unique id of each transaction between a visitor to the website and the chatbot. </a:t>
            </a:r>
          </a:p>
          <a:p>
            <a:pPr marL="0" indent="0">
              <a:buNone/>
            </a:pPr>
            <a:r>
              <a:rPr lang="en-US" altLang="zh-TW" dirty="0"/>
              <a:t>2. label: since this is a supervised modeling approach where we know the outcome that we are trying to predict, each transaction has been classified as either escalate or </a:t>
            </a:r>
            <a:r>
              <a:rPr lang="en-US" altLang="zh-TW" dirty="0" err="1"/>
              <a:t>do_not_escalate</a:t>
            </a:r>
            <a:r>
              <a:rPr lang="en-US" altLang="zh-TW" dirty="0"/>
              <a:t>. This field will be used during the modeling process to train the text to identify words that would classify falling under one of these two scenarios. </a:t>
            </a:r>
          </a:p>
          <a:p>
            <a:pPr marL="0" indent="0">
              <a:buNone/>
            </a:pPr>
            <a:r>
              <a:rPr lang="en-US" altLang="zh-TW" dirty="0"/>
              <a:t>3. chat: lastly we have the chat text from the visitor on the website that our model will classify</a:t>
            </a:r>
          </a:p>
          <a:p>
            <a:pPr marL="0" indent="0">
              <a:buNone/>
            </a:pPr>
            <a:endParaRPr lang="en-US" altLang="zh-TW" dirty="0"/>
          </a:p>
          <a:p>
            <a:pPr marL="0" indent="0">
              <a:buNone/>
            </a:pPr>
            <a:r>
              <a:rPr lang="en-US" altLang="zh-TW" dirty="0"/>
              <a:t>The </a:t>
            </a:r>
            <a:r>
              <a:rPr lang="en-US" altLang="zh-TW" dirty="0" err="1"/>
              <a:t>dataframe</a:t>
            </a:r>
            <a:r>
              <a:rPr lang="en-US" altLang="zh-TW" dirty="0"/>
              <a:t>, </a:t>
            </a:r>
            <a:r>
              <a:rPr lang="en-US" altLang="zh-TW" dirty="0" err="1"/>
              <a:t>df</a:t>
            </a:r>
            <a:r>
              <a:rPr lang="en-US" altLang="zh-TW" dirty="0"/>
              <a:t>, has some additional columns, _</a:t>
            </a:r>
            <a:r>
              <a:rPr lang="en-US" altLang="zh-TW" dirty="0" err="1"/>
              <a:t>c3</a:t>
            </a:r>
            <a:r>
              <a:rPr lang="en-US" altLang="zh-TW" dirty="0"/>
              <a:t>, _</a:t>
            </a:r>
            <a:r>
              <a:rPr lang="en-US" altLang="zh-TW" dirty="0" err="1"/>
              <a:t>c4</a:t>
            </a:r>
            <a:r>
              <a:rPr lang="en-US" altLang="zh-TW" dirty="0"/>
              <a:t>, _</a:t>
            </a:r>
            <a:r>
              <a:rPr lang="en-US" altLang="zh-TW" dirty="0" err="1"/>
              <a:t>c5</a:t>
            </a:r>
            <a:r>
              <a:rPr lang="en-US" altLang="zh-TW" dirty="0"/>
              <a:t>, and _</a:t>
            </a:r>
            <a:r>
              <a:rPr lang="en-US" altLang="zh-TW" dirty="0" err="1"/>
              <a:t>c6</a:t>
            </a:r>
            <a:r>
              <a:rPr lang="en-US" altLang="zh-TW" dirty="0"/>
              <a:t> that will not be used in the model and therefore, can be excluded from the dataset using the following script: </a:t>
            </a:r>
          </a:p>
          <a:p>
            <a:pPr marL="0" indent="0">
              <a:buNone/>
            </a:pPr>
            <a:endParaRPr lang="en-US" altLang="zh-TW" dirty="0"/>
          </a:p>
          <a:p>
            <a:pPr marL="0" indent="0">
              <a:buNone/>
            </a:pPr>
            <a:r>
              <a:rPr lang="zh-TW" altLang="en-US" dirty="0"/>
              <a:t>數據框 </a:t>
            </a:r>
            <a:r>
              <a:rPr lang="en-US" altLang="zh-TW" dirty="0" err="1"/>
              <a:t>df</a:t>
            </a:r>
            <a:r>
              <a:rPr lang="en-US" altLang="zh-TW" dirty="0"/>
              <a:t> </a:t>
            </a:r>
            <a:r>
              <a:rPr lang="zh-TW" altLang="en-US" dirty="0"/>
              <a:t>有一些額外的列 </a:t>
            </a:r>
            <a:r>
              <a:rPr lang="en-US" altLang="zh-TW" dirty="0"/>
              <a:t>_</a:t>
            </a:r>
            <a:r>
              <a:rPr lang="en-US" altLang="zh-TW" dirty="0" err="1"/>
              <a:t>c3</a:t>
            </a:r>
            <a:r>
              <a:rPr lang="zh-TW" altLang="en-US" dirty="0"/>
              <a:t>、</a:t>
            </a:r>
            <a:r>
              <a:rPr lang="en-US" altLang="zh-TW" dirty="0"/>
              <a:t>_</a:t>
            </a:r>
            <a:r>
              <a:rPr lang="en-US" altLang="zh-TW" dirty="0" err="1"/>
              <a:t>c4</a:t>
            </a:r>
            <a:r>
              <a:rPr lang="zh-TW" altLang="en-US" dirty="0"/>
              <a:t>、</a:t>
            </a:r>
            <a:r>
              <a:rPr lang="en-US" altLang="zh-TW" dirty="0"/>
              <a:t>_</a:t>
            </a:r>
            <a:r>
              <a:rPr lang="en-US" altLang="zh-TW" dirty="0" err="1"/>
              <a:t>c5</a:t>
            </a:r>
            <a:r>
              <a:rPr lang="en-US" altLang="zh-TW" dirty="0"/>
              <a:t> </a:t>
            </a:r>
            <a:r>
              <a:rPr lang="zh-TW" altLang="en-US" dirty="0"/>
              <a:t>和 </a:t>
            </a:r>
            <a:r>
              <a:rPr lang="en-US" altLang="zh-TW" dirty="0"/>
              <a:t>_</a:t>
            </a:r>
            <a:r>
              <a:rPr lang="en-US" altLang="zh-TW" dirty="0" err="1"/>
              <a:t>c6</a:t>
            </a:r>
            <a:r>
              <a:rPr lang="zh-TW" altLang="en-US" dirty="0"/>
              <a:t>，它們不會在模型中使用，因此可以使用以下腳本從數據集中排除：</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15</a:t>
            </a:fld>
            <a:endParaRPr lang="zh-TW" altLang="en-US"/>
          </a:p>
        </p:txBody>
      </p:sp>
    </p:spTree>
    <p:extLst>
      <p:ext uri="{BB962C8B-B14F-4D97-AF65-F5344CB8AC3E}">
        <p14:creationId xmlns:p14="http://schemas.microsoft.com/office/powerpoint/2010/main" val="1689367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After removing The output of the script can be seen in the following figure:</a:t>
            </a: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16</a:t>
            </a:fld>
            <a:endParaRPr lang="zh-TW" altLang="en-US"/>
          </a:p>
        </p:txBody>
      </p:sp>
    </p:spTree>
    <p:extLst>
      <p:ext uri="{BB962C8B-B14F-4D97-AF65-F5344CB8AC3E}">
        <p14:creationId xmlns:p14="http://schemas.microsoft.com/office/powerpoint/2010/main" val="1657834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Execute the following script to group the label column and to generate a count distribution</a:t>
            </a:r>
          </a:p>
          <a:p>
            <a:r>
              <a:rPr lang="en-US" altLang="zh-TW" dirty="0" err="1">
                <a:solidFill>
                  <a:srgbClr val="0000FF"/>
                </a:solidFill>
              </a:rPr>
              <a:t>groupby</a:t>
            </a:r>
            <a:r>
              <a:rPr lang="en-US" altLang="zh-TW" dirty="0">
                <a:solidFill>
                  <a:srgbClr val="0000FF"/>
                </a:solidFill>
              </a:rPr>
              <a:t>()</a:t>
            </a:r>
            <a:r>
              <a:rPr lang="en-US" altLang="zh-TW" dirty="0"/>
              <a:t>:</a:t>
            </a:r>
            <a:r>
              <a:rPr lang="en-US" altLang="zh-TW" dirty="0">
                <a:solidFill>
                  <a:srgbClr val="0000FF"/>
                </a:solidFill>
              </a:rPr>
              <a:t> </a:t>
            </a:r>
            <a:r>
              <a:rPr lang="en-US" altLang="zh-TW" dirty="0"/>
              <a:t>Group the label column and generate a count distribution.</a:t>
            </a:r>
          </a:p>
          <a:p>
            <a:r>
              <a:rPr lang="en-US" altLang="zh-TW" dirty="0" err="1">
                <a:solidFill>
                  <a:srgbClr val="0000FF"/>
                </a:solidFill>
              </a:rPr>
              <a:t>orderby</a:t>
            </a:r>
            <a:r>
              <a:rPr lang="en-US" altLang="zh-TW" dirty="0">
                <a:solidFill>
                  <a:srgbClr val="0000FF"/>
                </a:solidFill>
              </a:rPr>
              <a:t>(“count”)</a:t>
            </a:r>
            <a:r>
              <a:rPr lang="en-US" altLang="zh-TW" dirty="0"/>
              <a:t>:</a:t>
            </a:r>
            <a:r>
              <a:rPr lang="en-US" altLang="zh-TW" dirty="0">
                <a:solidFill>
                  <a:schemeClr val="accent1"/>
                </a:solidFill>
              </a:rPr>
              <a:t> </a:t>
            </a:r>
            <a:r>
              <a:rPr lang="en-US" altLang="zh-TW" dirty="0"/>
              <a:t>Sort the </a:t>
            </a:r>
            <a:r>
              <a:rPr lang="en-US" altLang="zh-TW" dirty="0" err="1"/>
              <a:t>dataframe</a:t>
            </a:r>
            <a:r>
              <a:rPr lang="en-US" altLang="zh-TW" dirty="0"/>
              <a:t> by column counts. </a:t>
            </a:r>
          </a:p>
          <a:p>
            <a:r>
              <a:rPr lang="en-US" altLang="zh-TW" dirty="0">
                <a:solidFill>
                  <a:srgbClr val="0000FF"/>
                </a:solidFill>
              </a:rPr>
              <a:t>“ascending=False”</a:t>
            </a:r>
            <a:r>
              <a:rPr lang="en-US" altLang="zh-TW" dirty="0"/>
              <a:t>: The column is sorted in descending order.</a:t>
            </a:r>
            <a:endParaRPr lang="zh-TW" altLang="en-US" dirty="0"/>
          </a:p>
          <a:p>
            <a:endParaRPr lang="en-US" altLang="zh-TW" dirty="0"/>
          </a:p>
          <a:p>
            <a:r>
              <a:rPr lang="en-US" altLang="zh-TW" dirty="0"/>
              <a:t>We can see that there is a 65:35 distribution of </a:t>
            </a:r>
            <a:r>
              <a:rPr lang="en-US" altLang="zh-TW" dirty="0" err="1"/>
              <a:t>do_not_escalate</a:t>
            </a:r>
            <a:r>
              <a:rPr lang="en-US" altLang="zh-TW" dirty="0"/>
              <a:t> to escalate as seen in the following screenshot:</a:t>
            </a:r>
          </a:p>
          <a:p>
            <a:endParaRPr lang="en-US" altLang="zh-TW" dirty="0"/>
          </a:p>
          <a:p>
            <a:r>
              <a:rPr lang="zh-TW" altLang="en-US" dirty="0"/>
              <a:t>接下來我們進入資料前處理的步驟，執行以下程式對標籤列進行分組並生成計數分佈</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17</a:t>
            </a:fld>
            <a:endParaRPr lang="zh-TW" altLang="en-US"/>
          </a:p>
        </p:txBody>
      </p:sp>
    </p:spTree>
    <p:extLst>
      <p:ext uri="{BB962C8B-B14F-4D97-AF65-F5344CB8AC3E}">
        <p14:creationId xmlns:p14="http://schemas.microsoft.com/office/powerpoint/2010/main" val="595612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Add a new column, </a:t>
            </a:r>
            <a:r>
              <a:rPr lang="en-US" altLang="zh-TW" dirty="0" err="1"/>
              <a:t>word_count</a:t>
            </a:r>
            <a:r>
              <a:rPr lang="en-US" altLang="zh-TW" dirty="0"/>
              <a:t>, to the </a:t>
            </a:r>
            <a:r>
              <a:rPr lang="en-US" altLang="zh-TW" dirty="0" err="1"/>
              <a:t>dataframe</a:t>
            </a:r>
            <a:r>
              <a:rPr lang="en-US" altLang="zh-TW" dirty="0"/>
              <a:t>, </a:t>
            </a:r>
            <a:r>
              <a:rPr lang="en-US" altLang="zh-TW" dirty="0" err="1"/>
              <a:t>df</a:t>
            </a:r>
            <a:r>
              <a:rPr lang="en-US" altLang="zh-TW" dirty="0"/>
              <a:t>, using the following script:</a:t>
            </a: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18</a:t>
            </a:fld>
            <a:endParaRPr lang="zh-TW" altLang="en-US"/>
          </a:p>
        </p:txBody>
      </p:sp>
    </p:spTree>
    <p:extLst>
      <p:ext uri="{BB962C8B-B14F-4D97-AF65-F5344CB8AC3E}">
        <p14:creationId xmlns:p14="http://schemas.microsoft.com/office/powerpoint/2010/main" val="183860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new column, </a:t>
            </a:r>
            <a:r>
              <a:rPr lang="en-US" altLang="zh-TW" dirty="0" err="1"/>
              <a:t>word_count</a:t>
            </a:r>
            <a:r>
              <a:rPr lang="en-US" altLang="zh-TW" dirty="0"/>
              <a:t>, is created to calculate how many words are used in each of the 100 transactions between the chatbot and the online visitor. The newly created column, </a:t>
            </a:r>
            <a:r>
              <a:rPr lang="en-US" altLang="zh-TW" dirty="0" err="1"/>
              <a:t>word_count</a:t>
            </a:r>
            <a:r>
              <a:rPr lang="en-US" altLang="zh-TW" dirty="0"/>
              <a:t>, can be seen in the following screenshot:</a:t>
            </a: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19</a:t>
            </a:fld>
            <a:endParaRPr lang="zh-TW" altLang="en-US"/>
          </a:p>
        </p:txBody>
      </p:sp>
    </p:spTree>
    <p:extLst>
      <p:ext uri="{BB962C8B-B14F-4D97-AF65-F5344CB8AC3E}">
        <p14:creationId xmlns:p14="http://schemas.microsoft.com/office/powerpoint/2010/main" val="3146827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Welcome to the big data Technology and Administration course.</a:t>
            </a:r>
          </a:p>
          <a:p>
            <a:r>
              <a:rPr lang="en-US" altLang="zh-TW" dirty="0"/>
              <a:t>In this course, we will introduce the simple method for data analysis, such as data visualization and machine learning by using Spark environment in google </a:t>
            </a:r>
            <a:r>
              <a:rPr lang="en-US" altLang="zh-TW" dirty="0" err="1"/>
              <a:t>colab</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a:t>
            </a:fld>
            <a:endParaRPr lang="zh-TW" altLang="en-US"/>
          </a:p>
        </p:txBody>
      </p:sp>
    </p:spTree>
    <p:extLst>
      <p:ext uri="{BB962C8B-B14F-4D97-AF65-F5344CB8AC3E}">
        <p14:creationId xmlns:p14="http://schemas.microsoft.com/office/powerpoint/2010/main" val="1067644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Aggregate the average word count by label column using the following script:</a:t>
            </a:r>
          </a:p>
          <a:p>
            <a:r>
              <a:rPr lang="en-US" altLang="zh-TW" dirty="0" err="1"/>
              <a:t>Dataframe</a:t>
            </a:r>
            <a:r>
              <a:rPr lang="en-US" altLang="zh-TW" dirty="0"/>
              <a:t> can be aggregated by </a:t>
            </a:r>
            <a:r>
              <a:rPr lang="en-US" altLang="zh-TW" dirty="0" err="1">
                <a:solidFill>
                  <a:srgbClr val="0000FF"/>
                </a:solidFill>
              </a:rPr>
              <a:t>agg</a:t>
            </a:r>
            <a:r>
              <a:rPr lang="en-US" altLang="zh-TW" dirty="0">
                <a:solidFill>
                  <a:srgbClr val="0000FF"/>
                </a:solidFill>
              </a:rPr>
              <a:t>() </a:t>
            </a:r>
            <a:r>
              <a:rPr lang="en-US" altLang="zh-TW" dirty="0"/>
              <a:t>to calculate the average word count by label column.</a:t>
            </a:r>
            <a:endParaRPr lang="en-US" altLang="zh-TW" dirty="0">
              <a:solidFill>
                <a:schemeClr val="accent1"/>
              </a:solidFill>
            </a:endParaRPr>
          </a:p>
          <a:p>
            <a:r>
              <a:rPr lang="en-US" altLang="zh-TW" dirty="0">
                <a:solidFill>
                  <a:srgbClr val="0000FF"/>
                </a:solidFill>
              </a:rPr>
              <a:t>alias()</a:t>
            </a:r>
            <a:r>
              <a:rPr lang="en-US" altLang="zh-TW" dirty="0"/>
              <a:t>:</a:t>
            </a:r>
            <a:r>
              <a:rPr lang="en-US" altLang="zh-TW" dirty="0">
                <a:solidFill>
                  <a:srgbClr val="0000FF"/>
                </a:solidFill>
              </a:rPr>
              <a:t> </a:t>
            </a:r>
            <a:r>
              <a:rPr lang="en-US" altLang="zh-TW" dirty="0"/>
              <a:t>Give the second </a:t>
            </a:r>
            <a:r>
              <a:rPr lang="en-US" altLang="zh-TW" b="0" i="0" dirty="0">
                <a:effectLst/>
              </a:rPr>
              <a:t>name to a piece of data</a:t>
            </a:r>
            <a:r>
              <a:rPr lang="en-US" altLang="zh-TW" dirty="0">
                <a:solidFill>
                  <a:srgbClr val="202124"/>
                </a:solidFill>
                <a:latin typeface="arial" panose="020B0604020202020204" pitchFamily="34" charset="0"/>
              </a:rPr>
              <a:t>.</a:t>
            </a:r>
          </a:p>
          <a:p>
            <a:endParaRPr lang="en-US" altLang="zh-TW" dirty="0"/>
          </a:p>
          <a:p>
            <a:r>
              <a:rPr lang="en-US" altLang="zh-TW" dirty="0"/>
              <a:t>Since the </a:t>
            </a:r>
            <a:r>
              <a:rPr lang="en-US" altLang="zh-TW" dirty="0" err="1"/>
              <a:t>word_count</a:t>
            </a:r>
            <a:r>
              <a:rPr lang="en-US" altLang="zh-TW" dirty="0"/>
              <a:t> is now added to the </a:t>
            </a:r>
            <a:r>
              <a:rPr lang="en-US" altLang="zh-TW" dirty="0" err="1"/>
              <a:t>dataframe</a:t>
            </a:r>
            <a:r>
              <a:rPr lang="en-US" altLang="zh-TW" dirty="0"/>
              <a:t>,, we can see that escalate conversations on average are more than twice as long as </a:t>
            </a:r>
            <a:r>
              <a:rPr lang="en-US" altLang="zh-TW" dirty="0" err="1"/>
              <a:t>do_not_escalate</a:t>
            </a:r>
            <a:r>
              <a:rPr lang="en-US" altLang="zh-TW" dirty="0"/>
              <a:t> conversations.</a:t>
            </a:r>
          </a:p>
          <a:p>
            <a:endParaRPr lang="en-US" altLang="zh-TW" dirty="0"/>
          </a:p>
          <a:p>
            <a:r>
              <a:rPr lang="zh-TW" altLang="en-US" dirty="0"/>
              <a:t>使用以下程式按標籤列匯總平均字數：</a:t>
            </a:r>
            <a:endParaRPr lang="en-US" altLang="zh-TW" dirty="0"/>
          </a:p>
          <a:p>
            <a:r>
              <a:rPr lang="en-US" altLang="zh-TW" dirty="0" err="1"/>
              <a:t>Dataframe</a:t>
            </a:r>
            <a:r>
              <a:rPr lang="en-US" altLang="zh-TW" dirty="0"/>
              <a:t> </a:t>
            </a:r>
            <a:r>
              <a:rPr lang="zh-TW" altLang="en-US" dirty="0"/>
              <a:t>可以通過 </a:t>
            </a:r>
            <a:r>
              <a:rPr lang="en-US" altLang="zh-TW" dirty="0" err="1"/>
              <a:t>agg</a:t>
            </a:r>
            <a:r>
              <a:rPr lang="en-US" altLang="zh-TW" dirty="0"/>
              <a:t>() </a:t>
            </a:r>
            <a:r>
              <a:rPr lang="zh-TW" altLang="en-US" dirty="0"/>
              <a:t>聚合以計算標籤列的平均字數。</a:t>
            </a:r>
            <a:endParaRPr lang="en-US" altLang="zh-TW" dirty="0"/>
          </a:p>
          <a:p>
            <a:r>
              <a:rPr lang="en-US" altLang="zh-TW" dirty="0"/>
              <a:t>alias()</a:t>
            </a:r>
            <a:r>
              <a:rPr lang="zh-TW" altLang="en-US" dirty="0"/>
              <a:t>：給一段數據取第二個名字。</a:t>
            </a:r>
            <a:endParaRPr lang="en-US" altLang="zh-TW" dirty="0"/>
          </a:p>
          <a:p>
            <a:r>
              <a:rPr lang="zh-TW" altLang="en-US" dirty="0"/>
              <a:t>由於 </a:t>
            </a:r>
            <a:r>
              <a:rPr lang="en-US" altLang="zh-TW" dirty="0" err="1"/>
              <a:t>word_count</a:t>
            </a:r>
            <a:r>
              <a:rPr lang="en-US" altLang="zh-TW" dirty="0"/>
              <a:t> </a:t>
            </a:r>
            <a:r>
              <a:rPr lang="zh-TW" altLang="en-US" dirty="0"/>
              <a:t>現在已添加到數據框中，我們可以看到升級對話的平均長度是 </a:t>
            </a:r>
            <a:r>
              <a:rPr lang="en-US" altLang="zh-TW" dirty="0" err="1"/>
              <a:t>do_not_escalate</a:t>
            </a:r>
            <a:r>
              <a:rPr lang="en-US" altLang="zh-TW" dirty="0"/>
              <a:t> </a:t>
            </a:r>
            <a:r>
              <a:rPr lang="zh-TW" altLang="en-US" dirty="0"/>
              <a:t>對話的兩倍多。</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20</a:t>
            </a:fld>
            <a:endParaRPr lang="zh-TW" altLang="en-US"/>
          </a:p>
        </p:txBody>
      </p:sp>
    </p:spTree>
    <p:extLst>
      <p:ext uri="{BB962C8B-B14F-4D97-AF65-F5344CB8AC3E}">
        <p14:creationId xmlns:p14="http://schemas.microsoft.com/office/powerpoint/2010/main" val="3077649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Convert Spark </a:t>
            </a:r>
            <a:r>
              <a:rPr lang="en-US" altLang="zh-TW" dirty="0" err="1"/>
              <a:t>dataframe</a:t>
            </a:r>
            <a:r>
              <a:rPr lang="en-US" altLang="zh-TW" dirty="0"/>
              <a:t> to a pandas </a:t>
            </a:r>
            <a:r>
              <a:rPr lang="en-US" altLang="zh-TW" dirty="0" err="1"/>
              <a:t>dataframe</a:t>
            </a:r>
            <a:r>
              <a:rPr lang="en-US" altLang="zh-TW" dirty="0"/>
              <a:t> by using </a:t>
            </a:r>
            <a:r>
              <a:rPr lang="en-US" altLang="zh-TW" dirty="0" err="1">
                <a:solidFill>
                  <a:srgbClr val="0000FF"/>
                </a:solidFill>
              </a:rPr>
              <a:t>toPandas</a:t>
            </a:r>
            <a:r>
              <a:rPr lang="en-US" altLang="zh-TW" dirty="0">
                <a:solidFill>
                  <a:srgbClr val="0000FF"/>
                </a:solidFill>
              </a:rPr>
              <a:t>().</a:t>
            </a:r>
          </a:p>
          <a:p>
            <a:r>
              <a:rPr lang="en-US" altLang="zh-TW" dirty="0"/>
              <a:t>importing matplotlib for plotting.</a:t>
            </a:r>
          </a:p>
          <a:p>
            <a:endParaRPr lang="en-US" altLang="zh-TW" dirty="0"/>
          </a:p>
          <a:p>
            <a:r>
              <a:rPr lang="zh-TW" altLang="en-US" dirty="0"/>
              <a:t>因為我們需要將資料進行視覺化，因此使用 </a:t>
            </a:r>
            <a:r>
              <a:rPr lang="en-US" altLang="zh-TW" dirty="0" err="1"/>
              <a:t>toPandas</a:t>
            </a:r>
            <a:r>
              <a:rPr lang="en-US" altLang="zh-TW" dirty="0"/>
              <a:t>() </a:t>
            </a:r>
            <a:r>
              <a:rPr lang="zh-TW" altLang="en-US" dirty="0"/>
              <a:t>將 </a:t>
            </a:r>
            <a:r>
              <a:rPr lang="en-US" altLang="zh-TW" dirty="0"/>
              <a:t>Spark </a:t>
            </a:r>
            <a:r>
              <a:rPr lang="zh-TW" altLang="en-US" dirty="0"/>
              <a:t>數據幀轉換為 </a:t>
            </a:r>
            <a:r>
              <a:rPr lang="en-US" altLang="zh-TW" dirty="0"/>
              <a:t>pandas </a:t>
            </a:r>
            <a:r>
              <a:rPr lang="zh-TW" altLang="en-US" dirty="0"/>
              <a:t>數據幀。</a:t>
            </a:r>
            <a:endParaRPr lang="en-US" altLang="zh-TW" dirty="0"/>
          </a:p>
          <a:p>
            <a:r>
              <a:rPr lang="zh-TW" altLang="en-US" dirty="0"/>
              <a:t>導入 </a:t>
            </a:r>
            <a:r>
              <a:rPr lang="en-US" altLang="zh-TW" dirty="0"/>
              <a:t>matplotlib </a:t>
            </a:r>
            <a:r>
              <a:rPr lang="zh-TW" altLang="en-US" dirty="0"/>
              <a:t>進行繪圖。</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21</a:t>
            </a:fld>
            <a:endParaRPr lang="zh-TW" altLang="en-US"/>
          </a:p>
        </p:txBody>
      </p:sp>
    </p:spTree>
    <p:extLst>
      <p:ext uri="{BB962C8B-B14F-4D97-AF65-F5344CB8AC3E}">
        <p14:creationId xmlns:p14="http://schemas.microsoft.com/office/powerpoint/2010/main" val="17598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are going to Draw the Bar Chart of word count. You can Plot the </a:t>
            </a:r>
            <a:r>
              <a:rPr lang="en-US" altLang="zh-TW" dirty="0" err="1"/>
              <a:t>dataframe</a:t>
            </a:r>
            <a:r>
              <a:rPr lang="en-US" altLang="zh-TW" dirty="0"/>
              <a:t> using the following script:</a:t>
            </a:r>
          </a:p>
          <a:p>
            <a:r>
              <a:rPr lang="en-US" altLang="zh-TW" dirty="0" err="1">
                <a:solidFill>
                  <a:srgbClr val="0000FF"/>
                </a:solidFill>
              </a:rPr>
              <a:t>set_index</a:t>
            </a:r>
            <a:r>
              <a:rPr lang="en-US" altLang="zh-TW" dirty="0">
                <a:solidFill>
                  <a:srgbClr val="0000FF"/>
                </a:solidFill>
              </a:rPr>
              <a:t>()</a:t>
            </a:r>
            <a:r>
              <a:rPr lang="en-US" altLang="zh-TW" dirty="0"/>
              <a:t>:</a:t>
            </a:r>
            <a:r>
              <a:rPr lang="en-US" altLang="zh-TW" dirty="0">
                <a:solidFill>
                  <a:schemeClr val="accent1"/>
                </a:solidFill>
              </a:rPr>
              <a:t> </a:t>
            </a:r>
            <a:r>
              <a:rPr lang="en-US" altLang="zh-TW" dirty="0"/>
              <a:t>S</a:t>
            </a:r>
            <a:r>
              <a:rPr lang="en-US" altLang="zh-TW" b="0" i="0" dirty="0">
                <a:effectLst/>
              </a:rPr>
              <a:t>et the </a:t>
            </a:r>
            <a:r>
              <a:rPr lang="en-US" altLang="zh-TW" dirty="0" err="1"/>
              <a:t>d</a:t>
            </a:r>
            <a:r>
              <a:rPr lang="en-US" altLang="zh-TW" b="0" i="0" dirty="0" err="1">
                <a:effectLst/>
              </a:rPr>
              <a:t>ataframe</a:t>
            </a:r>
            <a:r>
              <a:rPr lang="en-US" altLang="zh-TW" b="0" i="0" dirty="0">
                <a:effectLst/>
              </a:rPr>
              <a:t> index to ‘id’ and when the set ‘</a:t>
            </a:r>
            <a:r>
              <a:rPr lang="en-US" altLang="zh-TW" b="0" i="0" dirty="0" err="1">
                <a:effectLst/>
              </a:rPr>
              <a:t>inplace</a:t>
            </a:r>
            <a:r>
              <a:rPr lang="en-US" altLang="zh-TW" b="0" i="0" dirty="0">
                <a:effectLst/>
              </a:rPr>
              <a:t> = True’, the </a:t>
            </a:r>
            <a:r>
              <a:rPr lang="en-US" altLang="zh-TW" b="0" i="0" dirty="0" err="1">
                <a:effectLst/>
              </a:rPr>
              <a:t>reset_index</a:t>
            </a:r>
            <a:r>
              <a:rPr lang="en-US" altLang="zh-TW" b="0" i="0" dirty="0">
                <a:effectLst/>
              </a:rPr>
              <a:t> method will directly modify and overwrite the original </a:t>
            </a:r>
            <a:r>
              <a:rPr lang="en-US" altLang="zh-TW" dirty="0" err="1"/>
              <a:t>d</a:t>
            </a:r>
            <a:r>
              <a:rPr lang="en-US" altLang="zh-TW" b="0" i="0" dirty="0" err="1">
                <a:effectLst/>
              </a:rPr>
              <a:t>ataframe</a:t>
            </a:r>
            <a:r>
              <a:rPr lang="en-US" altLang="zh-TW" b="0" i="0" dirty="0">
                <a:effectLst/>
              </a:rPr>
              <a:t>.</a:t>
            </a:r>
            <a:endParaRPr lang="en-US" altLang="zh-TW" dirty="0"/>
          </a:p>
          <a:p>
            <a:r>
              <a:rPr lang="en-US" altLang="zh-TW" dirty="0">
                <a:solidFill>
                  <a:srgbClr val="0000FF"/>
                </a:solidFill>
              </a:rPr>
              <a:t>plot()</a:t>
            </a:r>
            <a:r>
              <a:rPr lang="en-US" altLang="zh-TW" dirty="0"/>
              <a:t>:</a:t>
            </a:r>
            <a:r>
              <a:rPr lang="en-US" altLang="zh-TW" dirty="0">
                <a:solidFill>
                  <a:schemeClr val="accent1"/>
                </a:solidFill>
              </a:rPr>
              <a:t> </a:t>
            </a:r>
            <a:r>
              <a:rPr lang="en-US" altLang="zh-TW" dirty="0"/>
              <a:t>Assign the figure to bar chart and set the figure size.</a:t>
            </a:r>
          </a:p>
          <a:p>
            <a:r>
              <a:rPr lang="en-US" altLang="zh-TW" dirty="0">
                <a:solidFill>
                  <a:srgbClr val="0000FF"/>
                </a:solidFill>
              </a:rPr>
              <a:t>title()</a:t>
            </a:r>
            <a:r>
              <a:rPr lang="en-US" altLang="zh-TW" dirty="0"/>
              <a:t>:</a:t>
            </a:r>
            <a:r>
              <a:rPr lang="en-US" altLang="zh-TW" dirty="0">
                <a:solidFill>
                  <a:schemeClr val="accent1"/>
                </a:solidFill>
              </a:rPr>
              <a:t> </a:t>
            </a:r>
            <a:r>
              <a:rPr lang="en-US" altLang="zh-TW" dirty="0"/>
              <a:t>Set the title of the figure.</a:t>
            </a:r>
          </a:p>
          <a:p>
            <a:r>
              <a:rPr lang="en-US" altLang="zh-TW" dirty="0"/>
              <a:t>Set the y-values to be </a:t>
            </a:r>
            <a:r>
              <a:rPr lang="en-US" altLang="zh-TW" dirty="0" err="1"/>
              <a:t>word_count</a:t>
            </a:r>
            <a:r>
              <a:rPr lang="en-US" altLang="zh-TW" dirty="0"/>
              <a:t> by </a:t>
            </a:r>
            <a:r>
              <a:rPr lang="en-US" altLang="zh-TW" dirty="0" err="1">
                <a:solidFill>
                  <a:srgbClr val="0000FF"/>
                </a:solidFill>
              </a:rPr>
              <a:t>ylabel</a:t>
            </a:r>
            <a:r>
              <a:rPr lang="en-US" altLang="zh-TW" dirty="0">
                <a:solidFill>
                  <a:srgbClr val="0000FF"/>
                </a:solidFill>
              </a:rPr>
              <a:t>()</a:t>
            </a:r>
            <a:r>
              <a:rPr lang="en-US" altLang="zh-TW" dirty="0"/>
              <a:t>.</a:t>
            </a:r>
          </a:p>
          <a:p>
            <a:endParaRPr lang="en-US" altLang="zh-TW" dirty="0"/>
          </a:p>
          <a:p>
            <a:r>
              <a:rPr lang="zh-TW" altLang="en-US" dirty="0"/>
              <a:t>接下來，我們將繪製字數統計條形圖。 您可以使用以下腳本繪製數據框：</a:t>
            </a:r>
            <a:endParaRPr lang="en-US" altLang="zh-TW" dirty="0"/>
          </a:p>
          <a:p>
            <a:r>
              <a:rPr lang="en-US" altLang="zh-TW" dirty="0" err="1"/>
              <a:t>set_index</a:t>
            </a:r>
            <a:r>
              <a:rPr lang="en-US" altLang="zh-TW" dirty="0"/>
              <a:t>()</a:t>
            </a:r>
            <a:r>
              <a:rPr lang="zh-TW" altLang="en-US" dirty="0"/>
              <a:t>：設置</a:t>
            </a:r>
            <a:r>
              <a:rPr lang="en-US" altLang="zh-TW" dirty="0" err="1"/>
              <a:t>dataframe</a:t>
            </a:r>
            <a:r>
              <a:rPr lang="zh-TW" altLang="en-US" dirty="0"/>
              <a:t>索引為‘</a:t>
            </a:r>
            <a:r>
              <a:rPr lang="en-US" altLang="zh-TW" dirty="0"/>
              <a:t>id’</a:t>
            </a:r>
            <a:r>
              <a:rPr lang="zh-TW" altLang="en-US" dirty="0"/>
              <a:t>，當設置‘</a:t>
            </a:r>
            <a:r>
              <a:rPr lang="en-US" altLang="zh-TW" dirty="0" err="1"/>
              <a:t>inplace</a:t>
            </a:r>
            <a:r>
              <a:rPr lang="en-US" altLang="zh-TW" dirty="0"/>
              <a:t> = True’</a:t>
            </a:r>
            <a:r>
              <a:rPr lang="zh-TW" altLang="en-US" dirty="0"/>
              <a:t>時，</a:t>
            </a:r>
            <a:r>
              <a:rPr lang="en-US" altLang="zh-TW" dirty="0" err="1"/>
              <a:t>reset_index</a:t>
            </a:r>
            <a:r>
              <a:rPr lang="zh-TW" altLang="en-US" dirty="0"/>
              <a:t>方法會直接修改並覆蓋原來的</a:t>
            </a:r>
            <a:r>
              <a:rPr lang="en-US" altLang="zh-TW" dirty="0" err="1"/>
              <a:t>dataframe</a:t>
            </a:r>
            <a:r>
              <a:rPr lang="zh-TW" altLang="en-US" dirty="0"/>
              <a:t>。</a:t>
            </a:r>
          </a:p>
          <a:p>
            <a:r>
              <a:rPr lang="en-US" altLang="zh-TW" dirty="0"/>
              <a:t>plot()</a:t>
            </a:r>
            <a:r>
              <a:rPr lang="zh-TW" altLang="en-US" dirty="0"/>
              <a:t>：將圖形分配給條形圖並設置圖形大小。</a:t>
            </a:r>
          </a:p>
          <a:p>
            <a:r>
              <a:rPr lang="en-US" altLang="zh-TW" dirty="0"/>
              <a:t>title()</a:t>
            </a:r>
            <a:r>
              <a:rPr lang="zh-TW" altLang="en-US" dirty="0"/>
              <a:t>：設置圖形的標題。</a:t>
            </a:r>
          </a:p>
          <a:p>
            <a:r>
              <a:rPr lang="zh-TW" altLang="en-US" dirty="0"/>
              <a:t>通過 </a:t>
            </a:r>
            <a:r>
              <a:rPr lang="en-US" altLang="zh-TW" dirty="0" err="1"/>
              <a:t>ylabel</a:t>
            </a:r>
            <a:r>
              <a:rPr lang="en-US" altLang="zh-TW" dirty="0"/>
              <a:t>() </a:t>
            </a:r>
            <a:r>
              <a:rPr lang="zh-TW" altLang="en-US" dirty="0"/>
              <a:t>將 </a:t>
            </a:r>
            <a:r>
              <a:rPr lang="en-US" altLang="zh-TW" dirty="0"/>
              <a:t>y </a:t>
            </a:r>
            <a:r>
              <a:rPr lang="zh-TW" altLang="en-US" dirty="0"/>
              <a:t>值設置為 </a:t>
            </a:r>
            <a:r>
              <a:rPr lang="en-US" altLang="zh-TW" dirty="0" err="1"/>
              <a:t>word_count</a:t>
            </a:r>
            <a:r>
              <a:rPr lang="zh-TW" altLang="en-US" dirty="0"/>
              <a:t>。</a:t>
            </a:r>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22</a:t>
            </a:fld>
            <a:endParaRPr lang="zh-TW" altLang="en-US"/>
          </a:p>
        </p:txBody>
      </p:sp>
    </p:spTree>
    <p:extLst>
      <p:ext uri="{BB962C8B-B14F-4D97-AF65-F5344CB8AC3E}">
        <p14:creationId xmlns:p14="http://schemas.microsoft.com/office/powerpoint/2010/main" val="1669107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That subset of data is then plotted using matplotlib setting the y-values to be </a:t>
            </a:r>
            <a:r>
              <a:rPr lang="en-US" altLang="zh-TW" dirty="0" err="1"/>
              <a:t>word_count</a:t>
            </a:r>
            <a:r>
              <a:rPr lang="en-US" altLang="zh-TW" dirty="0"/>
              <a:t> and the </a:t>
            </a:r>
            <a:r>
              <a:rPr lang="en-US" altLang="zh-TW" dirty="0" err="1"/>
              <a:t>xvalues</a:t>
            </a:r>
            <a:r>
              <a:rPr lang="en-US" altLang="zh-TW" dirty="0"/>
              <a:t> to be the id as seen in the following screenshot: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然後使用 </a:t>
            </a:r>
            <a:r>
              <a:rPr lang="en-US" altLang="zh-TW" dirty="0"/>
              <a:t>matplotlib </a:t>
            </a:r>
            <a:r>
              <a:rPr lang="zh-TW" altLang="en-US" dirty="0"/>
              <a:t>繪製該數據子集，將 </a:t>
            </a:r>
            <a:r>
              <a:rPr lang="en-US" altLang="zh-TW" dirty="0"/>
              <a:t>y </a:t>
            </a:r>
            <a:r>
              <a:rPr lang="zh-TW" altLang="en-US" dirty="0"/>
              <a:t>值設置為 </a:t>
            </a:r>
            <a:r>
              <a:rPr lang="en-US" altLang="zh-TW" dirty="0" err="1"/>
              <a:t>word_count</a:t>
            </a:r>
            <a:r>
              <a:rPr lang="zh-TW" altLang="en-US" dirty="0"/>
              <a:t>，將 </a:t>
            </a:r>
            <a:r>
              <a:rPr lang="en-US" altLang="zh-TW" dirty="0"/>
              <a:t>x </a:t>
            </a:r>
            <a:r>
              <a:rPr lang="zh-TW" altLang="en-US" dirty="0"/>
              <a:t>值設置為 </a:t>
            </a:r>
            <a:r>
              <a:rPr lang="en-US" altLang="zh-TW" dirty="0"/>
              <a:t>id</a:t>
            </a:r>
            <a:r>
              <a:rPr lang="zh-TW" altLang="en-US" dirty="0"/>
              <a:t>，如以下屏幕截圖所示</a:t>
            </a:r>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23</a:t>
            </a:fld>
            <a:endParaRPr lang="zh-TW" altLang="en-US"/>
          </a:p>
        </p:txBody>
      </p:sp>
    </p:spTree>
    <p:extLst>
      <p:ext uri="{BB962C8B-B14F-4D97-AF65-F5344CB8AC3E}">
        <p14:creationId xmlns:p14="http://schemas.microsoft.com/office/powerpoint/2010/main" val="3052252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need to Create a sentiment score function, using the following script: </a:t>
            </a:r>
          </a:p>
          <a:p>
            <a:r>
              <a:rPr lang="en-US" altLang="zh-TW" dirty="0" err="1">
                <a:solidFill>
                  <a:srgbClr val="0000FF"/>
                </a:solidFill>
              </a:rPr>
              <a:t>Textblob</a:t>
            </a:r>
            <a:r>
              <a:rPr lang="en-US" altLang="zh-TW" dirty="0"/>
              <a:t> is a sentiment analysis library in Python that can calculate the sentiment score. </a:t>
            </a:r>
          </a:p>
          <a:p>
            <a:r>
              <a:rPr lang="en-US" altLang="zh-TW" dirty="0" err="1">
                <a:solidFill>
                  <a:srgbClr val="0000FF"/>
                </a:solidFill>
              </a:rPr>
              <a:t>sentiment.polarity</a:t>
            </a:r>
            <a:r>
              <a:rPr lang="en-US" altLang="zh-TW" dirty="0"/>
              <a:t>: Calculate scores from -1 (very negative) to +1 (very positive), and 0 means neutral.</a:t>
            </a:r>
          </a:p>
          <a:p>
            <a:r>
              <a:rPr lang="en-US" altLang="zh-TW" dirty="0" err="1">
                <a:solidFill>
                  <a:srgbClr val="0000FF"/>
                </a:solidFill>
              </a:rPr>
              <a:t>sentiment_score</a:t>
            </a:r>
            <a:r>
              <a:rPr lang="en-US" altLang="zh-TW" dirty="0">
                <a:solidFill>
                  <a:srgbClr val="0000FF"/>
                </a:solidFill>
              </a:rPr>
              <a:t>() </a:t>
            </a:r>
            <a:r>
              <a:rPr lang="en-US" altLang="zh-TW" dirty="0"/>
              <a:t>is defined to generate the sentiment polarity of each conversation in a new column.</a:t>
            </a:r>
            <a:endParaRPr lang="zh-TW" altLang="en-US" dirty="0"/>
          </a:p>
          <a:p>
            <a:endParaRPr lang="en-US" altLang="zh-TW" dirty="0"/>
          </a:p>
          <a:p>
            <a:r>
              <a:rPr lang="zh-TW" altLang="en-US" dirty="0"/>
              <a:t>接下來，為了要評量每筆資料是否具有正面或負面的語氣，我們需要使用</a:t>
            </a:r>
            <a:r>
              <a:rPr lang="en-US" altLang="zh-TW" dirty="0" err="1"/>
              <a:t>Textblob</a:t>
            </a:r>
            <a:r>
              <a:rPr lang="zh-TW" altLang="en-US" dirty="0"/>
              <a:t>創建情緒評分函數：</a:t>
            </a:r>
            <a:endParaRPr lang="en-US" altLang="zh-TW" dirty="0"/>
          </a:p>
          <a:p>
            <a:r>
              <a:rPr lang="en-US" altLang="zh-TW" dirty="0" err="1"/>
              <a:t>Textblob</a:t>
            </a:r>
            <a:r>
              <a:rPr lang="zh-TW" altLang="en-US" dirty="0"/>
              <a:t>是</a:t>
            </a:r>
            <a:r>
              <a:rPr lang="en-US" altLang="zh-TW" dirty="0"/>
              <a:t>Python</a:t>
            </a:r>
            <a:r>
              <a:rPr lang="zh-TW" altLang="en-US" dirty="0"/>
              <a:t>中的一個情感分析庫，可以計算情感分數。</a:t>
            </a:r>
          </a:p>
          <a:p>
            <a:r>
              <a:rPr lang="en-US" altLang="zh-TW" dirty="0" err="1"/>
              <a:t>sentiment.polarity</a:t>
            </a:r>
            <a:r>
              <a:rPr lang="zh-TW" altLang="en-US" dirty="0"/>
              <a:t>：計算從</a:t>
            </a:r>
            <a:r>
              <a:rPr lang="en-US" altLang="zh-TW" dirty="0"/>
              <a:t>-1</a:t>
            </a:r>
            <a:r>
              <a:rPr lang="zh-TW" altLang="en-US" dirty="0"/>
              <a:t>（非常消極）到</a:t>
            </a:r>
            <a:r>
              <a:rPr lang="en-US" altLang="zh-TW" dirty="0"/>
              <a:t>+1</a:t>
            </a:r>
            <a:r>
              <a:rPr lang="zh-TW" altLang="en-US" dirty="0"/>
              <a:t>（非常積極）的分數，</a:t>
            </a:r>
            <a:r>
              <a:rPr lang="en-US" altLang="zh-TW" dirty="0"/>
              <a:t>0</a:t>
            </a:r>
            <a:r>
              <a:rPr lang="zh-TW" altLang="en-US" dirty="0"/>
              <a:t>表示中立。</a:t>
            </a:r>
          </a:p>
          <a:p>
            <a:r>
              <a:rPr lang="en-US" altLang="zh-TW" dirty="0" err="1"/>
              <a:t>sentiment_score</a:t>
            </a:r>
            <a:r>
              <a:rPr lang="en-US" altLang="zh-TW" dirty="0"/>
              <a:t>() </a:t>
            </a:r>
            <a:r>
              <a:rPr lang="zh-TW" altLang="en-US" dirty="0"/>
              <a:t>被定義為在新列中生成每個對話的情緒極性。</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24</a:t>
            </a:fld>
            <a:endParaRPr lang="zh-TW" altLang="en-US"/>
          </a:p>
        </p:txBody>
      </p:sp>
    </p:spTree>
    <p:extLst>
      <p:ext uri="{BB962C8B-B14F-4D97-AF65-F5344CB8AC3E}">
        <p14:creationId xmlns:p14="http://schemas.microsoft.com/office/powerpoint/2010/main" val="3262752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Apply </a:t>
            </a:r>
            <a:r>
              <a:rPr lang="en-US" altLang="zh-TW" dirty="0" err="1"/>
              <a:t>sentiment_score</a:t>
            </a:r>
            <a:r>
              <a:rPr lang="en-US" altLang="zh-TW" dirty="0"/>
              <a:t> to each conversation response in the </a:t>
            </a:r>
            <a:r>
              <a:rPr lang="en-US" altLang="zh-TW" dirty="0" err="1"/>
              <a:t>dataframe</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Create a user-defined function (</a:t>
            </a:r>
            <a:r>
              <a:rPr lang="en-US" altLang="zh-TW" dirty="0" err="1">
                <a:solidFill>
                  <a:srgbClr val="0000FF"/>
                </a:solidFill>
              </a:rPr>
              <a:t>udf</a:t>
            </a:r>
            <a:r>
              <a:rPr lang="en-US" altLang="zh-TW" dirty="0"/>
              <a:t>) in </a:t>
            </a:r>
            <a:r>
              <a:rPr lang="en-US" altLang="zh-TW" dirty="0" err="1"/>
              <a:t>PySpark</a:t>
            </a:r>
            <a:r>
              <a:rPr lang="en-US" altLang="zh-TW" dirty="0"/>
              <a:t> SQL.</a:t>
            </a:r>
          </a:p>
          <a:p>
            <a:r>
              <a:rPr lang="en-US" altLang="zh-TW" dirty="0"/>
              <a:t>Create a lambda function, called </a:t>
            </a:r>
            <a:r>
              <a:rPr lang="en-US" altLang="zh-TW" dirty="0" err="1"/>
              <a:t>sentiment_score_udf</a:t>
            </a:r>
            <a:r>
              <a:rPr lang="en-US" altLang="zh-TW" dirty="0"/>
              <a:t>, that maps </a:t>
            </a:r>
            <a:r>
              <a:rPr lang="en-US" altLang="zh-TW" dirty="0" err="1"/>
              <a:t>sentiment_score</a:t>
            </a:r>
            <a:r>
              <a:rPr lang="en-US" altLang="zh-TW" dirty="0"/>
              <a:t> into a user-defined function within Spark, and specifies the output type to  </a:t>
            </a:r>
            <a:r>
              <a:rPr lang="en-US" altLang="zh-TW" dirty="0" err="1"/>
              <a:t>FloatType</a:t>
            </a:r>
            <a:r>
              <a:rPr lang="en-US" altLang="zh-TW" dirty="0"/>
              <a:t> as seen in the following script</a:t>
            </a:r>
          </a:p>
          <a:p>
            <a:endParaRPr lang="en-US" altLang="zh-TW" dirty="0"/>
          </a:p>
          <a:p>
            <a:r>
              <a:rPr lang="en-US" altLang="zh-TW" dirty="0"/>
              <a:t>1. </a:t>
            </a:r>
            <a:r>
              <a:rPr lang="zh-TW" altLang="en-US" dirty="0"/>
              <a:t>導入 </a:t>
            </a:r>
            <a:r>
              <a:rPr lang="en-US" altLang="zh-TW" dirty="0" err="1"/>
              <a:t>Textblob</a:t>
            </a:r>
            <a:r>
              <a:rPr lang="zh-TW" altLang="en-US" dirty="0"/>
              <a:t>，並將名為 </a:t>
            </a:r>
            <a:r>
              <a:rPr lang="en-US" altLang="zh-TW" dirty="0" err="1"/>
              <a:t>sentiment_score</a:t>
            </a:r>
            <a:r>
              <a:rPr lang="en-US" altLang="zh-TW" dirty="0"/>
              <a:t> </a:t>
            </a:r>
            <a:r>
              <a:rPr lang="zh-TW" altLang="en-US" dirty="0"/>
              <a:t>的函數應用於</a:t>
            </a:r>
            <a:r>
              <a:rPr lang="en-US" altLang="zh-TW" dirty="0"/>
              <a:t>”chat’</a:t>
            </a:r>
            <a:r>
              <a:rPr lang="zh-TW" altLang="en-US" dirty="0"/>
              <a:t>列，以在新列中生成每筆對話的情緒分數，也稱為 </a:t>
            </a:r>
            <a:r>
              <a:rPr lang="en-US" altLang="zh-TW" dirty="0" err="1"/>
              <a:t>sentiment_score</a:t>
            </a:r>
            <a:r>
              <a:rPr lang="zh-TW" altLang="en-US" dirty="0"/>
              <a:t>。</a:t>
            </a:r>
          </a:p>
          <a:p>
            <a:r>
              <a:rPr lang="en-US" altLang="zh-TW" dirty="0"/>
              <a:t>2. </a:t>
            </a:r>
            <a:r>
              <a:rPr lang="zh-TW" altLang="en-US" dirty="0"/>
              <a:t>如果不首先在 </a:t>
            </a:r>
            <a:r>
              <a:rPr lang="en-US" altLang="zh-TW" dirty="0"/>
              <a:t>Spark </a:t>
            </a:r>
            <a:r>
              <a:rPr lang="zh-TW" altLang="en-US" dirty="0"/>
              <a:t>中通過自定義的函數轉換 </a:t>
            </a:r>
            <a:r>
              <a:rPr lang="en-US" altLang="zh-TW" dirty="0" err="1"/>
              <a:t>udf</a:t>
            </a:r>
            <a:r>
              <a:rPr lang="zh-TW" altLang="en-US" dirty="0"/>
              <a:t>，則不能將 </a:t>
            </a:r>
            <a:r>
              <a:rPr lang="en-US" altLang="zh-TW" dirty="0"/>
              <a:t>Python </a:t>
            </a:r>
            <a:r>
              <a:rPr lang="zh-TW" altLang="en-US" dirty="0"/>
              <a:t>函數直接應用於 </a:t>
            </a:r>
            <a:r>
              <a:rPr lang="en-US" altLang="zh-TW" dirty="0"/>
              <a:t>Spark </a:t>
            </a:r>
            <a:r>
              <a:rPr lang="zh-TW" altLang="en-US" dirty="0"/>
              <a:t>數據框。</a:t>
            </a:r>
          </a:p>
          <a:p>
            <a:r>
              <a:rPr lang="en-US" altLang="zh-TW" dirty="0"/>
              <a:t>3. </a:t>
            </a:r>
            <a:r>
              <a:rPr lang="zh-TW" altLang="en-US" dirty="0"/>
              <a:t>此外，還必須明確說明函數的輸出，無論是整數還是浮點數據類型。 在我們的情況下，我們明確聲明函數的輸出將使用 </a:t>
            </a:r>
            <a:r>
              <a:rPr lang="en-US" altLang="zh-TW" dirty="0" err="1"/>
              <a:t>pyspark.sql.types</a:t>
            </a:r>
            <a:r>
              <a:rPr lang="en-US" altLang="zh-TW" dirty="0"/>
              <a:t> </a:t>
            </a:r>
            <a:r>
              <a:rPr lang="zh-TW" altLang="en-US" dirty="0"/>
              <a:t>中的 </a:t>
            </a:r>
            <a:r>
              <a:rPr lang="en-US" altLang="zh-TW" dirty="0" err="1"/>
              <a:t>FloatType</a:t>
            </a:r>
            <a:r>
              <a:rPr lang="en-US" altLang="zh-TW" dirty="0"/>
              <a:t>()</a:t>
            </a:r>
            <a:r>
              <a:rPr lang="zh-TW" altLang="en-US" dirty="0"/>
              <a:t>。 最後，使用 </a:t>
            </a:r>
            <a:r>
              <a:rPr lang="en-US" altLang="zh-TW" dirty="0" err="1"/>
              <a:t>udf</a:t>
            </a:r>
            <a:r>
              <a:rPr lang="en-US" altLang="zh-TW" dirty="0"/>
              <a:t> </a:t>
            </a:r>
            <a:r>
              <a:rPr lang="zh-TW" altLang="en-US" dirty="0"/>
              <a:t>情緒評分函數中的 </a:t>
            </a:r>
            <a:r>
              <a:rPr lang="en-US" altLang="zh-TW" dirty="0"/>
              <a:t>lambda </a:t>
            </a:r>
            <a:r>
              <a:rPr lang="zh-TW" altLang="en-US" dirty="0"/>
              <a:t>函數（稱為 </a:t>
            </a:r>
            <a:r>
              <a:rPr lang="en-US" altLang="zh-TW" dirty="0" err="1"/>
              <a:t>sentiment_score_udf</a:t>
            </a:r>
            <a:r>
              <a:rPr lang="zh-TW" altLang="en-US" dirty="0"/>
              <a:t>）將情緒應用於每一行。</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25</a:t>
            </a:fld>
            <a:endParaRPr lang="zh-TW" altLang="en-US"/>
          </a:p>
        </p:txBody>
      </p:sp>
    </p:spTree>
    <p:extLst>
      <p:ext uri="{BB962C8B-B14F-4D97-AF65-F5344CB8AC3E}">
        <p14:creationId xmlns:p14="http://schemas.microsoft.com/office/powerpoint/2010/main" val="2907200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Apply the </a:t>
            </a:r>
            <a:r>
              <a:rPr lang="en-US" altLang="zh-TW" dirty="0" err="1">
                <a:solidFill>
                  <a:srgbClr val="0000FF"/>
                </a:solidFill>
              </a:rPr>
              <a:t>sentiment_score_udf</a:t>
            </a:r>
            <a:r>
              <a:rPr lang="en-US" altLang="zh-TW" dirty="0">
                <a:solidFill>
                  <a:srgbClr val="0000FF"/>
                </a:solidFill>
              </a:rPr>
              <a:t>() </a:t>
            </a:r>
            <a:r>
              <a:rPr lang="en-US" altLang="zh-TW" dirty="0"/>
              <a:t>to each ‘</a:t>
            </a:r>
            <a:r>
              <a:rPr lang="en-US" altLang="zh-TW" dirty="0">
                <a:solidFill>
                  <a:srgbClr val="0000FF"/>
                </a:solidFill>
              </a:rPr>
              <a:t>chat</a:t>
            </a:r>
            <a:r>
              <a:rPr lang="en-US" altLang="zh-TW" dirty="0"/>
              <a:t>’ column in the </a:t>
            </a:r>
            <a:r>
              <a:rPr lang="en-US" altLang="zh-TW" dirty="0" err="1"/>
              <a:t>dataframe</a:t>
            </a:r>
            <a:r>
              <a:rPr lang="en-US" altLang="zh-TW" dirty="0"/>
              <a:t> to calculate </a:t>
            </a:r>
            <a:r>
              <a:rPr lang="en-US" altLang="zh-TW" dirty="0" err="1">
                <a:solidFill>
                  <a:srgbClr val="0000FF"/>
                </a:solidFill>
              </a:rPr>
              <a:t>sentiment_score</a:t>
            </a:r>
            <a:r>
              <a:rPr lang="en-US" altLang="zh-TW" dirty="0"/>
              <a:t>.</a:t>
            </a:r>
          </a:p>
          <a:p>
            <a:r>
              <a:rPr lang="en-US" altLang="zh-TW" dirty="0"/>
              <a:t>The updated </a:t>
            </a:r>
            <a:r>
              <a:rPr lang="en-US" altLang="zh-TW" dirty="0" err="1"/>
              <a:t>dataframe</a:t>
            </a:r>
            <a:r>
              <a:rPr lang="en-US" altLang="zh-TW" dirty="0"/>
              <a:t> with the newly created  field (</a:t>
            </a:r>
            <a:r>
              <a:rPr lang="en-US" altLang="zh-TW" dirty="0" err="1">
                <a:solidFill>
                  <a:srgbClr val="0000FF"/>
                </a:solidFill>
              </a:rPr>
              <a:t>sentiment_score</a:t>
            </a:r>
            <a:r>
              <a:rPr lang="en-US" altLang="zh-TW" dirty="0"/>
              <a:t>) can be seen by executing </a:t>
            </a:r>
            <a:r>
              <a:rPr lang="en-US" altLang="zh-TW" dirty="0" err="1">
                <a:solidFill>
                  <a:srgbClr val="0000FF"/>
                </a:solidFill>
              </a:rPr>
              <a:t>df.show</a:t>
            </a:r>
            <a:r>
              <a:rPr lang="en-US" altLang="zh-TW" dirty="0">
                <a:solidFill>
                  <a:srgbClr val="0000FF"/>
                </a:solidFill>
              </a:rPr>
              <a:t>()</a:t>
            </a:r>
            <a:r>
              <a:rPr lang="en-US" altLang="zh-TW" dirty="0"/>
              <a:t>.</a:t>
            </a:r>
          </a:p>
          <a:p>
            <a:endParaRPr lang="en-US" altLang="zh-TW" dirty="0"/>
          </a:p>
          <a:p>
            <a:r>
              <a:rPr lang="en-US" altLang="zh-TW" dirty="0"/>
              <a:t>1. </a:t>
            </a:r>
            <a:r>
              <a:rPr lang="zh-TW" altLang="en-US" dirty="0"/>
              <a:t>導入 </a:t>
            </a:r>
            <a:r>
              <a:rPr lang="en-US" altLang="zh-TW" dirty="0" err="1"/>
              <a:t>Textblob</a:t>
            </a:r>
            <a:r>
              <a:rPr lang="zh-TW" altLang="en-US" dirty="0"/>
              <a:t>，並將名為 </a:t>
            </a:r>
            <a:r>
              <a:rPr lang="en-US" altLang="zh-TW" dirty="0" err="1"/>
              <a:t>sentiment_score</a:t>
            </a:r>
            <a:r>
              <a:rPr lang="en-US" altLang="zh-TW" dirty="0"/>
              <a:t> </a:t>
            </a:r>
            <a:r>
              <a:rPr lang="zh-TW" altLang="en-US" dirty="0"/>
              <a:t>的函數應用於</a:t>
            </a:r>
            <a:r>
              <a:rPr lang="en-US" altLang="zh-TW" dirty="0"/>
              <a:t>”chat’</a:t>
            </a:r>
            <a:r>
              <a:rPr lang="zh-TW" altLang="en-US" dirty="0"/>
              <a:t>列，以在新列中生成每筆對話的情緒分數，也稱為 </a:t>
            </a:r>
            <a:r>
              <a:rPr lang="en-US" altLang="zh-TW" dirty="0" err="1"/>
              <a:t>sentiment_score</a:t>
            </a:r>
            <a:r>
              <a:rPr lang="zh-TW" altLang="en-US" dirty="0"/>
              <a:t>。</a:t>
            </a:r>
          </a:p>
          <a:p>
            <a:r>
              <a:rPr lang="en-US" altLang="zh-TW" dirty="0"/>
              <a:t>2. </a:t>
            </a:r>
            <a:r>
              <a:rPr lang="zh-TW" altLang="en-US" dirty="0"/>
              <a:t>如果不首先在 </a:t>
            </a:r>
            <a:r>
              <a:rPr lang="en-US" altLang="zh-TW" dirty="0"/>
              <a:t>Spark </a:t>
            </a:r>
            <a:r>
              <a:rPr lang="zh-TW" altLang="en-US" dirty="0"/>
              <a:t>中通過自定義的函數轉換 </a:t>
            </a:r>
            <a:r>
              <a:rPr lang="en-US" altLang="zh-TW" dirty="0" err="1"/>
              <a:t>udf</a:t>
            </a:r>
            <a:r>
              <a:rPr lang="zh-TW" altLang="en-US" dirty="0"/>
              <a:t>，則不能將 </a:t>
            </a:r>
            <a:r>
              <a:rPr lang="en-US" altLang="zh-TW" dirty="0"/>
              <a:t>Python </a:t>
            </a:r>
            <a:r>
              <a:rPr lang="zh-TW" altLang="en-US" dirty="0"/>
              <a:t>函數直接應用於 </a:t>
            </a:r>
            <a:r>
              <a:rPr lang="en-US" altLang="zh-TW" dirty="0"/>
              <a:t>Spark </a:t>
            </a:r>
            <a:r>
              <a:rPr lang="zh-TW" altLang="en-US" dirty="0"/>
              <a:t>數據框。</a:t>
            </a:r>
          </a:p>
          <a:p>
            <a:r>
              <a:rPr lang="en-US" altLang="zh-TW" dirty="0"/>
              <a:t>3. </a:t>
            </a:r>
            <a:r>
              <a:rPr lang="zh-TW" altLang="en-US" dirty="0"/>
              <a:t>此外，還必須明確說明函數的輸出，無論是整數還是浮點數據類型。 在我們的情況下，我們明確聲明函數的輸出將使用 </a:t>
            </a:r>
            <a:r>
              <a:rPr lang="en-US" altLang="zh-TW" dirty="0" err="1"/>
              <a:t>pyspark.sql.types</a:t>
            </a:r>
            <a:r>
              <a:rPr lang="en-US" altLang="zh-TW" dirty="0"/>
              <a:t> </a:t>
            </a:r>
            <a:r>
              <a:rPr lang="zh-TW" altLang="en-US" dirty="0"/>
              <a:t>中的 </a:t>
            </a:r>
            <a:r>
              <a:rPr lang="en-US" altLang="zh-TW" dirty="0" err="1"/>
              <a:t>FloatType</a:t>
            </a:r>
            <a:r>
              <a:rPr lang="en-US" altLang="zh-TW" dirty="0"/>
              <a:t>()</a:t>
            </a:r>
            <a:r>
              <a:rPr lang="zh-TW" altLang="en-US" dirty="0"/>
              <a:t>。 最後，使用 </a:t>
            </a:r>
            <a:r>
              <a:rPr lang="en-US" altLang="zh-TW" dirty="0" err="1"/>
              <a:t>udf</a:t>
            </a:r>
            <a:r>
              <a:rPr lang="en-US" altLang="zh-TW" dirty="0"/>
              <a:t> </a:t>
            </a:r>
            <a:r>
              <a:rPr lang="zh-TW" altLang="en-US" dirty="0"/>
              <a:t>情緒評分函數中的 </a:t>
            </a:r>
            <a:r>
              <a:rPr lang="en-US" altLang="zh-TW" dirty="0"/>
              <a:t>lambda </a:t>
            </a:r>
            <a:r>
              <a:rPr lang="zh-TW" altLang="en-US" dirty="0"/>
              <a:t>函數（稱為 </a:t>
            </a:r>
            <a:r>
              <a:rPr lang="en-US" altLang="zh-TW" dirty="0" err="1"/>
              <a:t>sentiment_score_udf</a:t>
            </a:r>
            <a:r>
              <a:rPr lang="zh-TW" altLang="en-US" dirty="0"/>
              <a:t>）將情緒應用於每一行。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通過執行 </a:t>
            </a:r>
            <a:r>
              <a:rPr lang="en-US" altLang="zh-TW" dirty="0" err="1"/>
              <a:t>df.show</a:t>
            </a:r>
            <a:r>
              <a:rPr lang="en-US" altLang="zh-TW" dirty="0"/>
              <a:t>() </a:t>
            </a:r>
            <a:r>
              <a:rPr lang="zh-TW" altLang="en-US" dirty="0"/>
              <a:t>可以看到具有新創建字段的更新數據框，如以下屏幕截圖所示：</a:t>
            </a:r>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26</a:t>
            </a:fld>
            <a:endParaRPr lang="zh-TW" altLang="en-US"/>
          </a:p>
        </p:txBody>
      </p:sp>
    </p:spTree>
    <p:extLst>
      <p:ext uri="{BB962C8B-B14F-4D97-AF65-F5344CB8AC3E}">
        <p14:creationId xmlns:p14="http://schemas.microsoft.com/office/powerpoint/2010/main" val="2949806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27</a:t>
            </a:fld>
            <a:endParaRPr lang="zh-TW" altLang="en-US"/>
          </a:p>
        </p:txBody>
      </p:sp>
    </p:spTree>
    <p:extLst>
      <p:ext uri="{BB962C8B-B14F-4D97-AF65-F5344CB8AC3E}">
        <p14:creationId xmlns:p14="http://schemas.microsoft.com/office/powerpoint/2010/main" val="149805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Calculate the average sentiment score by label column by using the following script:</a:t>
            </a:r>
          </a:p>
          <a:p>
            <a:r>
              <a:rPr lang="en-US" altLang="zh-TW" dirty="0"/>
              <a:t>Now that the </a:t>
            </a:r>
            <a:r>
              <a:rPr lang="en-US" altLang="zh-TW" dirty="0" err="1"/>
              <a:t>sentiment_score</a:t>
            </a:r>
            <a:r>
              <a:rPr lang="en-US" altLang="zh-TW" dirty="0"/>
              <a:t> is calculated for each response from the chat conversation, we can denote a value range of -1 (very negative polarity) to +1 (very positive polarity) for each row.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can compare whether </a:t>
            </a:r>
            <a:r>
              <a:rPr lang="en-US" altLang="zh-TW" dirty="0">
                <a:solidFill>
                  <a:srgbClr val="0000FF"/>
                </a:solidFill>
              </a:rPr>
              <a:t>escalate</a:t>
            </a:r>
            <a:r>
              <a:rPr lang="en-US" altLang="zh-TW" dirty="0"/>
              <a:t> conversations in the label are more positive or negative by calculating an </a:t>
            </a:r>
            <a:r>
              <a:rPr lang="en-US" altLang="zh-TW" dirty="0" err="1">
                <a:solidFill>
                  <a:srgbClr val="0000FF"/>
                </a:solidFill>
              </a:rPr>
              <a:t>avg_sentiment_score</a:t>
            </a:r>
            <a:r>
              <a:rPr lang="en-US" altLang="zh-TW" dirty="0"/>
              <a:t>.</a:t>
            </a:r>
            <a:endParaRPr lang="zh-TW" altLang="en-US" dirty="0"/>
          </a:p>
          <a:p>
            <a:endParaRPr lang="en-US" altLang="zh-TW" dirty="0"/>
          </a:p>
          <a:p>
            <a:r>
              <a:rPr lang="zh-TW" altLang="en-US" dirty="0"/>
              <a:t>使用以下腳本按標籤列計算平均情緒分數：</a:t>
            </a:r>
            <a:endParaRPr lang="en-US" altLang="zh-TW" dirty="0"/>
          </a:p>
          <a:p>
            <a:r>
              <a:rPr lang="zh-TW" altLang="en-US" dirty="0"/>
              <a:t>現在 </a:t>
            </a:r>
            <a:r>
              <a:rPr lang="en-US" altLang="zh-TW" dirty="0" err="1"/>
              <a:t>sentiment_score</a:t>
            </a:r>
            <a:r>
              <a:rPr lang="en-US" altLang="zh-TW" dirty="0"/>
              <a:t> </a:t>
            </a:r>
            <a:r>
              <a:rPr lang="zh-TW" altLang="en-US" dirty="0"/>
              <a:t>是為聊天對話中的每個響應計算的，我們可以為每一行表示 </a:t>
            </a:r>
            <a:r>
              <a:rPr lang="en-US" altLang="zh-TW" dirty="0"/>
              <a:t>-1</a:t>
            </a:r>
            <a:r>
              <a:rPr lang="zh-TW" altLang="en-US" dirty="0"/>
              <a:t>（非常消極的極性）到 </a:t>
            </a:r>
            <a:r>
              <a:rPr lang="en-US" altLang="zh-TW" dirty="0"/>
              <a:t>+1</a:t>
            </a:r>
            <a:r>
              <a:rPr lang="zh-TW" altLang="en-US" dirty="0"/>
              <a:t>（非常積極的極性）的值範圍。</a:t>
            </a:r>
            <a:endParaRPr lang="en-US" altLang="zh-TW" dirty="0"/>
          </a:p>
          <a:p>
            <a:r>
              <a:rPr lang="zh-TW" altLang="en-US" dirty="0"/>
              <a:t>我們可以通過計算 </a:t>
            </a:r>
            <a:r>
              <a:rPr lang="en-US" altLang="zh-TW" dirty="0" err="1"/>
              <a:t>avg_sentiment_score</a:t>
            </a:r>
            <a:r>
              <a:rPr lang="en-US" altLang="zh-TW" dirty="0"/>
              <a:t> </a:t>
            </a:r>
            <a:r>
              <a:rPr lang="zh-TW" altLang="en-US" dirty="0"/>
              <a:t>來比較標籤中</a:t>
            </a:r>
            <a:r>
              <a:rPr lang="en-US" altLang="zh-TW" dirty="0"/>
              <a:t>escalate</a:t>
            </a:r>
            <a:r>
              <a:rPr lang="zh-TW" altLang="en-US" dirty="0"/>
              <a:t>對話在情緒分數上比 </a:t>
            </a:r>
            <a:r>
              <a:rPr lang="en-US" altLang="zh-TW" dirty="0" err="1"/>
              <a:t>do_not_escalate</a:t>
            </a:r>
            <a:r>
              <a:rPr lang="en-US" altLang="zh-TW" dirty="0"/>
              <a:t> </a:t>
            </a:r>
            <a:r>
              <a:rPr lang="zh-TW" altLang="en-US" dirty="0"/>
              <a:t>對話更積極還是消極。</a:t>
            </a:r>
            <a:endParaRPr lang="en-US" altLang="zh-TW" dirty="0"/>
          </a:p>
          <a:p>
            <a:r>
              <a:rPr lang="zh-CN" altLang="en-US" dirty="0"/>
              <a:t>我们实际上发现，</a:t>
            </a:r>
            <a:r>
              <a:rPr lang="en-US" altLang="zh-TW" dirty="0"/>
              <a:t>escalate</a:t>
            </a:r>
            <a:r>
              <a:rPr lang="zh-CN" altLang="en-US" dirty="0"/>
              <a:t>对话的极性比</a:t>
            </a:r>
            <a:r>
              <a:rPr lang="en-US" altLang="zh-TW" dirty="0" err="1"/>
              <a:t>do_not_escalate</a:t>
            </a:r>
            <a:r>
              <a:rPr lang="zh-CN" altLang="en-US" dirty="0"/>
              <a:t>对话的极性略微</a:t>
            </a:r>
            <a:r>
              <a:rPr lang="zh-TW" altLang="en-US" dirty="0"/>
              <a:t>積極</a:t>
            </a:r>
            <a:r>
              <a:rPr lang="zh-CN" altLang="en-US" dirty="0"/>
              <a:t>；但是，两者都很中性，因为它们都接近于</a:t>
            </a:r>
            <a:r>
              <a:rPr lang="en-US" altLang="zh-CN" dirty="0"/>
              <a:t>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這兩種資料結果都接近於</a:t>
            </a:r>
            <a:r>
              <a:rPr lang="en-US" altLang="zh-TW" dirty="0"/>
              <a:t>0</a:t>
            </a:r>
            <a:r>
              <a:rPr lang="zh-TW" altLang="en-US" dirty="0"/>
              <a:t>，表示</a:t>
            </a:r>
            <a:r>
              <a:rPr lang="en-US" altLang="zh-TW" dirty="0" err="1"/>
              <a:t>sentiment_score</a:t>
            </a:r>
            <a:r>
              <a:rPr lang="en-US" altLang="zh-TW" dirty="0"/>
              <a:t>() </a:t>
            </a:r>
            <a:r>
              <a:rPr lang="zh-TW" altLang="en-US" dirty="0"/>
              <a:t>判斷這兩種類型的”</a:t>
            </a:r>
            <a:r>
              <a:rPr lang="en-US" altLang="zh-TW" dirty="0"/>
              <a:t>chat”</a:t>
            </a:r>
            <a:r>
              <a:rPr lang="zh-TW" altLang="en-US" dirty="0"/>
              <a:t>資料，在情感分析上都是接近於中性，於是我們需要解決這種現象，最好的解決方法之後會介紹，就是藉由</a:t>
            </a:r>
            <a:r>
              <a:rPr lang="en-US" altLang="zh-TW" dirty="0"/>
              <a:t>remove stop word</a:t>
            </a:r>
            <a:r>
              <a:rPr lang="zh-TW" altLang="en-US" dirty="0"/>
              <a:t>的方式來達成</a:t>
            </a:r>
          </a:p>
          <a:p>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28</a:t>
            </a:fld>
            <a:endParaRPr lang="zh-TW" altLang="en-US"/>
          </a:p>
        </p:txBody>
      </p:sp>
    </p:spTree>
    <p:extLst>
      <p:ext uri="{BB962C8B-B14F-4D97-AF65-F5344CB8AC3E}">
        <p14:creationId xmlns:p14="http://schemas.microsoft.com/office/powerpoint/2010/main" val="904339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Convert each Word in ‘chat’ Column into a String.</a:t>
            </a:r>
          </a:p>
          <a:p>
            <a:r>
              <a:rPr lang="en-US" altLang="zh-TW" dirty="0"/>
              <a:t>Execute the following script to convert each word in ‘</a:t>
            </a:r>
            <a:r>
              <a:rPr lang="en-US" altLang="zh-TW" dirty="0">
                <a:solidFill>
                  <a:srgbClr val="0000FF"/>
                </a:solidFill>
              </a:rPr>
              <a:t>chat</a:t>
            </a:r>
            <a:r>
              <a:rPr lang="en-US" altLang="zh-TW" dirty="0"/>
              <a:t>’ column into a string within an array.</a:t>
            </a:r>
          </a:p>
          <a:p>
            <a:endParaRPr lang="en-US" altLang="zh-TW" dirty="0"/>
          </a:p>
          <a:p>
            <a:r>
              <a:rPr lang="zh-TW" altLang="en-US" dirty="0"/>
              <a:t>所以為了讓預測更準確我們需要進行一些資料處理，自進行處理之前我們先要將“</a:t>
            </a:r>
            <a:r>
              <a:rPr lang="en-US" altLang="zh-TW" dirty="0"/>
              <a:t>chat</a:t>
            </a:r>
            <a:r>
              <a:rPr lang="zh-TW" altLang="en-US" dirty="0"/>
              <a:t>”列中的每個單詞轉換為字串</a:t>
            </a:r>
            <a:endParaRPr lang="en-US" altLang="zh-TW" dirty="0"/>
          </a:p>
          <a:p>
            <a:r>
              <a:rPr lang="zh-TW" altLang="en-US" dirty="0"/>
              <a:t>執行以下腳本將“</a:t>
            </a:r>
            <a:r>
              <a:rPr lang="en-US" altLang="zh-TW" dirty="0"/>
              <a:t>chat</a:t>
            </a:r>
            <a:r>
              <a:rPr lang="zh-TW" altLang="en-US" dirty="0"/>
              <a:t>”列中的每個單詞轉換為</a:t>
            </a:r>
            <a:r>
              <a:rPr lang="en-US" altLang="zh-TW" dirty="0"/>
              <a:t>array</a:t>
            </a:r>
            <a:r>
              <a:rPr lang="zh-TW" altLang="en-US" dirty="0"/>
              <a:t>中的字串。</a:t>
            </a:r>
          </a:p>
          <a:p>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29</a:t>
            </a:fld>
            <a:endParaRPr lang="zh-TW" altLang="en-US"/>
          </a:p>
        </p:txBody>
      </p:sp>
    </p:spTree>
    <p:extLst>
      <p:ext uri="{BB962C8B-B14F-4D97-AF65-F5344CB8AC3E}">
        <p14:creationId xmlns:p14="http://schemas.microsoft.com/office/powerpoint/2010/main" val="831518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And this is our outline, we first will briefly </a:t>
            </a:r>
            <a:r>
              <a:rPr lang="en-US" altLang="zh-TW" sz="1200" dirty="0"/>
              <a:t>Introduce the Operations in Google </a:t>
            </a:r>
            <a:r>
              <a:rPr lang="en-US" altLang="zh-TW" sz="1200" dirty="0" err="1"/>
              <a:t>Colab</a:t>
            </a:r>
            <a:endParaRPr lang="en-US" altLang="zh-TW" sz="1200" dirty="0"/>
          </a:p>
          <a:p>
            <a:r>
              <a:rPr lang="en-US" altLang="zh-TW" dirty="0"/>
              <a:t>Then, we will go to the implementation part: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First, is how to do the </a:t>
            </a:r>
            <a:r>
              <a:rPr lang="en-US" altLang="zh-TW" sz="1200" dirty="0"/>
              <a:t>Natural Language Processing in Spark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Second, we will teach you how to Predict Apple’s Stock Price by Using </a:t>
            </a:r>
            <a:r>
              <a:rPr lang="en-US" altLang="zh-TW" sz="1200" dirty="0" err="1"/>
              <a:t>Keras</a:t>
            </a:r>
            <a:r>
              <a:rPr lang="en-US" altLang="zh-TW"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Last, is the part of Real Estate Value Prediction with </a:t>
            </a:r>
            <a:r>
              <a:rPr lang="en-US" altLang="zh-TW" sz="1200" dirty="0" err="1"/>
              <a:t>XGBoost</a:t>
            </a:r>
            <a:r>
              <a:rPr lang="en-US" altLang="zh-TW"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a:t>
            </a:fld>
            <a:endParaRPr lang="zh-TW" altLang="en-US"/>
          </a:p>
        </p:txBody>
      </p:sp>
    </p:spTree>
    <p:extLst>
      <p:ext uri="{BB962C8B-B14F-4D97-AF65-F5344CB8AC3E}">
        <p14:creationId xmlns:p14="http://schemas.microsoft.com/office/powerpoint/2010/main" val="2404683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You can see that the word in ‘</a:t>
            </a:r>
            <a:r>
              <a:rPr lang="en-US" altLang="zh-TW" sz="1200" dirty="0">
                <a:solidFill>
                  <a:srgbClr val="0000FF"/>
                </a:solidFill>
              </a:rPr>
              <a:t>chat</a:t>
            </a:r>
            <a:r>
              <a:rPr lang="en-US" altLang="zh-TW" sz="1200" dirty="0"/>
              <a:t>’ column are converted into a string within an array.</a:t>
            </a:r>
          </a:p>
          <a:p>
            <a:endParaRPr lang="en-US" altLang="zh-TW" sz="1200"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30</a:t>
            </a:fld>
            <a:endParaRPr lang="zh-TW" altLang="en-US"/>
          </a:p>
        </p:txBody>
      </p:sp>
    </p:spTree>
    <p:extLst>
      <p:ext uri="{BB962C8B-B14F-4D97-AF65-F5344CB8AC3E}">
        <p14:creationId xmlns:p14="http://schemas.microsoft.com/office/powerpoint/2010/main" val="721925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Next, we need to remove the stop word.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And What is stop word. A stop word is a very common word used in the English and is often removed from common NLP techniques.</a:t>
            </a:r>
          </a:p>
          <a:p>
            <a:r>
              <a:rPr lang="en-US" altLang="zh-TW" dirty="0"/>
              <a:t>Assign a list of common words to a variable, </a:t>
            </a:r>
            <a:r>
              <a:rPr lang="en-US" altLang="zh-TW" dirty="0" err="1"/>
              <a:t>stop_words</a:t>
            </a:r>
            <a:r>
              <a:rPr lang="en-US" altLang="zh-TW" dirty="0"/>
              <a:t>, that will be considered stop words to remove by using the following script: </a:t>
            </a:r>
            <a:endParaRPr lang="en-US" altLang="zh-TW" b="0" dirty="0">
              <a:solidFill>
                <a:srgbClr val="000000"/>
              </a:solidFill>
              <a:effectLst/>
              <a:latin typeface="Courier New" panose="02070309020205020404" pitchFamily="49" charset="0"/>
            </a:endParaRPr>
          </a:p>
          <a:p>
            <a:endParaRPr lang="en-US" altLang="zh-TW" b="0" dirty="0">
              <a:solidFill>
                <a:srgbClr val="000000"/>
              </a:solidFill>
              <a:effectLst/>
              <a:latin typeface="Courier New" panose="02070309020205020404" pitchFamily="49" charset="0"/>
            </a:endParaRPr>
          </a:p>
          <a:p>
            <a:r>
              <a:rPr lang="zh-TW" altLang="en-US" dirty="0"/>
              <a:t>接下來，我們需要刪除停用詞</a:t>
            </a:r>
            <a:r>
              <a:rPr lang="en-US" altLang="zh-TW" dirty="0"/>
              <a:t>(stop word)</a:t>
            </a:r>
            <a:r>
              <a:rPr lang="zh-TW" altLang="en-US" dirty="0"/>
              <a:t>。</a:t>
            </a:r>
          </a:p>
          <a:p>
            <a:r>
              <a:rPr lang="zh-TW" altLang="en-US" dirty="0"/>
              <a:t>什麼是停用詞。 停用詞是英語中非常常用的詞，通常從常見的 </a:t>
            </a:r>
            <a:r>
              <a:rPr lang="en-US" altLang="zh-TW" dirty="0"/>
              <a:t>NLP </a:t>
            </a:r>
            <a:r>
              <a:rPr lang="zh-TW" altLang="en-US" dirty="0"/>
              <a:t>技術中刪除。</a:t>
            </a:r>
          </a:p>
          <a:p>
            <a:r>
              <a:rPr lang="zh-TW" altLang="en-US" dirty="0"/>
              <a:t>將常用詞列表分配給變量 </a:t>
            </a:r>
            <a:r>
              <a:rPr lang="en-US" altLang="zh-TW" dirty="0" err="1"/>
              <a:t>stop_words</a:t>
            </a:r>
            <a:r>
              <a:rPr lang="zh-TW" altLang="en-US" dirty="0"/>
              <a:t>，這些詞將被視為要使用以下腳本刪除的停用詞：</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31</a:t>
            </a:fld>
            <a:endParaRPr lang="zh-TW" altLang="en-US"/>
          </a:p>
        </p:txBody>
      </p:sp>
    </p:spTree>
    <p:extLst>
      <p:ext uri="{BB962C8B-B14F-4D97-AF65-F5344CB8AC3E}">
        <p14:creationId xmlns:p14="http://schemas.microsoft.com/office/powerpoint/2010/main" val="3255330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Execute the following script to import the </a:t>
            </a:r>
            <a:r>
              <a:rPr lang="en-US" altLang="zh-TW" dirty="0" err="1"/>
              <a:t>StopWordsRemover</a:t>
            </a:r>
            <a:r>
              <a:rPr lang="en-US" altLang="zh-TW" dirty="0"/>
              <a:t> function from </a:t>
            </a:r>
            <a:r>
              <a:rPr lang="en-US" altLang="zh-TW" dirty="0" err="1"/>
              <a:t>PySpark</a:t>
            </a:r>
            <a:r>
              <a:rPr lang="en-US" altLang="zh-TW" dirty="0"/>
              <a:t> and configure the input and output columns to remove stop words:</a:t>
            </a:r>
          </a:p>
          <a:p>
            <a:r>
              <a:rPr lang="en-US" altLang="zh-TW" dirty="0"/>
              <a:t>Import the </a:t>
            </a:r>
            <a:r>
              <a:rPr lang="en-US" altLang="zh-TW" dirty="0" err="1">
                <a:solidFill>
                  <a:srgbClr val="0000FF"/>
                </a:solidFill>
              </a:rPr>
              <a:t>StopWordsRemover</a:t>
            </a:r>
            <a:r>
              <a:rPr lang="en-US" altLang="zh-TW" dirty="0"/>
              <a:t> function to </a:t>
            </a:r>
            <a:r>
              <a:rPr lang="en-US" altLang="zh-TW" b="0" i="0" dirty="0">
                <a:solidFill>
                  <a:srgbClr val="202124"/>
                </a:solidFill>
                <a:effectLst/>
              </a:rPr>
              <a:t>filter out columns by setting the </a:t>
            </a:r>
            <a:r>
              <a:rPr lang="en-US" altLang="zh-TW" b="0" i="0" dirty="0" err="1">
                <a:solidFill>
                  <a:srgbClr val="0000FF"/>
                </a:solidFill>
                <a:effectLst/>
              </a:rPr>
              <a:t>inputCols</a:t>
            </a:r>
            <a:r>
              <a:rPr lang="en-US" altLang="zh-TW" b="0" i="0" dirty="0">
                <a:solidFill>
                  <a:srgbClr val="202124"/>
                </a:solidFill>
                <a:effectLst/>
              </a:rPr>
              <a:t> parameter.</a:t>
            </a:r>
          </a:p>
          <a:p>
            <a:r>
              <a:rPr lang="en-US" altLang="zh-TW" dirty="0">
                <a:solidFill>
                  <a:srgbClr val="202124"/>
                </a:solidFill>
              </a:rPr>
              <a:t>The </a:t>
            </a:r>
            <a:r>
              <a:rPr lang="en-US" altLang="zh-TW" dirty="0"/>
              <a:t>newly created column is specified </a:t>
            </a:r>
            <a:r>
              <a:rPr lang="en-US" altLang="zh-TW" dirty="0" err="1">
                <a:solidFill>
                  <a:srgbClr val="0000FF"/>
                </a:solidFill>
              </a:rPr>
              <a:t>outputCol</a:t>
            </a:r>
            <a:r>
              <a:rPr lang="en-US" altLang="zh-TW" dirty="0">
                <a:solidFill>
                  <a:srgbClr val="0000FF"/>
                </a:solidFill>
              </a:rPr>
              <a:t>="words without stop“</a:t>
            </a:r>
            <a:r>
              <a:rPr lang="en-US" altLang="zh-TW" dirty="0"/>
              <a:t>.</a:t>
            </a:r>
          </a:p>
          <a:p>
            <a:r>
              <a:rPr lang="en-US" altLang="zh-TW" dirty="0" err="1">
                <a:solidFill>
                  <a:srgbClr val="0000FF"/>
                </a:solidFill>
              </a:rPr>
              <a:t>setStopWords</a:t>
            </a:r>
            <a:r>
              <a:rPr lang="en-US" altLang="zh-TW" dirty="0">
                <a:solidFill>
                  <a:srgbClr val="0000FF"/>
                </a:solidFill>
              </a:rPr>
              <a:t>()</a:t>
            </a:r>
            <a:r>
              <a:rPr lang="en-US" altLang="zh-TW" dirty="0"/>
              <a:t>:</a:t>
            </a:r>
            <a:r>
              <a:rPr lang="en-US" altLang="zh-TW" dirty="0">
                <a:solidFill>
                  <a:srgbClr val="0000FF"/>
                </a:solidFill>
              </a:rPr>
              <a:t> </a:t>
            </a:r>
            <a:r>
              <a:rPr lang="en-US" altLang="zh-TW" dirty="0"/>
              <a:t>Set the value of stop words.</a:t>
            </a:r>
          </a:p>
          <a:p>
            <a:endParaRPr lang="en-US" altLang="zh-TW" dirty="0"/>
          </a:p>
          <a:p>
            <a:r>
              <a:rPr lang="zh-TW" altLang="en-US" dirty="0"/>
              <a:t>執行以下腳本從 </a:t>
            </a:r>
            <a:r>
              <a:rPr lang="en-US" altLang="zh-TW" dirty="0" err="1"/>
              <a:t>PySpark</a:t>
            </a:r>
            <a:r>
              <a:rPr lang="en-US" altLang="zh-TW" dirty="0"/>
              <a:t> </a:t>
            </a:r>
            <a:r>
              <a:rPr lang="zh-TW" altLang="en-US" dirty="0"/>
              <a:t>導入 </a:t>
            </a:r>
            <a:r>
              <a:rPr lang="en-US" altLang="zh-TW" dirty="0" err="1"/>
              <a:t>StopWordsRemover</a:t>
            </a:r>
            <a:r>
              <a:rPr lang="en-US" altLang="zh-TW" dirty="0"/>
              <a:t> </a:t>
            </a:r>
            <a:r>
              <a:rPr lang="zh-TW" altLang="en-US" dirty="0"/>
              <a:t>函數並配置輸入和輸出列以刪除停用詞：</a:t>
            </a:r>
          </a:p>
          <a:p>
            <a:r>
              <a:rPr lang="zh-TW" altLang="en-US" dirty="0"/>
              <a:t>導入 </a:t>
            </a:r>
            <a:r>
              <a:rPr lang="en-US" altLang="zh-TW" dirty="0" err="1"/>
              <a:t>StopWordsRemover</a:t>
            </a:r>
            <a:r>
              <a:rPr lang="en-US" altLang="zh-TW" dirty="0"/>
              <a:t> </a:t>
            </a:r>
            <a:r>
              <a:rPr lang="zh-TW" altLang="en-US" dirty="0"/>
              <a:t>函數，通過設置 </a:t>
            </a:r>
            <a:r>
              <a:rPr lang="en-US" altLang="zh-TW" dirty="0" err="1"/>
              <a:t>inputCols</a:t>
            </a:r>
            <a:r>
              <a:rPr lang="en-US" altLang="zh-TW" dirty="0"/>
              <a:t> </a:t>
            </a:r>
            <a:r>
              <a:rPr lang="zh-TW" altLang="en-US" dirty="0"/>
              <a:t>參數過濾列。</a:t>
            </a:r>
          </a:p>
          <a:p>
            <a:r>
              <a:rPr lang="zh-TW" altLang="en-US" dirty="0"/>
              <a:t>新創建的列指定為 </a:t>
            </a:r>
            <a:r>
              <a:rPr lang="en-US" altLang="zh-TW" dirty="0" err="1"/>
              <a:t>outputCol</a:t>
            </a:r>
            <a:r>
              <a:rPr lang="en-US" altLang="zh-TW" dirty="0"/>
              <a:t>="words without stop“</a:t>
            </a:r>
            <a:r>
              <a:rPr lang="zh-TW" altLang="en-US" dirty="0"/>
              <a:t>。</a:t>
            </a:r>
          </a:p>
          <a:p>
            <a:r>
              <a:rPr lang="en-US" altLang="zh-TW" dirty="0" err="1"/>
              <a:t>setStopWords</a:t>
            </a:r>
            <a:r>
              <a:rPr lang="en-US" altLang="zh-TW" dirty="0"/>
              <a:t>()</a:t>
            </a:r>
            <a:r>
              <a:rPr lang="zh-TW" altLang="en-US" dirty="0"/>
              <a:t>：設置停用詞的值。</a:t>
            </a:r>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33</a:t>
            </a:fld>
            <a:endParaRPr lang="zh-TW" altLang="en-US"/>
          </a:p>
        </p:txBody>
      </p:sp>
    </p:spTree>
    <p:extLst>
      <p:ext uri="{BB962C8B-B14F-4D97-AF65-F5344CB8AC3E}">
        <p14:creationId xmlns:p14="http://schemas.microsoft.com/office/powerpoint/2010/main" val="1654914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Execute the following script to import Pipeline and define the stages for the stop word transformation process that will be applied to the </a:t>
            </a:r>
            <a:r>
              <a:rPr lang="en-US" altLang="zh-TW" dirty="0" err="1"/>
              <a:t>dataframe</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Import </a:t>
            </a:r>
            <a:r>
              <a:rPr lang="en-US" altLang="zh-TW" dirty="0">
                <a:solidFill>
                  <a:srgbClr val="0000FF"/>
                </a:solidFill>
              </a:rPr>
              <a:t>Pipeline</a:t>
            </a:r>
            <a:r>
              <a:rPr lang="en-US" altLang="zh-TW" dirty="0"/>
              <a:t> and define the stages as </a:t>
            </a:r>
            <a:r>
              <a:rPr lang="en-US" altLang="zh-TW" dirty="0" err="1">
                <a:solidFill>
                  <a:srgbClr val="0000FF"/>
                </a:solidFill>
              </a:rPr>
              <a:t>stopwordRemovalFeature</a:t>
            </a:r>
            <a:r>
              <a:rPr lang="en-US" altLang="zh-TW" dirty="0"/>
              <a:t> to transform the </a:t>
            </a:r>
            <a:r>
              <a:rPr lang="en-US" altLang="zh-TW" dirty="0" err="1"/>
              <a:t>dataframe</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MLlib</a:t>
            </a:r>
            <a:r>
              <a:rPr lang="en-US" altLang="zh-TW" dirty="0"/>
              <a:t> consists of a sequence of Pipeline stages (e</a:t>
            </a:r>
            <a:r>
              <a:rPr kumimoji="0" lang="zh-TW" altLang="zh-TW" b="0" i="0" u="none" strike="noStrike" cap="none" normalizeH="0" baseline="0" dirty="0">
                <a:ln>
                  <a:noFill/>
                </a:ln>
                <a:effectLst/>
                <a:ea typeface="Menlo"/>
              </a:rPr>
              <a:t>stimator</a:t>
            </a:r>
            <a:r>
              <a:rPr lang="en-US" altLang="zh-TW" dirty="0"/>
              <a:t> and t</a:t>
            </a:r>
            <a:r>
              <a:rPr kumimoji="0" lang="zh-TW" altLang="zh-TW" b="0" i="0" u="none" strike="noStrike" cap="none" normalizeH="0" baseline="0" dirty="0">
                <a:ln>
                  <a:noFill/>
                </a:ln>
                <a:effectLst/>
                <a:ea typeface="Menlo"/>
              </a:rPr>
              <a:t>ransformer</a:t>
            </a:r>
            <a:r>
              <a:rPr kumimoji="0" lang="en-US" altLang="zh-TW" b="0" i="0" u="none" strike="noStrike" cap="none" normalizeH="0" baseline="0" dirty="0">
                <a:ln>
                  <a:noFill/>
                </a:ln>
                <a:effectLst/>
                <a:ea typeface="Menlo"/>
              </a:rPr>
              <a:t> stage</a:t>
            </a:r>
            <a:r>
              <a:rPr lang="en-US" altLang="zh-TW" dirty="0"/>
              <a:t>) to be run in a specific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b="0" i="0" dirty="0">
                <a:solidFill>
                  <a:srgbClr val="212529"/>
                </a:solidFill>
                <a:effectLst/>
                <a:latin typeface="Source Sans Pro" panose="020B0503030403020204" pitchFamily="34" charset="0"/>
              </a:rPr>
              <a:t>為了移除</a:t>
            </a:r>
            <a:r>
              <a:rPr lang="en-US" altLang="zh-TW" b="0" i="0" dirty="0">
                <a:solidFill>
                  <a:srgbClr val="212529"/>
                </a:solidFill>
                <a:effectLst/>
                <a:latin typeface="Source Sans Pro" panose="020B0503030403020204" pitchFamily="34" charset="0"/>
              </a:rPr>
              <a:t>stop word</a:t>
            </a:r>
            <a:r>
              <a:rPr lang="zh-TW" altLang="en-US" b="0" i="0" dirty="0">
                <a:solidFill>
                  <a:srgbClr val="212529"/>
                </a:solidFill>
                <a:effectLst/>
                <a:latin typeface="Source Sans Pro" panose="020B0503030403020204" pitchFamily="34" charset="0"/>
              </a:rPr>
              <a:t>，執行以下程式以導入</a:t>
            </a:r>
            <a:r>
              <a:rPr lang="en-US" altLang="zh-TW" b="0" i="0" dirty="0">
                <a:solidFill>
                  <a:srgbClr val="212529"/>
                </a:solidFill>
                <a:effectLst/>
                <a:latin typeface="Source Sans Pro" panose="020B0503030403020204" pitchFamily="34" charset="0"/>
              </a:rPr>
              <a:t>Pipeline</a:t>
            </a:r>
            <a:r>
              <a:rPr lang="zh-TW" altLang="en-US" b="0" i="0" dirty="0">
                <a:solidFill>
                  <a:srgbClr val="212529"/>
                </a:solidFill>
                <a:effectLst/>
                <a:latin typeface="Source Sans Pro" panose="020B0503030403020204" pitchFamily="34" charset="0"/>
              </a:rPr>
              <a:t>以快速的移除大量</a:t>
            </a:r>
            <a:r>
              <a:rPr lang="en-US" altLang="zh-TW" b="0" i="0" dirty="0">
                <a:solidFill>
                  <a:srgbClr val="212529"/>
                </a:solidFill>
                <a:effectLst/>
                <a:latin typeface="Source Sans Pro" panose="020B0503030403020204" pitchFamily="34" charset="0"/>
              </a:rPr>
              <a:t>stop word</a:t>
            </a:r>
            <a:r>
              <a:rPr lang="zh-TW" altLang="en-US" b="0" i="0" dirty="0">
                <a:solidFill>
                  <a:srgbClr val="212529"/>
                </a:solidFill>
                <a:effectLst/>
                <a:latin typeface="Source Sans Pro" panose="020B0503030403020204" pitchFamily="34" charset="0"/>
              </a:rPr>
              <a:t>，並將</a:t>
            </a:r>
            <a:r>
              <a:rPr lang="en-US" altLang="zh-TW" b="0" i="0" dirty="0">
                <a:solidFill>
                  <a:srgbClr val="212529"/>
                </a:solidFill>
                <a:effectLst/>
                <a:latin typeface="Source Sans Pro" panose="020B0503030403020204" pitchFamily="34" charset="0"/>
              </a:rPr>
              <a:t>stage</a:t>
            </a:r>
            <a:r>
              <a:rPr lang="zh-TW" altLang="en-US" b="0" i="0" dirty="0">
                <a:solidFill>
                  <a:srgbClr val="212529"/>
                </a:solidFill>
                <a:effectLst/>
                <a:latin typeface="Source Sans Pro" panose="020B0503030403020204" pitchFamily="34" charset="0"/>
              </a:rPr>
              <a:t>設為</a:t>
            </a:r>
            <a:r>
              <a:rPr lang="en-US" altLang="zh-TW" dirty="0" err="1">
                <a:solidFill>
                  <a:srgbClr val="0000FF"/>
                </a:solidFill>
              </a:rPr>
              <a:t>StopWordsRemovalFeature</a:t>
            </a:r>
            <a:r>
              <a:rPr lang="zh-TW" altLang="en-US" b="0" i="0" dirty="0">
                <a:solidFill>
                  <a:srgbClr val="212529"/>
                </a:solidFill>
                <a:effectLst/>
                <a:latin typeface="Source Sans Pro" panose="020B0503030403020204" pitchFamily="34" charset="0"/>
              </a:rPr>
              <a:t>。</a:t>
            </a:r>
            <a:endParaRPr lang="en-US" altLang="zh-TW" b="0" i="0" dirty="0">
              <a:solidFill>
                <a:srgbClr val="212529"/>
              </a:solidFill>
              <a:effectLst/>
              <a:latin typeface="Source Sans Pro" panose="020B0503030403020204" pitchFamily="34" charset="0"/>
            </a:endParaRPr>
          </a:p>
          <a:p>
            <a:r>
              <a:rPr lang="zh-TW" altLang="en-US" b="0" i="0" dirty="0">
                <a:solidFill>
                  <a:srgbClr val="212529"/>
                </a:solidFill>
                <a:effectLst/>
                <a:latin typeface="Source Sans Pro" panose="020B0503030403020204" pitchFamily="34" charset="0"/>
              </a:rPr>
              <a:t>導入 </a:t>
            </a:r>
            <a:r>
              <a:rPr lang="en-US" altLang="zh-TW" b="0" i="0" dirty="0">
                <a:solidFill>
                  <a:srgbClr val="212529"/>
                </a:solidFill>
                <a:effectLst/>
                <a:latin typeface="Source Sans Pro" panose="020B0503030403020204" pitchFamily="34" charset="0"/>
              </a:rPr>
              <a:t>Pipeline </a:t>
            </a:r>
            <a:r>
              <a:rPr lang="zh-TW" altLang="en-US" b="0" i="0" dirty="0">
                <a:solidFill>
                  <a:srgbClr val="212529"/>
                </a:solidFill>
                <a:effectLst/>
                <a:latin typeface="Source Sans Pro" panose="020B0503030403020204" pitchFamily="34" charset="0"/>
              </a:rPr>
              <a:t>並將階段定義為 </a:t>
            </a:r>
            <a:r>
              <a:rPr lang="en-US" altLang="zh-TW" b="0" i="0" dirty="0" err="1">
                <a:solidFill>
                  <a:srgbClr val="212529"/>
                </a:solidFill>
                <a:effectLst/>
                <a:latin typeface="Source Sans Pro" panose="020B0503030403020204" pitchFamily="34" charset="0"/>
              </a:rPr>
              <a:t>stopwordRemovalFeature</a:t>
            </a:r>
            <a:r>
              <a:rPr lang="en-US" altLang="zh-TW" b="0" i="0" dirty="0">
                <a:solidFill>
                  <a:srgbClr val="212529"/>
                </a:solidFill>
                <a:effectLst/>
                <a:latin typeface="Source Sans Pro" panose="020B0503030403020204" pitchFamily="34" charset="0"/>
              </a:rPr>
              <a:t> </a:t>
            </a:r>
            <a:r>
              <a:rPr lang="zh-TW" altLang="en-US" b="0" i="0" dirty="0">
                <a:solidFill>
                  <a:srgbClr val="212529"/>
                </a:solidFill>
                <a:effectLst/>
                <a:latin typeface="Source Sans Pro" panose="020B0503030403020204" pitchFamily="34" charset="0"/>
              </a:rPr>
              <a:t>以轉換數據框。</a:t>
            </a:r>
            <a:r>
              <a:rPr lang="en-US" altLang="zh-TW" b="0" i="0" dirty="0" err="1">
                <a:solidFill>
                  <a:srgbClr val="212529"/>
                </a:solidFill>
                <a:effectLst/>
                <a:latin typeface="Source Sans Pro" panose="020B0503030403020204" pitchFamily="34" charset="0"/>
              </a:rPr>
              <a:t>MLlib</a:t>
            </a:r>
            <a:r>
              <a:rPr lang="en-US" altLang="zh-TW" b="0" i="0" dirty="0">
                <a:solidFill>
                  <a:srgbClr val="212529"/>
                </a:solidFill>
                <a:effectLst/>
                <a:latin typeface="Source Sans Pro" panose="020B0503030403020204" pitchFamily="34" charset="0"/>
              </a:rPr>
              <a:t> </a:t>
            </a:r>
            <a:r>
              <a:rPr lang="zh-TW" altLang="en-US" b="0" i="0" dirty="0">
                <a:solidFill>
                  <a:srgbClr val="212529"/>
                </a:solidFill>
                <a:effectLst/>
                <a:latin typeface="Source Sans Pro" panose="020B0503030403020204" pitchFamily="34" charset="0"/>
              </a:rPr>
              <a:t>由一系列以特定順序運行的</a:t>
            </a:r>
            <a:r>
              <a:rPr lang="en-US" altLang="zh-TW" b="0" i="0" dirty="0">
                <a:solidFill>
                  <a:srgbClr val="212529"/>
                </a:solidFill>
                <a:effectLst/>
                <a:latin typeface="Source Sans Pro" panose="020B0503030403020204" pitchFamily="34" charset="0"/>
              </a:rPr>
              <a:t>Pipeline</a:t>
            </a:r>
            <a:r>
              <a:rPr lang="zh-TW" altLang="en-US" b="0" i="0" dirty="0">
                <a:solidFill>
                  <a:srgbClr val="212529"/>
                </a:solidFill>
                <a:effectLst/>
                <a:latin typeface="Source Sans Pro" panose="020B0503030403020204" pitchFamily="34" charset="0"/>
              </a:rPr>
              <a:t>階段（估計器和轉換器階段）組成。</a:t>
            </a:r>
            <a:endParaRPr lang="en-US" altLang="zh-TW" b="0" i="0" dirty="0">
              <a:solidFill>
                <a:srgbClr val="212529"/>
              </a:solidFill>
              <a:effectLst/>
              <a:latin typeface="Source Sans Pro" panose="020B0503030403020204" pitchFamily="34" charset="0"/>
            </a:endParaRPr>
          </a:p>
          <a:p>
            <a:endParaRPr lang="en-US" altLang="zh-TW" b="0" i="0" dirty="0">
              <a:solidFill>
                <a:srgbClr val="212529"/>
              </a:solidFill>
              <a:effectLst/>
              <a:latin typeface="Source Sans Pro" panose="020B0503030403020204" pitchFamily="34" charset="0"/>
            </a:endParaRPr>
          </a:p>
          <a:p>
            <a:endParaRPr lang="en-US" altLang="zh-TW" b="0" i="0" dirty="0">
              <a:solidFill>
                <a:srgbClr val="212529"/>
              </a:solidFill>
              <a:effectLst/>
              <a:latin typeface="Source Sans Pro" panose="020B0503030403020204" pitchFamily="34" charset="0"/>
            </a:endParaRPr>
          </a:p>
          <a:p>
            <a:r>
              <a:rPr lang="en-US" altLang="zh-TW" b="0" i="0" dirty="0">
                <a:solidFill>
                  <a:srgbClr val="212529"/>
                </a:solidFill>
                <a:effectLst/>
                <a:latin typeface="Source Sans Pro" panose="020B0503030403020204" pitchFamily="34" charset="0"/>
              </a:rPr>
              <a:t>#Fits a model to the input dataset with optional parameters.</a:t>
            </a:r>
            <a:r>
              <a:rPr lang="en-US" altLang="zh-TW" b="0" i="0" dirty="0">
                <a:solidFill>
                  <a:srgbClr val="333333"/>
                </a:solidFill>
                <a:effectLst/>
                <a:latin typeface="Source Sans Pro" panose="020B0503030403020204" pitchFamily="34" charset="0"/>
              </a:rPr>
              <a:t> When </a:t>
            </a:r>
            <a:r>
              <a:rPr lang="en-US" altLang="zh-TW" b="0" i="0" u="none" strike="noStrike" dirty="0" err="1">
                <a:solidFill>
                  <a:srgbClr val="005B81"/>
                </a:solidFill>
                <a:effectLst/>
                <a:latin typeface="Source Sans Pro" panose="020B0503030403020204" pitchFamily="34" charset="0"/>
                <a:hlinkClick r:id="rId3" tooltip="pyspark.ml.Pipeline.fit"/>
              </a:rPr>
              <a:t>Pipeline.fit</a:t>
            </a:r>
            <a:r>
              <a:rPr lang="en-US" altLang="zh-TW" b="0" i="0" u="none" strike="noStrike" dirty="0">
                <a:solidFill>
                  <a:srgbClr val="005B81"/>
                </a:solidFill>
                <a:effectLst/>
                <a:latin typeface="Source Sans Pro" panose="020B0503030403020204" pitchFamily="34" charset="0"/>
                <a:hlinkClick r:id="rId3" tooltip="pyspark.ml.Pipeline.fit"/>
              </a:rPr>
              <a:t>()</a:t>
            </a:r>
            <a:r>
              <a:rPr lang="en-US" altLang="zh-TW" b="0" i="0" dirty="0">
                <a:solidFill>
                  <a:srgbClr val="333333"/>
                </a:solidFill>
                <a:effectLst/>
                <a:latin typeface="Source Sans Pro" panose="020B0503030403020204" pitchFamily="34" charset="0"/>
              </a:rPr>
              <a:t> is called, the stages are executed in order.</a:t>
            </a:r>
          </a:p>
          <a:p>
            <a:r>
              <a:rPr lang="en-US" altLang="zh-TW" dirty="0"/>
              <a:t>#We create a pipeline, </a:t>
            </a:r>
            <a:r>
              <a:rPr lang="en-US" altLang="zh-TW" dirty="0" err="1"/>
              <a:t>stopWordRemovalPipeline</a:t>
            </a:r>
            <a:r>
              <a:rPr lang="en-US" altLang="zh-TW" dirty="0"/>
              <a:t>, to define the sequence of steps or stages that will transform the data. In this situation, the only stage that will be used to transform the data is the feature, </a:t>
            </a:r>
            <a:r>
              <a:rPr lang="en-US" altLang="zh-TW" dirty="0" err="1"/>
              <a:t>stopwordsRemover</a:t>
            </a:r>
            <a:r>
              <a:rPr lang="en-US" altLang="zh-TW" dirty="0"/>
              <a:t>. </a:t>
            </a:r>
            <a:endParaRPr lang="en-US" altLang="zh-TW" b="0" i="0" dirty="0">
              <a:solidFill>
                <a:srgbClr val="333333"/>
              </a:solidFill>
              <a:effectLst/>
              <a:latin typeface="Source Sans Pro" panose="020B0503030403020204" pitchFamily="34" charset="0"/>
            </a:endParaRPr>
          </a:p>
          <a:p>
            <a:r>
              <a:rPr lang="en-US" altLang="zh-TW" dirty="0"/>
              <a:t>#import Pipeline and define the stages for the stop word transformation process that will be applied to the </a:t>
            </a:r>
            <a:r>
              <a:rPr lang="en-US" altLang="zh-TW" dirty="0" err="1"/>
              <a:t>dataframe</a:t>
            </a: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34</a:t>
            </a:fld>
            <a:endParaRPr lang="zh-TW" altLang="en-US"/>
          </a:p>
        </p:txBody>
      </p:sp>
    </p:spTree>
    <p:extLst>
      <p:ext uri="{BB962C8B-B14F-4D97-AF65-F5344CB8AC3E}">
        <p14:creationId xmlns:p14="http://schemas.microsoft.com/office/powerpoint/2010/main" val="1161879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估算器階段：調用 </a:t>
            </a:r>
            <a:r>
              <a:rPr lang="en-US" altLang="zh-TW" dirty="0"/>
              <a:t>fit() </a:t>
            </a:r>
            <a:r>
              <a:rPr lang="zh-TW" altLang="en-US" dirty="0"/>
              <a:t>來生成轉換器。</a:t>
            </a:r>
            <a:r>
              <a:rPr lang="zh-CN" altLang="en-US" b="0" i="0" dirty="0">
                <a:solidFill>
                  <a:srgbClr val="121212"/>
                </a:solidFill>
                <a:effectLst/>
                <a:latin typeface="-apple-system"/>
              </a:rPr>
              <a:t>简单来说，就是求得训练集的均值啊，方差啊，最大值啊，最小值啊这些固有的属性。可以理解为一个训练过程</a:t>
            </a:r>
            <a:endParaRPr lang="zh-TW" altLang="en-US" dirty="0"/>
          </a:p>
          <a:p>
            <a:r>
              <a:rPr lang="zh-TW" altLang="en-US" dirty="0"/>
              <a:t>轉換器階段：在數據幀上調用 </a:t>
            </a:r>
            <a:r>
              <a:rPr lang="en-US" altLang="zh-TW" dirty="0"/>
              <a:t>transform() </a:t>
            </a:r>
            <a:r>
              <a:rPr lang="zh-TW" altLang="en-US" dirty="0"/>
              <a:t>以進行停用詞刪除轉換。</a:t>
            </a:r>
            <a:r>
              <a:rPr lang="zh-CN" altLang="en-US" b="0" i="0" dirty="0">
                <a:solidFill>
                  <a:srgbClr val="121212"/>
                </a:solidFill>
                <a:effectLst/>
                <a:latin typeface="-apple-system"/>
              </a:rPr>
              <a:t>在</a:t>
            </a:r>
            <a:r>
              <a:rPr lang="en-US" altLang="zh-CN" b="0" i="0" dirty="0">
                <a:solidFill>
                  <a:srgbClr val="121212"/>
                </a:solidFill>
                <a:effectLst/>
                <a:latin typeface="-apple-system"/>
              </a:rPr>
              <a:t>Fit</a:t>
            </a:r>
            <a:r>
              <a:rPr lang="zh-CN" altLang="en-US" b="0" i="0" dirty="0">
                <a:solidFill>
                  <a:srgbClr val="121212"/>
                </a:solidFill>
                <a:effectLst/>
                <a:latin typeface="-apple-system"/>
              </a:rPr>
              <a:t>的基础上，进行标准化等操作</a:t>
            </a: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35</a:t>
            </a:fld>
            <a:endParaRPr lang="zh-TW" altLang="en-US"/>
          </a:p>
        </p:txBody>
      </p:sp>
    </p:spTree>
    <p:extLst>
      <p:ext uri="{BB962C8B-B14F-4D97-AF65-F5344CB8AC3E}">
        <p14:creationId xmlns:p14="http://schemas.microsoft.com/office/powerpoint/2010/main" val="1320702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new column, words without stop, contains none of the strings that are considered stop words from the original column, words. </a:t>
            </a: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36</a:t>
            </a:fld>
            <a:endParaRPr lang="zh-TW" altLang="en-US"/>
          </a:p>
        </p:txBody>
      </p:sp>
    </p:spTree>
    <p:extLst>
      <p:ext uri="{BB962C8B-B14F-4D97-AF65-F5344CB8AC3E}">
        <p14:creationId xmlns:p14="http://schemas.microsoft.com/office/powerpoint/2010/main" val="1236968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will train the TF-IDF model. </a:t>
            </a:r>
          </a:p>
          <a:p>
            <a:r>
              <a:rPr lang="en-US" altLang="zh-TW" dirty="0"/>
              <a:t>First, Create a new user-defined function, </a:t>
            </a:r>
            <a:r>
              <a:rPr lang="en-US" altLang="zh-TW" dirty="0" err="1"/>
              <a:t>udf</a:t>
            </a:r>
            <a:r>
              <a:rPr lang="en-US" altLang="zh-TW" dirty="0"/>
              <a:t>, to define numerical values for the label column using the following script:</a:t>
            </a:r>
          </a:p>
          <a:p>
            <a:r>
              <a:rPr lang="en-US" altLang="zh-TW" dirty="0"/>
              <a:t>If the data in the label column is ‘escalate’ the numerical values will assign to 1, otherwise assign to 0.</a:t>
            </a:r>
          </a:p>
          <a:p>
            <a:r>
              <a:rPr lang="en-US" altLang="zh-TW" dirty="0"/>
              <a:t>All labels under the label column are converted to a numerical label of 0.0 or 1.0 with </a:t>
            </a:r>
            <a:r>
              <a:rPr lang="en-US" altLang="zh-TW" dirty="0" err="1">
                <a:solidFill>
                  <a:srgbClr val="0000FF"/>
                </a:solidFill>
              </a:rPr>
              <a:t>FloatType</a:t>
            </a:r>
            <a:r>
              <a:rPr lang="en-US" altLang="zh-TW" dirty="0">
                <a:solidFill>
                  <a:srgbClr val="0000FF"/>
                </a:solidFill>
              </a:rPr>
              <a:t>()</a:t>
            </a:r>
            <a:r>
              <a:rPr lang="en-US" altLang="zh-TW" dirty="0"/>
              <a:t>.</a:t>
            </a:r>
          </a:p>
          <a:p>
            <a:endParaRPr lang="en-US" altLang="zh-TW" dirty="0"/>
          </a:p>
          <a:p>
            <a:r>
              <a:rPr lang="zh-TW" altLang="en-US" dirty="0"/>
              <a:t>接下來，我們將訓練 </a:t>
            </a:r>
            <a:r>
              <a:rPr lang="en-US" altLang="zh-TW" dirty="0"/>
              <a:t>TF-IDF </a:t>
            </a:r>
            <a:r>
              <a:rPr lang="zh-TW" altLang="en-US" dirty="0"/>
              <a:t>模型。</a:t>
            </a:r>
          </a:p>
          <a:p>
            <a:r>
              <a:rPr lang="zh-TW" altLang="en-US" dirty="0"/>
              <a:t>首先，創建一個新的用戶定義函數 </a:t>
            </a:r>
            <a:r>
              <a:rPr lang="en-US" altLang="zh-TW" dirty="0" err="1"/>
              <a:t>udf</a:t>
            </a:r>
            <a:r>
              <a:rPr lang="zh-TW" altLang="en-US" dirty="0"/>
              <a:t>，使用以下腳本為標籤列定義數值：</a:t>
            </a:r>
            <a:endParaRPr lang="en-US" altLang="zh-TW" dirty="0"/>
          </a:p>
          <a:p>
            <a:r>
              <a:rPr lang="zh-TW" altLang="en-US" dirty="0"/>
              <a:t>如果標籤列中的數據為“</a:t>
            </a:r>
            <a:r>
              <a:rPr lang="en-US" altLang="zh-TW" dirty="0"/>
              <a:t>escalate</a:t>
            </a:r>
            <a:r>
              <a:rPr lang="zh-TW" altLang="en-US" dirty="0"/>
              <a:t>”，則數值將分配給 </a:t>
            </a:r>
            <a:r>
              <a:rPr lang="en-US" altLang="zh-TW" dirty="0"/>
              <a:t>1</a:t>
            </a:r>
            <a:r>
              <a:rPr lang="zh-TW" altLang="en-US" dirty="0"/>
              <a:t>，否則分配給 </a:t>
            </a:r>
            <a:r>
              <a:rPr lang="en-US" altLang="zh-TW" dirty="0"/>
              <a:t>0</a:t>
            </a:r>
            <a:r>
              <a:rPr lang="zh-TW" altLang="en-US" dirty="0"/>
              <a:t>。</a:t>
            </a:r>
          </a:p>
          <a:p>
            <a:r>
              <a:rPr lang="zh-TW" altLang="en-US" dirty="0"/>
              <a:t>使用 </a:t>
            </a:r>
            <a:r>
              <a:rPr lang="en-US" altLang="zh-TW" dirty="0" err="1"/>
              <a:t>FloatType</a:t>
            </a:r>
            <a:r>
              <a:rPr lang="en-US" altLang="zh-TW" dirty="0"/>
              <a:t>() </a:t>
            </a:r>
            <a:r>
              <a:rPr lang="zh-TW" altLang="en-US" dirty="0"/>
              <a:t>將標籤列下的所有標籤轉換為 </a:t>
            </a:r>
            <a:r>
              <a:rPr lang="en-US" altLang="zh-TW" dirty="0"/>
              <a:t>0.0 </a:t>
            </a:r>
            <a:r>
              <a:rPr lang="zh-TW" altLang="en-US" dirty="0"/>
              <a:t>或 </a:t>
            </a:r>
            <a:r>
              <a:rPr lang="en-US" altLang="zh-TW" dirty="0"/>
              <a:t>1.0 </a:t>
            </a:r>
            <a:r>
              <a:rPr lang="zh-TW" altLang="en-US" dirty="0"/>
              <a:t>的數字標籤。</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37</a:t>
            </a:fld>
            <a:endParaRPr lang="zh-TW" altLang="en-US"/>
          </a:p>
        </p:txBody>
      </p:sp>
    </p:spTree>
    <p:extLst>
      <p:ext uri="{BB962C8B-B14F-4D97-AF65-F5344CB8AC3E}">
        <p14:creationId xmlns:p14="http://schemas.microsoft.com/office/powerpoint/2010/main" val="2744926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38</a:t>
            </a:fld>
            <a:endParaRPr lang="zh-TW" altLang="en-US"/>
          </a:p>
        </p:txBody>
      </p:sp>
    </p:spTree>
    <p:extLst>
      <p:ext uri="{BB962C8B-B14F-4D97-AF65-F5344CB8AC3E}">
        <p14:creationId xmlns:p14="http://schemas.microsoft.com/office/powerpoint/2010/main" val="821076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Next, set the TF and IDF columns for the vectorization of the words</a:t>
            </a:r>
          </a:p>
          <a:p>
            <a:r>
              <a:rPr lang="en-US" altLang="zh-TW" dirty="0"/>
              <a:t>Term frequency-inverse document frequency (</a:t>
            </a:r>
            <a:r>
              <a:rPr lang="en-US" altLang="zh-TW" dirty="0">
                <a:solidFill>
                  <a:srgbClr val="0000FF"/>
                </a:solidFill>
              </a:rPr>
              <a:t>TF-IDF</a:t>
            </a:r>
            <a:r>
              <a:rPr lang="en-US" altLang="zh-TW" dirty="0"/>
              <a:t>) is a feature vectorization method widely used in text mining to reflect the importance of a term to a document in the corpus.</a:t>
            </a:r>
          </a:p>
          <a:p>
            <a:r>
              <a:rPr lang="en-US" altLang="zh-TW" dirty="0"/>
              <a:t>TF-IDF models require a two-step approach by importing both </a:t>
            </a:r>
            <a:r>
              <a:rPr lang="en-US" altLang="zh-TW" dirty="0" err="1">
                <a:solidFill>
                  <a:srgbClr val="0000FF"/>
                </a:solidFill>
              </a:rPr>
              <a:t>HashingTF</a:t>
            </a:r>
            <a:r>
              <a:rPr lang="en-US" altLang="zh-TW" dirty="0">
                <a:solidFill>
                  <a:srgbClr val="0000FF"/>
                </a:solidFill>
              </a:rPr>
              <a:t>() </a:t>
            </a:r>
            <a:r>
              <a:rPr lang="en-US" altLang="zh-TW" dirty="0"/>
              <a:t>and </a:t>
            </a:r>
            <a:r>
              <a:rPr lang="en-US" altLang="zh-TW" dirty="0">
                <a:solidFill>
                  <a:srgbClr val="0000FF"/>
                </a:solidFill>
              </a:rPr>
              <a:t>IDF() </a:t>
            </a:r>
            <a:r>
              <a:rPr lang="en-US" altLang="zh-TW" dirty="0"/>
              <a:t>from </a:t>
            </a:r>
            <a:r>
              <a:rPr lang="en-US" altLang="zh-TW" dirty="0" err="1">
                <a:solidFill>
                  <a:srgbClr val="0000FF"/>
                </a:solidFill>
              </a:rPr>
              <a:t>pyspark.ml.feature</a:t>
            </a:r>
            <a:r>
              <a:rPr lang="en-US" altLang="zh-TW" dirty="0"/>
              <a:t>.</a:t>
            </a:r>
          </a:p>
          <a:p>
            <a:r>
              <a:rPr lang="en-US" altLang="zh-TW" dirty="0"/>
              <a:t>The </a:t>
            </a:r>
            <a:r>
              <a:rPr lang="en-US" altLang="zh-TW" dirty="0" err="1">
                <a:solidFill>
                  <a:srgbClr val="0000FF"/>
                </a:solidFill>
              </a:rPr>
              <a:t>numFeatures</a:t>
            </a:r>
            <a:r>
              <a:rPr lang="en-US" altLang="zh-TW" dirty="0"/>
              <a:t> parameter is set to 100,000 to ensure that it is larger than the distinct number of words in the </a:t>
            </a:r>
            <a:r>
              <a:rPr lang="en-US" altLang="zh-TW" dirty="0" err="1"/>
              <a:t>dataframe</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Execute the following script to set the TF and IDF columns for the vectorization of the 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接下來，為單詞的向量化設置</a:t>
            </a:r>
            <a:r>
              <a:rPr lang="en-US" altLang="zh-TW" dirty="0"/>
              <a:t>TF</a:t>
            </a:r>
            <a:r>
              <a:rPr lang="zh-TW" altLang="en-US" dirty="0"/>
              <a:t>和</a:t>
            </a:r>
            <a:r>
              <a:rPr lang="en-US" altLang="zh-TW" dirty="0"/>
              <a:t>IDF</a:t>
            </a:r>
            <a:r>
              <a:rPr lang="zh-TW" altLang="en-US" dirty="0"/>
              <a:t>列</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詞頻</a:t>
            </a:r>
            <a:r>
              <a:rPr lang="en-US" altLang="zh-TW" dirty="0"/>
              <a:t>-</a:t>
            </a:r>
            <a:r>
              <a:rPr lang="zh-TW" altLang="en-US" dirty="0"/>
              <a:t>逆文檔頻率（</a:t>
            </a:r>
            <a:r>
              <a:rPr lang="en-US" altLang="zh-TW" dirty="0"/>
              <a:t>TF-IDF</a:t>
            </a:r>
            <a:r>
              <a:rPr lang="zh-TW" altLang="en-US" dirty="0"/>
              <a:t>）是一種廣泛應用於文本挖掘中的特徵向量化方法，用於反映詞條對語料庫中文檔的重要性。</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TF-IDF </a:t>
            </a:r>
            <a:r>
              <a:rPr lang="zh-TW" altLang="en-US" dirty="0"/>
              <a:t>模型需要一個兩步驟方法，即從 </a:t>
            </a:r>
            <a:r>
              <a:rPr lang="en-US" altLang="zh-TW" dirty="0" err="1"/>
              <a:t>pyspark.ml.feature</a:t>
            </a:r>
            <a:r>
              <a:rPr lang="en-US" altLang="zh-TW" dirty="0"/>
              <a:t> </a:t>
            </a:r>
            <a:r>
              <a:rPr lang="zh-TW" altLang="en-US" dirty="0"/>
              <a:t>導入 </a:t>
            </a:r>
            <a:r>
              <a:rPr lang="en-US" altLang="zh-TW" dirty="0" err="1"/>
              <a:t>HashingTF</a:t>
            </a:r>
            <a:r>
              <a:rPr lang="en-US" altLang="zh-TW" dirty="0"/>
              <a:t>() </a:t>
            </a:r>
            <a:r>
              <a:rPr lang="zh-TW" altLang="en-US" dirty="0"/>
              <a:t>和 </a:t>
            </a:r>
            <a:r>
              <a:rPr lang="en-US" altLang="zh-TW" dirty="0"/>
              <a:t>IDF()</a:t>
            </a:r>
            <a:r>
              <a:rPr lang="zh-TW"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numFeatures</a:t>
            </a:r>
            <a:r>
              <a:rPr lang="en-US" altLang="zh-TW" dirty="0"/>
              <a:t> </a:t>
            </a:r>
            <a:r>
              <a:rPr lang="zh-TW" altLang="en-US" dirty="0"/>
              <a:t>參數設置為 </a:t>
            </a:r>
            <a:r>
              <a:rPr lang="en-US" altLang="zh-TW" dirty="0"/>
              <a:t>100,000</a:t>
            </a:r>
            <a:r>
              <a:rPr lang="zh-TW" altLang="en-US" dirty="0"/>
              <a:t>，以確保它大於數據幀中不同的單詞數。</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執行以下腳本來設置單詞向量化的 </a:t>
            </a:r>
            <a:r>
              <a:rPr lang="en-US" altLang="zh-TW" dirty="0"/>
              <a:t>TF </a:t>
            </a:r>
            <a:r>
              <a:rPr lang="zh-TW" altLang="en-US" dirty="0"/>
              <a:t>和 </a:t>
            </a:r>
            <a:r>
              <a:rPr lang="en-US" altLang="zh-TW" dirty="0"/>
              <a:t>IDF </a:t>
            </a:r>
            <a:r>
              <a:rPr lang="zh-TW" altLang="en-US" dirty="0"/>
              <a:t>列：</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Pyspark.ml.feature</a:t>
            </a:r>
            <a:r>
              <a:rPr lang="en-US" altLang="zh-TW" dirty="0"/>
              <a:t>: </a:t>
            </a:r>
            <a:r>
              <a:rPr lang="zh-TW" altLang="en-US" dirty="0"/>
              <a:t>給定閾值，對一列連續特徵進行二值化。</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39</a:t>
            </a:fld>
            <a:endParaRPr lang="zh-TW" altLang="en-US"/>
          </a:p>
        </p:txBody>
      </p:sp>
    </p:spTree>
    <p:extLst>
      <p:ext uri="{BB962C8B-B14F-4D97-AF65-F5344CB8AC3E}">
        <p14:creationId xmlns:p14="http://schemas.microsoft.com/office/powerpoint/2010/main" val="2140459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Set up a pipeline, </a:t>
            </a:r>
            <a:r>
              <a:rPr lang="en-US" altLang="zh-TW" dirty="0" err="1"/>
              <a:t>pipelineTFIDF</a:t>
            </a:r>
            <a:r>
              <a:rPr lang="en-US" altLang="zh-TW" dirty="0"/>
              <a:t>, to set the sequence of stages for TF_ and IDF_ using the following script</a:t>
            </a:r>
          </a:p>
          <a:p>
            <a:r>
              <a:rPr lang="en-US" altLang="zh-TW" dirty="0" err="1">
                <a:solidFill>
                  <a:srgbClr val="0000FF"/>
                </a:solidFill>
              </a:rPr>
              <a:t>HashingTF</a:t>
            </a:r>
            <a:r>
              <a:rPr lang="en-US" altLang="zh-TW" dirty="0">
                <a:solidFill>
                  <a:srgbClr val="0000FF"/>
                </a:solidFill>
              </a:rPr>
              <a:t> </a:t>
            </a:r>
            <a:r>
              <a:rPr lang="en-US" altLang="zh-TW" dirty="0"/>
              <a:t>will</a:t>
            </a:r>
            <a:r>
              <a:rPr lang="en-US" altLang="zh-TW" dirty="0">
                <a:solidFill>
                  <a:srgbClr val="0000FF"/>
                </a:solidFill>
              </a:rPr>
              <a:t> </a:t>
            </a:r>
            <a:r>
              <a:rPr lang="en-US" altLang="zh-TW" dirty="0"/>
              <a:t>transform the </a:t>
            </a:r>
            <a:r>
              <a:rPr lang="en-US" altLang="zh-TW" dirty="0">
                <a:solidFill>
                  <a:srgbClr val="0000FF"/>
                </a:solidFill>
              </a:rPr>
              <a:t>words without stop</a:t>
            </a:r>
            <a:r>
              <a:rPr lang="en-US" altLang="zh-TW" dirty="0"/>
              <a:t> into vectors within a new column called </a:t>
            </a:r>
            <a:r>
              <a:rPr lang="en-US" altLang="zh-TW" dirty="0" err="1">
                <a:solidFill>
                  <a:srgbClr val="0000FF"/>
                </a:solidFill>
              </a:rPr>
              <a:t>rawFeatures</a:t>
            </a:r>
            <a:r>
              <a:rPr lang="en-US" altLang="zh-TW" dirty="0"/>
              <a:t>. </a:t>
            </a:r>
          </a:p>
          <a:p>
            <a:r>
              <a:rPr lang="en-US" altLang="zh-TW" dirty="0" err="1">
                <a:solidFill>
                  <a:srgbClr val="0000FF"/>
                </a:solidFill>
              </a:rPr>
              <a:t>rawFeatures</a:t>
            </a:r>
            <a:r>
              <a:rPr lang="en-US" altLang="zh-TW" dirty="0"/>
              <a:t> will next be consumed by </a:t>
            </a:r>
            <a:r>
              <a:rPr lang="en-US" altLang="zh-TW" dirty="0">
                <a:solidFill>
                  <a:srgbClr val="0000FF"/>
                </a:solidFill>
              </a:rPr>
              <a:t>IDF </a:t>
            </a:r>
            <a:r>
              <a:rPr lang="en-US" altLang="zh-TW" dirty="0"/>
              <a:t>to estimate the size and fit the </a:t>
            </a:r>
            <a:r>
              <a:rPr lang="en-US" altLang="zh-TW" dirty="0" err="1"/>
              <a:t>dataframe</a:t>
            </a:r>
            <a:r>
              <a:rPr lang="en-US" altLang="zh-TW" dirty="0"/>
              <a:t> to produce a new column called features.</a:t>
            </a:r>
            <a:endParaRPr lang="zh-TW" altLang="en-US" dirty="0"/>
          </a:p>
          <a:p>
            <a:r>
              <a:rPr lang="en-US" altLang="zh-TW" dirty="0"/>
              <a:t>The </a:t>
            </a:r>
            <a:r>
              <a:rPr lang="en-US" altLang="zh-TW" dirty="0" err="1">
                <a:solidFill>
                  <a:srgbClr val="0000FF"/>
                </a:solidFill>
              </a:rPr>
              <a:t>HashingTF</a:t>
            </a:r>
            <a:r>
              <a:rPr lang="en-US" altLang="zh-TW" dirty="0"/>
              <a:t> class can count the number of times each word appears in a document and save it as a vector.</a:t>
            </a:r>
          </a:p>
          <a:p>
            <a:r>
              <a:rPr lang="en-US" altLang="zh-TW" dirty="0"/>
              <a:t>The more a word appears in certain documents, the larger the </a:t>
            </a:r>
            <a:r>
              <a:rPr lang="en-US" altLang="zh-TW" dirty="0">
                <a:solidFill>
                  <a:srgbClr val="0000FF"/>
                </a:solidFill>
              </a:rPr>
              <a:t>IDF</a:t>
            </a:r>
            <a:r>
              <a:rPr lang="en-US" altLang="zh-TW" dirty="0"/>
              <a:t> is, and the more important it is to the entire corpus. vice versa.</a:t>
            </a:r>
            <a:endParaRPr lang="zh-TW" altLang="en-US" dirty="0"/>
          </a:p>
          <a:p>
            <a:endParaRPr lang="en-US" altLang="zh-TW" dirty="0"/>
          </a:p>
          <a:p>
            <a:endParaRPr lang="en-US" altLang="zh-TW" dirty="0"/>
          </a:p>
          <a:p>
            <a:r>
              <a:rPr lang="zh-TW" altLang="en-US" dirty="0"/>
              <a:t>使用以下腳本設置管道 </a:t>
            </a:r>
            <a:r>
              <a:rPr lang="en-US" altLang="zh-TW" dirty="0" err="1"/>
              <a:t>pipelineTFIDF</a:t>
            </a:r>
            <a:r>
              <a:rPr lang="en-US" altLang="zh-TW" dirty="0"/>
              <a:t> </a:t>
            </a:r>
            <a:r>
              <a:rPr lang="zh-TW" altLang="en-US" dirty="0"/>
              <a:t>以設置 </a:t>
            </a:r>
            <a:r>
              <a:rPr lang="en-US" altLang="zh-TW" dirty="0"/>
              <a:t>TF_ </a:t>
            </a:r>
            <a:r>
              <a:rPr lang="zh-TW" altLang="en-US" dirty="0"/>
              <a:t>和 </a:t>
            </a:r>
            <a:r>
              <a:rPr lang="en-US" altLang="zh-TW" dirty="0"/>
              <a:t>IDF_ </a:t>
            </a:r>
            <a:r>
              <a:rPr lang="zh-TW" altLang="en-US" dirty="0"/>
              <a:t>的階段順序</a:t>
            </a:r>
            <a:endParaRPr lang="en-US" altLang="zh-TW" dirty="0"/>
          </a:p>
          <a:p>
            <a:r>
              <a:rPr lang="en-US" altLang="zh-TW" dirty="0" err="1"/>
              <a:t>HashingTF</a:t>
            </a:r>
            <a:r>
              <a:rPr lang="en-US" altLang="zh-TW" dirty="0"/>
              <a:t> </a:t>
            </a:r>
            <a:r>
              <a:rPr lang="zh-TW" altLang="en-US" dirty="0"/>
              <a:t>會將</a:t>
            </a:r>
            <a:r>
              <a:rPr lang="en-US" altLang="zh-TW" dirty="0">
                <a:solidFill>
                  <a:srgbClr val="0000FF"/>
                </a:solidFill>
              </a:rPr>
              <a:t>words without stop</a:t>
            </a:r>
            <a:r>
              <a:rPr lang="zh-TW" altLang="en-US" dirty="0"/>
              <a:t>轉換為名為 </a:t>
            </a:r>
            <a:r>
              <a:rPr lang="en-US" altLang="zh-TW" dirty="0" err="1"/>
              <a:t>rawFeatures</a:t>
            </a:r>
            <a:r>
              <a:rPr lang="en-US" altLang="zh-TW" dirty="0"/>
              <a:t> </a:t>
            </a:r>
            <a:r>
              <a:rPr lang="zh-TW" altLang="en-US" dirty="0"/>
              <a:t>的新列中的向量。</a:t>
            </a:r>
            <a:r>
              <a:rPr lang="en-US" altLang="zh-TW" b="0" i="0" dirty="0">
                <a:solidFill>
                  <a:srgbClr val="70757A"/>
                </a:solidFill>
                <a:effectLst/>
                <a:latin typeface="arial" panose="020B0604020202020204" pitchFamily="34" charset="0"/>
              </a:rPr>
              <a:t> </a:t>
            </a:r>
            <a:r>
              <a:rPr lang="en-US" altLang="zh-TW" dirty="0"/>
              <a:t>IDF </a:t>
            </a:r>
            <a:r>
              <a:rPr lang="zh-TW" altLang="en-US" dirty="0"/>
              <a:t>接下來將使用 </a:t>
            </a:r>
            <a:r>
              <a:rPr lang="en-US" altLang="zh-TW" dirty="0" err="1"/>
              <a:t>rawFeatures</a:t>
            </a:r>
            <a:r>
              <a:rPr lang="en-US" altLang="zh-TW" dirty="0"/>
              <a:t> </a:t>
            </a:r>
            <a:r>
              <a:rPr lang="zh-TW" altLang="en-US" dirty="0"/>
              <a:t>來估計大小並擬合數據框以生成一個名為 </a:t>
            </a:r>
            <a:r>
              <a:rPr lang="en-US" altLang="zh-TW" dirty="0"/>
              <a:t>features </a:t>
            </a:r>
            <a:r>
              <a:rPr lang="zh-TW" altLang="en-US" dirty="0"/>
              <a:t>的新列。</a:t>
            </a:r>
            <a:endParaRPr lang="en-US" altLang="zh-TW" dirty="0"/>
          </a:p>
          <a:p>
            <a:r>
              <a:rPr lang="en-US" altLang="zh-TW" b="0" i="0" dirty="0" err="1">
                <a:solidFill>
                  <a:srgbClr val="EA4335"/>
                </a:solidFill>
                <a:effectLst/>
                <a:latin typeface="arial" panose="020B0604020202020204" pitchFamily="34" charset="0"/>
              </a:rPr>
              <a:t>HashingTF</a:t>
            </a:r>
            <a:r>
              <a:rPr lang="zh-TW" altLang="en-US" b="0" i="0" dirty="0">
                <a:solidFill>
                  <a:srgbClr val="4D5156"/>
                </a:solidFill>
                <a:effectLst/>
                <a:latin typeface="arial" panose="020B0604020202020204" pitchFamily="34" charset="0"/>
              </a:rPr>
              <a:t>类可以统计各个单词</a:t>
            </a:r>
            <a:r>
              <a:rPr lang="en-US" altLang="zh-TW" b="0" i="0" dirty="0">
                <a:solidFill>
                  <a:srgbClr val="4D5156"/>
                </a:solidFill>
                <a:effectLst/>
                <a:latin typeface="arial" panose="020B0604020202020204" pitchFamily="34" charset="0"/>
              </a:rPr>
              <a:t>(term)</a:t>
            </a:r>
            <a:r>
              <a:rPr lang="zh-TW" altLang="en-US" b="0" i="0" dirty="0">
                <a:solidFill>
                  <a:srgbClr val="4D5156"/>
                </a:solidFill>
                <a:effectLst/>
                <a:latin typeface="arial" panose="020B0604020202020204" pitchFamily="34" charset="0"/>
              </a:rPr>
              <a:t>在一篇文档中出现的次数</a:t>
            </a:r>
            <a:r>
              <a:rPr lang="en-US" altLang="zh-TW" b="0" i="0" dirty="0">
                <a:solidFill>
                  <a:srgbClr val="4D5156"/>
                </a:solidFill>
                <a:effectLst/>
                <a:latin typeface="arial" panose="020B0604020202020204" pitchFamily="34" charset="0"/>
              </a:rPr>
              <a:t>(term </a:t>
            </a:r>
            <a:r>
              <a:rPr lang="en-US" altLang="zh-TW" b="0" i="0" dirty="0" err="1">
                <a:solidFill>
                  <a:srgbClr val="4D5156"/>
                </a:solidFill>
                <a:effectLst/>
                <a:latin typeface="arial" panose="020B0604020202020204" pitchFamily="34" charset="0"/>
              </a:rPr>
              <a:t>frequence,TF</a:t>
            </a:r>
            <a:r>
              <a:rPr lang="en-US" altLang="zh-TW" b="0" i="0" dirty="0">
                <a:solidFill>
                  <a:srgbClr val="4D5156"/>
                </a:solidFill>
                <a:effectLst/>
                <a:latin typeface="arial" panose="020B0604020202020204" pitchFamily="34" charset="0"/>
              </a:rPr>
              <a:t>)</a:t>
            </a:r>
            <a:r>
              <a:rPr lang="zh-TW" altLang="en-US" b="0" i="0" dirty="0">
                <a:solidFill>
                  <a:srgbClr val="4D5156"/>
                </a:solidFill>
                <a:effectLst/>
                <a:latin typeface="arial" panose="020B0604020202020204" pitchFamily="34" charset="0"/>
              </a:rPr>
              <a:t>，并以向量的方式保存</a:t>
            </a:r>
            <a:endParaRPr lang="zh-TW" altLang="en-US" dirty="0"/>
          </a:p>
          <a:p>
            <a:pPr algn="l"/>
            <a:r>
              <a:rPr lang="en-US" altLang="zh-TW" dirty="0"/>
              <a:t>IDF</a:t>
            </a:r>
            <a:r>
              <a:rPr lang="zh-TW" altLang="en-US" dirty="0"/>
              <a:t> </a:t>
            </a:r>
            <a:r>
              <a:rPr lang="en-US" altLang="zh-TW" dirty="0"/>
              <a:t>(</a:t>
            </a:r>
            <a:r>
              <a:rPr lang="zh-TW" altLang="en-US" b="1" i="0" dirty="0">
                <a:solidFill>
                  <a:srgbClr val="303233"/>
                </a:solidFill>
                <a:effectLst/>
                <a:latin typeface="Lato" panose="020F0502020204030203" pitchFamily="34" charset="0"/>
              </a:rPr>
              <a:t>逆向文件頻率</a:t>
            </a:r>
            <a:r>
              <a:rPr lang="en-US" altLang="zh-TW" b="1" i="0" dirty="0">
                <a:solidFill>
                  <a:srgbClr val="303233"/>
                </a:solidFill>
                <a:effectLst/>
                <a:latin typeface="Lato" panose="020F0502020204030203" pitchFamily="34" charset="0"/>
              </a:rPr>
              <a:t>)</a:t>
            </a:r>
            <a:r>
              <a:rPr lang="zh-TW" altLang="en-US" b="1" i="0" dirty="0">
                <a:solidFill>
                  <a:srgbClr val="303233"/>
                </a:solidFill>
                <a:effectLst/>
                <a:latin typeface="Lato" panose="020F0502020204030203" pitchFamily="34" charset="0"/>
              </a:rPr>
              <a:t> </a:t>
            </a:r>
            <a:r>
              <a:rPr lang="zh-TW" altLang="en-US" b="0" i="0" dirty="0">
                <a:solidFill>
                  <a:srgbClr val="303233"/>
                </a:solidFill>
                <a:effectLst/>
                <a:latin typeface="Lato" panose="020F0502020204030203" pitchFamily="34" charset="0"/>
              </a:rPr>
              <a:t>有許多單詞，其詞頻非常高，卻不具重要性，如 </a:t>
            </a:r>
            <a:r>
              <a:rPr lang="en-US" altLang="zh-TW" b="0" i="1" dirty="0">
                <a:solidFill>
                  <a:srgbClr val="303233"/>
                </a:solidFill>
                <a:effectLst/>
                <a:latin typeface="Lato" panose="020F0502020204030203" pitchFamily="34" charset="0"/>
              </a:rPr>
              <a:t>a/an</a:t>
            </a:r>
            <a:r>
              <a:rPr lang="zh-TW" altLang="en-US" b="0" i="0" dirty="0">
                <a:solidFill>
                  <a:srgbClr val="303233"/>
                </a:solidFill>
                <a:effectLst/>
                <a:latin typeface="Lato" panose="020F0502020204030203" pitchFamily="34" charset="0"/>
              </a:rPr>
              <a:t>、 </a:t>
            </a:r>
            <a:r>
              <a:rPr lang="en-US" altLang="zh-TW" b="0" i="1" dirty="0">
                <a:solidFill>
                  <a:srgbClr val="303233"/>
                </a:solidFill>
                <a:effectLst/>
                <a:latin typeface="Lato" panose="020F0502020204030203" pitchFamily="34" charset="0"/>
              </a:rPr>
              <a:t>the</a:t>
            </a:r>
            <a:r>
              <a:rPr lang="zh-TW" altLang="en-US" b="0" i="0" dirty="0">
                <a:solidFill>
                  <a:srgbClr val="303233"/>
                </a:solidFill>
                <a:effectLst/>
                <a:latin typeface="Lato" panose="020F0502020204030203" pitchFamily="34" charset="0"/>
              </a:rPr>
              <a:t> 等停用詞。某個單詞愈是集中出現在某幾份文件中，則 </a:t>
            </a:r>
            <a:r>
              <a:rPr lang="en-US" altLang="zh-TW" b="0" i="1" dirty="0" err="1">
                <a:solidFill>
                  <a:srgbClr val="303233"/>
                </a:solidFill>
                <a:effectLst/>
                <a:latin typeface="Lato" panose="020F0502020204030203" pitchFamily="34" charset="0"/>
              </a:rPr>
              <a:t>idf</a:t>
            </a:r>
            <a:r>
              <a:rPr lang="zh-TW" altLang="en-US" b="0" i="0" dirty="0">
                <a:solidFill>
                  <a:srgbClr val="303233"/>
                </a:solidFill>
                <a:effectLst/>
                <a:latin typeface="Lato" panose="020F0502020204030203" pitchFamily="34" charset="0"/>
              </a:rPr>
              <a:t> 就愈大，其之於整個語料庫而言就愈重要。反之亦然</a:t>
            </a: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40</a:t>
            </a:fld>
            <a:endParaRPr lang="zh-TW" altLang="en-US"/>
          </a:p>
        </p:txBody>
      </p:sp>
    </p:spTree>
    <p:extLst>
      <p:ext uri="{BB962C8B-B14F-4D97-AF65-F5344CB8AC3E}">
        <p14:creationId xmlns:p14="http://schemas.microsoft.com/office/powerpoint/2010/main" val="331424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4</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9347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2 new columns </a:t>
            </a:r>
            <a:r>
              <a:rPr lang="en-US" altLang="zh-TW" dirty="0" err="1"/>
              <a:t>rawFeatures</a:t>
            </a:r>
            <a:r>
              <a:rPr lang="en-US" altLang="zh-TW" dirty="0"/>
              <a:t> and features are shown below.</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41</a:t>
            </a:fld>
            <a:endParaRPr lang="zh-TW" altLang="en-US"/>
          </a:p>
        </p:txBody>
      </p:sp>
    </p:spTree>
    <p:extLst>
      <p:ext uri="{BB962C8B-B14F-4D97-AF65-F5344CB8AC3E}">
        <p14:creationId xmlns:p14="http://schemas.microsoft.com/office/powerpoint/2010/main" val="477954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training purposes, the </a:t>
            </a:r>
            <a:r>
              <a:rPr lang="en-US" altLang="zh-TW" dirty="0" err="1"/>
              <a:t>dataframe</a:t>
            </a:r>
            <a:r>
              <a:rPr lang="en-US" altLang="zh-TW" dirty="0"/>
              <a:t> will be split into a 75:25 ratio with a random seed set at 1234.</a:t>
            </a:r>
          </a:p>
          <a:p>
            <a:r>
              <a:rPr lang="en-US" altLang="zh-TW" dirty="0"/>
              <a:t>Use a traditional classification algorithm such as a </a:t>
            </a:r>
            <a:r>
              <a:rPr lang="en-US" altLang="zh-TW" dirty="0">
                <a:solidFill>
                  <a:srgbClr val="0000FF"/>
                </a:solidFill>
              </a:rPr>
              <a:t>logistic regression</a:t>
            </a:r>
            <a:r>
              <a:rPr lang="en-US" altLang="zh-TW" dirty="0">
                <a:solidFill>
                  <a:schemeClr val="accent1"/>
                </a:solidFill>
              </a:rPr>
              <a:t> </a:t>
            </a:r>
            <a:r>
              <a:rPr lang="en-US" altLang="zh-TW" dirty="0"/>
              <a:t>model from </a:t>
            </a:r>
            <a:r>
              <a:rPr lang="en-US" altLang="zh-TW" dirty="0" err="1"/>
              <a:t>PySpark</a:t>
            </a:r>
            <a:r>
              <a:rPr lang="en-US" altLang="zh-TW" dirty="0"/>
              <a:t>.</a:t>
            </a:r>
          </a:p>
          <a:p>
            <a:r>
              <a:rPr lang="en-US" altLang="zh-TW" dirty="0"/>
              <a:t>The logistic regression model is configured with a regularization parameter, </a:t>
            </a:r>
            <a:r>
              <a:rPr lang="en-US" altLang="zh-TW" dirty="0" err="1">
                <a:solidFill>
                  <a:srgbClr val="0000FF"/>
                </a:solidFill>
              </a:rPr>
              <a:t>regParam</a:t>
            </a:r>
            <a:r>
              <a:rPr lang="en-US" altLang="zh-TW" dirty="0"/>
              <a:t> as 0.025. </a:t>
            </a:r>
            <a:endParaRPr lang="zh-TW" altLang="en-US" dirty="0"/>
          </a:p>
          <a:p>
            <a:endParaRPr lang="en-US" altLang="zh-TW" dirty="0"/>
          </a:p>
          <a:p>
            <a:r>
              <a:rPr lang="zh-TW" altLang="en-US" dirty="0"/>
              <a:t>由於我們的主要目標是將每個對話分類為</a:t>
            </a:r>
            <a:r>
              <a:rPr lang="en-US" altLang="zh-TW" dirty="0"/>
              <a:t>escalate</a:t>
            </a:r>
            <a:r>
              <a:rPr lang="zh-TW" altLang="en-US" dirty="0"/>
              <a:t>、</a:t>
            </a:r>
            <a:r>
              <a:rPr lang="en-US" altLang="zh-TW" dirty="0" err="1"/>
              <a:t>do_not_escalate</a:t>
            </a:r>
            <a:r>
              <a:rPr lang="zh-TW" altLang="en-US" dirty="0"/>
              <a:t>。出於訓練目的，數據幀將按 </a:t>
            </a:r>
            <a:r>
              <a:rPr lang="en-US" altLang="zh-TW" dirty="0"/>
              <a:t>75:25 </a:t>
            </a:r>
            <a:r>
              <a:rPr lang="zh-TW" altLang="en-US" dirty="0"/>
              <a:t>的比例拆分，隨機種子設置為 </a:t>
            </a:r>
            <a:r>
              <a:rPr lang="en-US" altLang="zh-TW" dirty="0"/>
              <a:t>1234</a:t>
            </a:r>
            <a:r>
              <a:rPr lang="zh-TW" altLang="en-US" dirty="0"/>
              <a:t>。</a:t>
            </a:r>
            <a:endParaRPr lang="en-US" altLang="zh-TW" dirty="0"/>
          </a:p>
          <a:p>
            <a:r>
              <a:rPr lang="zh-TW" altLang="en-US" dirty="0"/>
              <a:t>我們可以使用傳統的分類算法，例如 </a:t>
            </a:r>
            <a:r>
              <a:rPr lang="en-US" altLang="zh-TW" dirty="0" err="1"/>
              <a:t>PySpark</a:t>
            </a:r>
            <a:r>
              <a:rPr lang="en-US" altLang="zh-TW" dirty="0"/>
              <a:t> </a:t>
            </a:r>
            <a:r>
              <a:rPr lang="zh-TW" altLang="en-US" dirty="0"/>
              <a:t>庫中的</a:t>
            </a:r>
            <a:r>
              <a:rPr lang="zh-TW" altLang="en-US" b="1" dirty="0"/>
              <a:t>邏輯回歸</a:t>
            </a:r>
            <a:r>
              <a:rPr lang="zh-TW" altLang="en-US" dirty="0"/>
              <a:t>模型。</a:t>
            </a:r>
            <a:endParaRPr lang="en-US" altLang="zh-TW" dirty="0"/>
          </a:p>
          <a:p>
            <a:r>
              <a:rPr lang="zh-TW" altLang="en-US" dirty="0"/>
              <a:t>邏輯回歸模型配置了 </a:t>
            </a:r>
            <a:r>
              <a:rPr lang="en-US" altLang="zh-TW" dirty="0"/>
              <a:t>0.025 </a:t>
            </a:r>
            <a:r>
              <a:rPr lang="zh-TW" altLang="en-US" dirty="0"/>
              <a:t>的正則化參數 </a:t>
            </a:r>
            <a:r>
              <a:rPr lang="en-US" altLang="zh-TW" dirty="0" err="1"/>
              <a:t>regParam</a:t>
            </a:r>
            <a:r>
              <a:rPr lang="zh-TW" altLang="en-US" dirty="0"/>
              <a:t>。 我們使用該參數通過最小化過度擬合來略微改進模型，但會犧牲一點偏差。</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42</a:t>
            </a:fld>
            <a:endParaRPr lang="zh-TW" altLang="en-US"/>
          </a:p>
        </p:txBody>
      </p:sp>
    </p:spTree>
    <p:extLst>
      <p:ext uri="{BB962C8B-B14F-4D97-AF65-F5344CB8AC3E}">
        <p14:creationId xmlns:p14="http://schemas.microsoft.com/office/powerpoint/2010/main" val="1418547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have to know </a:t>
            </a:r>
            <a:r>
              <a:rPr lang="en-US" altLang="zh-TW" sz="1200" dirty="0"/>
              <a:t>the probability and prediction through the </a:t>
            </a:r>
            <a:r>
              <a:rPr lang="en-US" altLang="zh-TW" dirty="0"/>
              <a:t>logistic regression model, by executing the following scrip:</a:t>
            </a:r>
            <a:endParaRPr lang="en-US" altLang="zh-TW" sz="1200" dirty="0"/>
          </a:p>
          <a:p>
            <a:r>
              <a:rPr lang="en-US" altLang="zh-TW" dirty="0"/>
              <a:t>The logistic regression model (</a:t>
            </a:r>
            <a:r>
              <a:rPr lang="en-US" altLang="zh-TW" dirty="0" err="1">
                <a:solidFill>
                  <a:srgbClr val="0000FF"/>
                </a:solidFill>
              </a:rPr>
              <a:t>logregModel</a:t>
            </a:r>
            <a:r>
              <a:rPr lang="en-US" altLang="zh-TW" dirty="0"/>
              <a:t>) is trained and fitted on </a:t>
            </a:r>
            <a:r>
              <a:rPr lang="en-US" altLang="zh-TW" dirty="0" err="1">
                <a:solidFill>
                  <a:srgbClr val="0000FF"/>
                </a:solidFill>
              </a:rPr>
              <a:t>trainingDF</a:t>
            </a:r>
            <a:r>
              <a:rPr lang="en-US" altLang="zh-TW" dirty="0"/>
              <a:t>. </a:t>
            </a:r>
          </a:p>
          <a:p>
            <a:r>
              <a:rPr lang="en-US" altLang="zh-TW" dirty="0" err="1">
                <a:solidFill>
                  <a:srgbClr val="0000FF"/>
                </a:solidFill>
              </a:rPr>
              <a:t>predictionDF</a:t>
            </a:r>
            <a:r>
              <a:rPr lang="en-US" altLang="zh-TW" dirty="0"/>
              <a:t> is created based on the </a:t>
            </a:r>
            <a:r>
              <a:rPr lang="en-US" altLang="zh-TW" dirty="0">
                <a:solidFill>
                  <a:srgbClr val="0000FF"/>
                </a:solidFill>
              </a:rPr>
              <a:t>transform() </a:t>
            </a:r>
            <a:r>
              <a:rPr lang="en-US" altLang="zh-TW" dirty="0"/>
              <a:t>from the logistic regression model.</a:t>
            </a:r>
          </a:p>
          <a:p>
            <a:endParaRPr lang="en-US" altLang="zh-TW" dirty="0"/>
          </a:p>
          <a:p>
            <a:r>
              <a:rPr lang="zh-TW" altLang="en-US" dirty="0"/>
              <a:t>通過執行以下程式碼，我們可以通過邏輯回歸模型了解經計算過後的</a:t>
            </a:r>
            <a:r>
              <a:rPr lang="en-US" altLang="zh-TW" dirty="0" err="1"/>
              <a:t>escalte</a:t>
            </a:r>
            <a:r>
              <a:rPr lang="zh-TW" altLang="en-US" dirty="0"/>
              <a:t>以及</a:t>
            </a:r>
            <a:r>
              <a:rPr lang="en-US" altLang="zh-TW" dirty="0"/>
              <a:t>do-not-escalate</a:t>
            </a:r>
            <a:r>
              <a:rPr lang="zh-TW" altLang="en-US" dirty="0"/>
              <a:t>的預測概率和預測結果是否正確：</a:t>
            </a:r>
          </a:p>
          <a:p>
            <a:r>
              <a:rPr lang="zh-TW" altLang="en-US" dirty="0"/>
              <a:t>邏輯回歸模型 </a:t>
            </a:r>
            <a:r>
              <a:rPr lang="en-US" altLang="zh-TW" dirty="0"/>
              <a:t>(</a:t>
            </a:r>
            <a:r>
              <a:rPr lang="en-US" altLang="zh-TW" dirty="0" err="1"/>
              <a:t>logregModel</a:t>
            </a:r>
            <a:r>
              <a:rPr lang="en-US" altLang="zh-TW" dirty="0"/>
              <a:t>) </a:t>
            </a:r>
            <a:r>
              <a:rPr lang="zh-TW" altLang="en-US" dirty="0"/>
              <a:t>在 </a:t>
            </a:r>
            <a:r>
              <a:rPr lang="en-US" altLang="zh-TW" dirty="0" err="1"/>
              <a:t>trainingDF</a:t>
            </a:r>
            <a:r>
              <a:rPr lang="en-US" altLang="zh-TW" dirty="0"/>
              <a:t> </a:t>
            </a:r>
            <a:r>
              <a:rPr lang="zh-TW" altLang="en-US" dirty="0"/>
              <a:t>上進行訓練和擬合。</a:t>
            </a:r>
          </a:p>
          <a:p>
            <a:r>
              <a:rPr lang="en-US" altLang="zh-TW" dirty="0" err="1"/>
              <a:t>predictionDF</a:t>
            </a:r>
            <a:r>
              <a:rPr lang="en-US" altLang="zh-TW" dirty="0"/>
              <a:t> </a:t>
            </a:r>
            <a:r>
              <a:rPr lang="zh-TW" altLang="en-US" dirty="0"/>
              <a:t>是基於邏輯回歸模型的 </a:t>
            </a:r>
            <a:r>
              <a:rPr lang="en-US" altLang="zh-TW" dirty="0"/>
              <a:t>transform() </a:t>
            </a:r>
            <a:r>
              <a:rPr lang="zh-TW" altLang="en-US" dirty="0"/>
              <a:t>創建的。</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43</a:t>
            </a:fld>
            <a:endParaRPr lang="zh-TW" altLang="en-US"/>
          </a:p>
        </p:txBody>
      </p:sp>
    </p:spTree>
    <p:extLst>
      <p:ext uri="{BB962C8B-B14F-4D97-AF65-F5344CB8AC3E}">
        <p14:creationId xmlns:p14="http://schemas.microsoft.com/office/powerpoint/2010/main" val="19001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44</a:t>
            </a:fld>
            <a:endParaRPr lang="zh-TW" altLang="en-US"/>
          </a:p>
        </p:txBody>
      </p:sp>
    </p:spTree>
    <p:extLst>
      <p:ext uri="{BB962C8B-B14F-4D97-AF65-F5344CB8AC3E}">
        <p14:creationId xmlns:p14="http://schemas.microsoft.com/office/powerpoint/2010/main" val="2079223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Create a confusion matrix to summarize the accuracy numbers between actual results and predicted results in the following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0000FF"/>
                </a:solidFill>
              </a:rPr>
              <a:t>crosstab()</a:t>
            </a:r>
            <a:r>
              <a:rPr lang="en-US" altLang="zh-TW" dirty="0"/>
              <a:t>:</a:t>
            </a:r>
            <a:r>
              <a:rPr lang="en-US" altLang="zh-TW" dirty="0">
                <a:solidFill>
                  <a:srgbClr val="0000FF"/>
                </a:solidFill>
              </a:rPr>
              <a:t> </a:t>
            </a:r>
            <a:r>
              <a:rPr lang="en-US" altLang="zh-TW" dirty="0"/>
              <a:t>C</a:t>
            </a:r>
            <a:r>
              <a:rPr lang="en-US" altLang="zh-TW" b="0" i="0" dirty="0">
                <a:effectLst/>
              </a:rPr>
              <a:t>ompute a simple cross-tabulation of </a:t>
            </a:r>
            <a:r>
              <a:rPr lang="en-US" altLang="zh-TW" dirty="0"/>
              <a:t>2</a:t>
            </a:r>
            <a:r>
              <a:rPr lang="en-US" altLang="zh-TW" b="0" i="0" dirty="0">
                <a:effectLst/>
              </a:rPr>
              <a:t> (or more) factors.</a:t>
            </a:r>
            <a:endParaRPr lang="en-US" altLang="zh-TW" dirty="0"/>
          </a:p>
          <a:p>
            <a:endParaRPr lang="en-US" altLang="zh-TW" dirty="0"/>
          </a:p>
          <a:p>
            <a:r>
              <a:rPr lang="zh-TW" altLang="en-US" dirty="0"/>
              <a:t>在以下腳本中創建一個混淆矩陣來總結實際結果和預測結果之間的準確度數字：</a:t>
            </a:r>
          </a:p>
          <a:p>
            <a:r>
              <a:rPr lang="en-US" altLang="zh-TW" dirty="0"/>
              <a:t>crosstab()</a:t>
            </a:r>
            <a:r>
              <a:rPr lang="zh-TW" altLang="en-US" dirty="0"/>
              <a:t>：計算 </a:t>
            </a:r>
            <a:r>
              <a:rPr lang="en-US" altLang="zh-TW" dirty="0"/>
              <a:t>2 </a:t>
            </a:r>
            <a:r>
              <a:rPr lang="zh-TW" altLang="en-US" dirty="0"/>
              <a:t>個（或更多）因子的簡單交叉表。</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45</a:t>
            </a:fld>
            <a:endParaRPr lang="zh-TW" altLang="en-US"/>
          </a:p>
        </p:txBody>
      </p:sp>
    </p:spTree>
    <p:extLst>
      <p:ext uri="{BB962C8B-B14F-4D97-AF65-F5344CB8AC3E}">
        <p14:creationId xmlns:p14="http://schemas.microsoft.com/office/powerpoint/2010/main" val="3504645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Evaluate the model using metrics from </a:t>
            </a:r>
            <a:r>
              <a:rPr lang="en-US" altLang="zh-TW" dirty="0" err="1"/>
              <a:t>sklearn</a:t>
            </a:r>
            <a:r>
              <a:rPr lang="en-US" altLang="zh-TW" dirty="0"/>
              <a:t> with the following script:</a:t>
            </a:r>
          </a:p>
          <a:p>
            <a:r>
              <a:rPr lang="en-US" altLang="zh-TW" dirty="0"/>
              <a:t>The </a:t>
            </a:r>
            <a:r>
              <a:rPr lang="en-US" altLang="zh-TW" dirty="0" err="1">
                <a:solidFill>
                  <a:srgbClr val="0000FF"/>
                </a:solidFill>
              </a:rPr>
              <a:t>sklearn.metrics</a:t>
            </a:r>
            <a:r>
              <a:rPr lang="en-US" altLang="zh-TW" dirty="0">
                <a:solidFill>
                  <a:srgbClr val="0000FF"/>
                </a:solidFill>
              </a:rPr>
              <a:t> </a:t>
            </a:r>
            <a:r>
              <a:rPr lang="en-US" altLang="zh-TW" dirty="0"/>
              <a:t>module implements several loss, score, and utility functions to measure probability estimates of the positive class.</a:t>
            </a:r>
          </a:p>
          <a:p>
            <a:r>
              <a:rPr lang="en-US" altLang="zh-TW" dirty="0"/>
              <a:t>The</a:t>
            </a:r>
            <a:r>
              <a:rPr lang="en-US" altLang="zh-TW" dirty="0">
                <a:solidFill>
                  <a:schemeClr val="accent1"/>
                </a:solidFill>
              </a:rPr>
              <a:t> </a:t>
            </a:r>
            <a:r>
              <a:rPr lang="en-US" altLang="zh-TW" dirty="0"/>
              <a:t>“</a:t>
            </a:r>
            <a:r>
              <a:rPr lang="en-US" altLang="zh-TW" dirty="0">
                <a:solidFill>
                  <a:srgbClr val="0000FF"/>
                </a:solidFill>
              </a:rPr>
              <a:t>actual</a:t>
            </a:r>
            <a:r>
              <a:rPr lang="en-US" altLang="zh-TW" dirty="0"/>
              <a:t>” values are tied to the label column. </a:t>
            </a:r>
          </a:p>
          <a:p>
            <a:r>
              <a:rPr lang="en-US" altLang="zh-TW" dirty="0"/>
              <a:t>The “</a:t>
            </a:r>
            <a:r>
              <a:rPr lang="en-US" altLang="zh-TW" dirty="0">
                <a:solidFill>
                  <a:srgbClr val="0000FF"/>
                </a:solidFill>
              </a:rPr>
              <a:t>predicted</a:t>
            </a:r>
            <a:r>
              <a:rPr lang="en-US" altLang="zh-TW" dirty="0"/>
              <a:t>” values are tied to the prediction column.</a:t>
            </a:r>
          </a:p>
          <a:p>
            <a:r>
              <a:rPr lang="en-US" altLang="zh-TW" dirty="0" err="1">
                <a:solidFill>
                  <a:srgbClr val="0000FF"/>
                </a:solidFill>
              </a:rPr>
              <a:t>a</a:t>
            </a:r>
            <a:r>
              <a:rPr lang="en-US" altLang="zh-TW" b="0" i="0" dirty="0" err="1">
                <a:solidFill>
                  <a:srgbClr val="0000FF"/>
                </a:solidFill>
                <a:effectLst/>
              </a:rPr>
              <a:t>ccuracy_score</a:t>
            </a:r>
            <a:r>
              <a:rPr lang="en-US" altLang="zh-TW" b="0" i="0" dirty="0">
                <a:solidFill>
                  <a:srgbClr val="0000FF"/>
                </a:solidFill>
                <a:effectLst/>
              </a:rPr>
              <a:t>()</a:t>
            </a:r>
            <a:r>
              <a:rPr lang="en-US" altLang="zh-TW" b="0" i="0" dirty="0">
                <a:effectLst/>
              </a:rPr>
              <a:t>:</a:t>
            </a:r>
            <a:r>
              <a:rPr lang="en-US" altLang="zh-TW" b="0" i="0" dirty="0">
                <a:solidFill>
                  <a:srgbClr val="0000FF"/>
                </a:solidFill>
                <a:effectLst/>
              </a:rPr>
              <a:t> </a:t>
            </a:r>
            <a:r>
              <a:rPr lang="en-US" altLang="zh-TW" dirty="0"/>
              <a:t>C</a:t>
            </a:r>
            <a:r>
              <a:rPr lang="en-US" altLang="zh-TW" b="0" i="0" dirty="0">
                <a:effectLst/>
              </a:rPr>
              <a:t>ompute subset accuracy.</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Two variables are created, actual and predicted, and an accuracy score of 86.7% is calculated using the </a:t>
            </a:r>
            <a:r>
              <a:rPr lang="en-US" altLang="zh-TW" dirty="0" err="1"/>
              <a:t>metrics.accuracy_score</a:t>
            </a:r>
            <a:r>
              <a:rPr lang="en-US" altLang="zh-TW" dirty="0"/>
              <a:t>() function, as seen in the following screenshot: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使用以下腳本使用來自 </a:t>
            </a:r>
            <a:r>
              <a:rPr lang="en-US" altLang="zh-TW" dirty="0" err="1"/>
              <a:t>sklearn</a:t>
            </a:r>
            <a:r>
              <a:rPr lang="en-US" altLang="zh-TW" dirty="0"/>
              <a:t> </a:t>
            </a:r>
            <a:r>
              <a:rPr lang="zh-TW" altLang="en-US" dirty="0"/>
              <a:t>的指標評估模型：</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sklearn.metrics</a:t>
            </a:r>
            <a:r>
              <a:rPr lang="en-US" altLang="zh-TW" dirty="0"/>
              <a:t> </a:t>
            </a:r>
            <a:r>
              <a:rPr lang="zh-TW" altLang="en-US" dirty="0"/>
              <a:t>模塊實現了幾個損失函數、分數函數和效用函數來測量模型的</a:t>
            </a:r>
            <a:r>
              <a:rPr lang="en-US" altLang="zh-TW" dirty="0"/>
              <a:t>positive</a:t>
            </a:r>
            <a:r>
              <a:rPr lang="zh-TW" altLang="en-US" dirty="0"/>
              <a:t>的機率</a:t>
            </a:r>
            <a:r>
              <a:rPr lang="en-US" altLang="zh-TW" dirty="0"/>
              <a:t>(</a:t>
            </a:r>
            <a:r>
              <a:rPr lang="zh-TW" altLang="en-US" dirty="0"/>
              <a:t>是否準確</a:t>
            </a:r>
            <a:r>
              <a:rPr lang="en-US" altLang="zh-TW" dirty="0"/>
              <a:t>)</a:t>
            </a:r>
            <a:r>
              <a:rPr lang="zh-TW"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“實際”值與標籤列相關聯。</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“預測”值與預測列相關聯。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accuracy_score</a:t>
            </a:r>
            <a:r>
              <a:rPr lang="en-US" altLang="zh-TW" dirty="0"/>
              <a:t>()</a:t>
            </a:r>
            <a:r>
              <a:rPr lang="zh-TW" altLang="en-US" dirty="0"/>
              <a:t>：計算子集的準確性。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創建了兩個變量，實際變量和預測變量，並使用 </a:t>
            </a:r>
            <a:r>
              <a:rPr lang="en-US" altLang="zh-TW" dirty="0" err="1"/>
              <a:t>metrics.accuracy_score</a:t>
            </a:r>
            <a:r>
              <a:rPr lang="en-US" altLang="zh-TW" dirty="0"/>
              <a:t>() </a:t>
            </a:r>
            <a:r>
              <a:rPr lang="zh-TW" altLang="en-US" dirty="0"/>
              <a:t>函數計算出 </a:t>
            </a:r>
            <a:r>
              <a:rPr lang="en-US" altLang="zh-TW" dirty="0"/>
              <a:t>86.7% </a:t>
            </a:r>
            <a:r>
              <a:rPr lang="zh-TW" altLang="en-US" dirty="0"/>
              <a:t>的準確度分數，如以下屏幕截圖所示：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46</a:t>
            </a:fld>
            <a:endParaRPr lang="zh-TW" altLang="en-US"/>
          </a:p>
        </p:txBody>
      </p:sp>
    </p:spTree>
    <p:extLst>
      <p:ext uri="{BB962C8B-B14F-4D97-AF65-F5344CB8AC3E}">
        <p14:creationId xmlns:p14="http://schemas.microsoft.com/office/powerpoint/2010/main" val="150693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Calculate the ROC score using the following script:</a:t>
            </a:r>
          </a:p>
          <a:p>
            <a:r>
              <a:rPr lang="en-US" altLang="zh-TW" dirty="0"/>
              <a:t>The ROC (Receiver Operating Characteristic) is often associated with measuring the performance of the model.</a:t>
            </a:r>
          </a:p>
          <a:p>
            <a:r>
              <a:rPr lang="en-US" altLang="zh-TW" dirty="0"/>
              <a:t>Import the </a:t>
            </a:r>
            <a:r>
              <a:rPr lang="en-US" altLang="zh-TW" dirty="0" err="1">
                <a:solidFill>
                  <a:srgbClr val="0000FF"/>
                </a:solidFill>
              </a:rPr>
              <a:t>BinaryClassificationEvaluator</a:t>
            </a:r>
            <a:r>
              <a:rPr lang="en-US" altLang="zh-TW" dirty="0"/>
              <a:t> function to calculate the ROC.</a:t>
            </a:r>
          </a:p>
          <a:p>
            <a:r>
              <a:rPr lang="en-US" altLang="zh-TW" dirty="0">
                <a:solidFill>
                  <a:srgbClr val="0000FF"/>
                </a:solidFill>
              </a:rPr>
              <a:t>evaluate()</a:t>
            </a:r>
            <a:r>
              <a:rPr lang="en-US" altLang="zh-TW" dirty="0"/>
              <a:t>: </a:t>
            </a:r>
            <a:r>
              <a:rPr lang="en-US" altLang="zh-TW" dirty="0">
                <a:latin typeface="+mn-lt"/>
              </a:rPr>
              <a:t>E</a:t>
            </a:r>
            <a:r>
              <a:rPr lang="en-US" altLang="zh-TW" b="0" i="0" dirty="0">
                <a:effectLst/>
                <a:latin typeface="+mn-lt"/>
              </a:rPr>
              <a:t>valuate the output with optional parameters</a:t>
            </a:r>
            <a:r>
              <a:rPr lang="en-US" altLang="zh-TW" dirty="0"/>
              <a: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使用以下腳本計算 </a:t>
            </a:r>
            <a:r>
              <a:rPr lang="en-US" altLang="zh-TW" dirty="0"/>
              <a:t>ROC </a:t>
            </a:r>
            <a:r>
              <a:rPr lang="zh-TW" altLang="en-US" dirty="0"/>
              <a:t>分數：</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ROC</a:t>
            </a:r>
            <a:r>
              <a:rPr lang="zh-TW" altLang="en-US" dirty="0"/>
              <a:t>（接受者操作特徵）通常與衡量模型的性能與可靠性有關。</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導入 </a:t>
            </a:r>
            <a:r>
              <a:rPr lang="en-US" altLang="zh-TW" dirty="0" err="1"/>
              <a:t>BinaryClassificationEvaluator</a:t>
            </a:r>
            <a:r>
              <a:rPr lang="en-US" altLang="zh-TW" dirty="0"/>
              <a:t> </a:t>
            </a:r>
            <a:r>
              <a:rPr lang="zh-TW" altLang="en-US" dirty="0"/>
              <a:t>函數來計算 </a:t>
            </a:r>
            <a:r>
              <a:rPr lang="en-US" altLang="zh-TW" dirty="0"/>
              <a:t>ROC</a:t>
            </a:r>
            <a:r>
              <a:rPr lang="zh-TW"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evaluate()</a:t>
            </a:r>
            <a:r>
              <a:rPr lang="zh-TW" altLang="en-US" dirty="0"/>
              <a:t>：使用可選參數評估輸出。</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47</a:t>
            </a:fld>
            <a:endParaRPr lang="zh-TW" altLang="en-US"/>
          </a:p>
        </p:txBody>
      </p:sp>
    </p:spTree>
    <p:extLst>
      <p:ext uri="{BB962C8B-B14F-4D97-AF65-F5344CB8AC3E}">
        <p14:creationId xmlns:p14="http://schemas.microsoft.com/office/powerpoint/2010/main" val="3474619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Finally, we Execute the following script to retrieve the mean value from to realize Is our model more reliable than a blinded baseline performance model:</a:t>
            </a:r>
          </a:p>
          <a:p>
            <a:r>
              <a:rPr lang="en-US" altLang="zh-TW" dirty="0">
                <a:solidFill>
                  <a:srgbClr val="0000FF"/>
                </a:solidFill>
              </a:rPr>
              <a:t>describe()</a:t>
            </a:r>
            <a:r>
              <a:rPr lang="en-US" altLang="zh-TW" dirty="0"/>
              <a:t>:</a:t>
            </a:r>
            <a:r>
              <a:rPr lang="en-US" altLang="zh-TW" dirty="0">
                <a:solidFill>
                  <a:srgbClr val="0000FF"/>
                </a:solidFill>
              </a:rPr>
              <a:t> </a:t>
            </a:r>
            <a:r>
              <a:rPr lang="en-US" altLang="zh-TW" dirty="0"/>
              <a:t>View some basic statistical details such as percentiles, mean, standard deviation, etc.</a:t>
            </a:r>
          </a:p>
          <a:p>
            <a:r>
              <a:rPr lang="en-US" altLang="zh-TW" dirty="0"/>
              <a:t>The mean of label is at 20%, which means that a label of one occurs only 20% of the time. </a:t>
            </a:r>
          </a:p>
          <a:p>
            <a:r>
              <a:rPr lang="en-US" altLang="zh-TW" dirty="0"/>
              <a:t>If we labeled each conversation as </a:t>
            </a:r>
            <a:r>
              <a:rPr lang="en-US" altLang="zh-TW" dirty="0" err="1"/>
              <a:t>do_not_escalate</a:t>
            </a:r>
            <a:r>
              <a:rPr lang="en-US" altLang="zh-TW" dirty="0"/>
              <a:t>, we would be correct ~80% of the time, which is less than our model accuracy of 86.7%. </a:t>
            </a:r>
          </a:p>
          <a:p>
            <a:r>
              <a:rPr lang="en-US" altLang="zh-TW" dirty="0"/>
              <a:t>we can say that our model performs better than a blind baseline performance model.</a:t>
            </a:r>
          </a:p>
          <a:p>
            <a:endParaRPr lang="en-US" altLang="zh-TW" dirty="0"/>
          </a:p>
          <a:p>
            <a:r>
              <a:rPr lang="en-US" altLang="zh-TW" dirty="0"/>
              <a:t>describe()</a:t>
            </a:r>
            <a:r>
              <a:rPr lang="zh-TW" altLang="en-US" dirty="0"/>
              <a:t>：查看一些基本的統計細節，如百分位數、均值、標準差等。</a:t>
            </a:r>
          </a:p>
          <a:p>
            <a:r>
              <a:rPr lang="en-US" altLang="zh-TW" dirty="0"/>
              <a:t>label</a:t>
            </a:r>
            <a:r>
              <a:rPr lang="zh-TW" altLang="en-US" dirty="0"/>
              <a:t>的平均值為 </a:t>
            </a:r>
            <a:r>
              <a:rPr lang="en-US" altLang="zh-TW" dirty="0"/>
              <a:t>20%</a:t>
            </a:r>
            <a:r>
              <a:rPr lang="zh-TW" altLang="en-US" dirty="0"/>
              <a:t>，這意味著</a:t>
            </a:r>
            <a:r>
              <a:rPr lang="en-US" altLang="zh-TW" dirty="0"/>
              <a:t>label</a:t>
            </a:r>
            <a:r>
              <a:rPr lang="zh-TW" altLang="en-US" dirty="0"/>
              <a:t>為 </a:t>
            </a:r>
            <a:r>
              <a:rPr lang="en-US" altLang="zh-TW" dirty="0"/>
              <a:t>1 </a:t>
            </a:r>
            <a:r>
              <a:rPr lang="zh-TW" altLang="en-US" dirty="0"/>
              <a:t>的概率僅為 </a:t>
            </a:r>
            <a:r>
              <a:rPr lang="en-US" altLang="zh-TW" dirty="0"/>
              <a:t>20%</a:t>
            </a:r>
            <a:r>
              <a:rPr lang="zh-TW" altLang="en-US" dirty="0"/>
              <a:t>。 因此，如果我們將每個對話標記為 </a:t>
            </a:r>
            <a:r>
              <a:rPr lang="en-US" altLang="zh-TW" dirty="0" err="1"/>
              <a:t>do_not_escalate</a:t>
            </a:r>
            <a:r>
              <a:rPr lang="zh-TW" altLang="en-US" dirty="0"/>
              <a:t>，我們將在大約 </a:t>
            </a:r>
            <a:r>
              <a:rPr lang="en-US" altLang="zh-TW" dirty="0"/>
              <a:t>80% </a:t>
            </a:r>
            <a:r>
              <a:rPr lang="zh-TW" altLang="en-US" dirty="0"/>
              <a:t>的時間內是正確的，這低於我們 </a:t>
            </a:r>
            <a:r>
              <a:rPr lang="en-US" altLang="zh-TW" dirty="0"/>
              <a:t>86.7% </a:t>
            </a:r>
            <a:r>
              <a:rPr lang="zh-TW" altLang="en-US" dirty="0"/>
              <a:t>的模型準確率。</a:t>
            </a:r>
          </a:p>
          <a:p>
            <a:r>
              <a:rPr lang="zh-TW" altLang="en-US" dirty="0"/>
              <a:t>因此，我們可以說我們的模型比盲基線性能模型表現更好。</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48</a:t>
            </a:fld>
            <a:endParaRPr lang="zh-TW" altLang="en-US"/>
          </a:p>
        </p:txBody>
      </p:sp>
    </p:spTree>
    <p:extLst>
      <p:ext uri="{BB962C8B-B14F-4D97-AF65-F5344CB8AC3E}">
        <p14:creationId xmlns:p14="http://schemas.microsoft.com/office/powerpoint/2010/main" val="2190619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Now</a:t>
            </a:r>
            <a:r>
              <a:rPr lang="zh-TW" altLang="en-US" dirty="0"/>
              <a:t> </a:t>
            </a:r>
            <a:r>
              <a:rPr lang="en-US" altLang="zh-TW" dirty="0"/>
              <a:t>we</a:t>
            </a:r>
            <a:r>
              <a:rPr lang="zh-TW" altLang="en-US" dirty="0"/>
              <a:t> </a:t>
            </a:r>
            <a:r>
              <a:rPr lang="en-US" altLang="zh-TW" dirty="0"/>
              <a:t>are</a:t>
            </a:r>
            <a:r>
              <a:rPr lang="zh-TW" altLang="en-US" dirty="0"/>
              <a:t> </a:t>
            </a:r>
            <a:r>
              <a:rPr lang="en-US" altLang="zh-TW" dirty="0"/>
              <a:t>going</a:t>
            </a:r>
            <a:r>
              <a:rPr lang="zh-TW" altLang="en-US" dirty="0"/>
              <a:t> </a:t>
            </a:r>
            <a:r>
              <a:rPr lang="en-US" altLang="zh-TW" dirty="0"/>
              <a:t>to</a:t>
            </a:r>
            <a:r>
              <a:rPr lang="zh-TW" altLang="en-US" dirty="0"/>
              <a:t> </a:t>
            </a:r>
            <a:r>
              <a:rPr lang="en-US" altLang="zh-TW" dirty="0"/>
              <a:t>introduce</a:t>
            </a:r>
            <a:r>
              <a:rPr lang="zh-TW" altLang="en-US" dirty="0"/>
              <a:t> </a:t>
            </a:r>
            <a:r>
              <a:rPr lang="en-US" altLang="zh-TW" dirty="0"/>
              <a:t>you</a:t>
            </a:r>
            <a:r>
              <a:rPr lang="zh-TW" altLang="en-US" dirty="0"/>
              <a:t> </a:t>
            </a:r>
            <a:r>
              <a:rPr lang="en-US" altLang="zh-TW" dirty="0"/>
              <a:t>how</a:t>
            </a:r>
            <a:r>
              <a:rPr lang="zh-TW" altLang="en-US" dirty="0"/>
              <a:t> </a:t>
            </a:r>
            <a:r>
              <a:rPr lang="en-US" altLang="zh-TW" dirty="0"/>
              <a:t>to</a:t>
            </a:r>
            <a:r>
              <a:rPr lang="zh-TW" altLang="en-US" dirty="0"/>
              <a:t> </a:t>
            </a:r>
            <a:r>
              <a:rPr lang="en-US" altLang="zh-TW" dirty="0" err="1"/>
              <a:t>predicte</a:t>
            </a:r>
            <a:r>
              <a:rPr lang="zh-TW" altLang="en-US" dirty="0"/>
              <a:t> </a:t>
            </a:r>
            <a:r>
              <a:rPr lang="en-US" altLang="zh-TW" dirty="0"/>
              <a:t>the</a:t>
            </a:r>
            <a:r>
              <a:rPr lang="zh-TW" altLang="en-US" dirty="0"/>
              <a:t> </a:t>
            </a:r>
            <a:r>
              <a:rPr lang="en-US" altLang="zh-TW" dirty="0"/>
              <a:t>Apple</a:t>
            </a:r>
            <a:r>
              <a:rPr lang="zh-TW" altLang="en-US" dirty="0"/>
              <a:t> </a:t>
            </a:r>
            <a:r>
              <a:rPr lang="en-US" altLang="zh-TW" dirty="0"/>
              <a:t>stock</a:t>
            </a:r>
            <a:r>
              <a:rPr lang="zh-TW" altLang="en-US" dirty="0"/>
              <a:t> </a:t>
            </a:r>
            <a:r>
              <a:rPr lang="en-US" altLang="zh-TW" dirty="0"/>
              <a:t>price</a:t>
            </a:r>
            <a:r>
              <a:rPr lang="zh-TW" altLang="en-US" dirty="0"/>
              <a:t> </a:t>
            </a:r>
            <a:r>
              <a:rPr lang="en-US" altLang="zh-TW" dirty="0"/>
              <a:t>by</a:t>
            </a:r>
            <a:r>
              <a:rPr lang="zh-TW" altLang="en-US" dirty="0"/>
              <a:t> </a:t>
            </a:r>
            <a:r>
              <a:rPr lang="en-US" altLang="zh-TW" dirty="0"/>
              <a:t>using</a:t>
            </a:r>
            <a:r>
              <a:rPr lang="zh-TW" altLang="en-US" dirty="0"/>
              <a:t> </a:t>
            </a:r>
            <a:r>
              <a:rPr lang="en-US" altLang="zh-TW" dirty="0" err="1"/>
              <a:t>Keras</a:t>
            </a:r>
            <a:r>
              <a:rPr lang="en-US" altLang="zh-TW" dirty="0"/>
              <a:t>.</a:t>
            </a:r>
          </a:p>
          <a:p>
            <a:pPr algn="just"/>
            <a:r>
              <a:rPr lang="en-US" altLang="zh-TW" b="0" i="0" dirty="0">
                <a:solidFill>
                  <a:srgbClr val="000000"/>
                </a:solidFill>
                <a:effectLst/>
                <a:latin typeface="Nunito" panose="020B0604020202020204" pitchFamily="2" charset="0"/>
              </a:rPr>
              <a:t>And what is </a:t>
            </a:r>
            <a:r>
              <a:rPr lang="en-US" altLang="zh-TW" b="0" i="0" dirty="0" err="1">
                <a:solidFill>
                  <a:srgbClr val="000000"/>
                </a:solidFill>
                <a:effectLst/>
                <a:latin typeface="Nunito" panose="020B0604020202020204" pitchFamily="2" charset="0"/>
              </a:rPr>
              <a:t>Keras</a:t>
            </a:r>
            <a:r>
              <a:rPr lang="en-US" altLang="zh-TW" b="0" i="0" dirty="0">
                <a:solidFill>
                  <a:srgbClr val="000000"/>
                </a:solidFill>
                <a:effectLst/>
                <a:latin typeface="Nunito" panose="020B0604020202020204" pitchFamily="2" charset="0"/>
              </a:rPr>
              <a:t>? </a:t>
            </a:r>
            <a:r>
              <a:rPr lang="en-US" altLang="zh-TW" b="0" i="0" dirty="0" err="1">
                <a:solidFill>
                  <a:srgbClr val="000000"/>
                </a:solidFill>
                <a:effectLst/>
                <a:latin typeface="Nunito" panose="020B0604020202020204" pitchFamily="2" charset="0"/>
              </a:rPr>
              <a:t>Keras</a:t>
            </a:r>
            <a:r>
              <a:rPr lang="en-US" altLang="zh-TW" b="0" i="0" dirty="0">
                <a:solidFill>
                  <a:srgbClr val="000000"/>
                </a:solidFill>
                <a:effectLst/>
                <a:latin typeface="Nunito" panose="020B0604020202020204" pitchFamily="2" charset="0"/>
              </a:rPr>
              <a:t> is based on minimal structure that provides a clean and easy way to create deep learning models based on TensorFlow. </a:t>
            </a:r>
          </a:p>
          <a:p>
            <a:pPr algn="just"/>
            <a:r>
              <a:rPr lang="en-US" altLang="zh-TW" b="0" i="0" dirty="0" err="1">
                <a:solidFill>
                  <a:srgbClr val="000000"/>
                </a:solidFill>
                <a:effectLst/>
                <a:latin typeface="Nunito" panose="020B0604020202020204" pitchFamily="2" charset="0"/>
              </a:rPr>
              <a:t>Keras</a:t>
            </a:r>
            <a:r>
              <a:rPr lang="en-US" altLang="zh-TW" b="0" i="0" dirty="0">
                <a:solidFill>
                  <a:srgbClr val="000000"/>
                </a:solidFill>
                <a:effectLst/>
                <a:latin typeface="Nunito" panose="020B0604020202020204" pitchFamily="2" charset="0"/>
              </a:rPr>
              <a:t> is designed to quickly define deep learning models. Well, </a:t>
            </a:r>
            <a:r>
              <a:rPr lang="en-US" altLang="zh-TW" b="0" i="0" dirty="0" err="1">
                <a:solidFill>
                  <a:srgbClr val="000000"/>
                </a:solidFill>
                <a:effectLst/>
                <a:latin typeface="Nunito" panose="020B0604020202020204" pitchFamily="2" charset="0"/>
              </a:rPr>
              <a:t>Keras</a:t>
            </a:r>
            <a:r>
              <a:rPr lang="en-US" altLang="zh-TW" b="0" i="0" dirty="0">
                <a:solidFill>
                  <a:srgbClr val="000000"/>
                </a:solidFill>
                <a:effectLst/>
                <a:latin typeface="Nunito" panose="020B0604020202020204" pitchFamily="2" charset="0"/>
              </a:rPr>
              <a:t> is an optimal choice for deep learning applications.</a:t>
            </a:r>
          </a:p>
          <a:p>
            <a:br>
              <a:rPr lang="en-US" altLang="zh-TW" b="0" i="0" dirty="0">
                <a:solidFill>
                  <a:srgbClr val="747579"/>
                </a:solidFill>
                <a:effectLst/>
                <a:latin typeface="Nunito" panose="020B0604020202020204" pitchFamily="2" charset="0"/>
              </a:rPr>
            </a:br>
            <a:r>
              <a:rPr lang="zh-TW" altLang="en-US" b="0" i="0" dirty="0">
                <a:solidFill>
                  <a:srgbClr val="747579"/>
                </a:solidFill>
                <a:effectLst/>
                <a:latin typeface="Nunito" panose="020B0604020202020204" pitchFamily="2" charset="0"/>
              </a:rPr>
              <a:t>現在我們將向您介紹如何使用 </a:t>
            </a:r>
            <a:r>
              <a:rPr lang="en-US" altLang="zh-TW" b="0" i="0" dirty="0" err="1">
                <a:solidFill>
                  <a:srgbClr val="747579"/>
                </a:solidFill>
                <a:effectLst/>
                <a:latin typeface="Nunito" panose="020B0604020202020204" pitchFamily="2" charset="0"/>
              </a:rPr>
              <a:t>Keras</a:t>
            </a:r>
            <a:r>
              <a:rPr lang="en-US" altLang="zh-TW" b="0" i="0" dirty="0">
                <a:solidFill>
                  <a:srgbClr val="747579"/>
                </a:solidFill>
                <a:effectLst/>
                <a:latin typeface="Nunito" panose="020B0604020202020204" pitchFamily="2" charset="0"/>
              </a:rPr>
              <a:t> </a:t>
            </a:r>
            <a:r>
              <a:rPr lang="zh-TW" altLang="en-US" b="0" i="0" dirty="0">
                <a:solidFill>
                  <a:srgbClr val="747579"/>
                </a:solidFill>
                <a:effectLst/>
                <a:latin typeface="Nunito" panose="020B0604020202020204" pitchFamily="2" charset="0"/>
              </a:rPr>
              <a:t>預測蘋果股票價格。</a:t>
            </a:r>
          </a:p>
          <a:p>
            <a:r>
              <a:rPr lang="zh-TW" altLang="en-US" b="0" i="0" dirty="0">
                <a:solidFill>
                  <a:srgbClr val="747579"/>
                </a:solidFill>
                <a:effectLst/>
                <a:latin typeface="Nunito" panose="020B0604020202020204" pitchFamily="2" charset="0"/>
              </a:rPr>
              <a:t>什麼是 </a:t>
            </a:r>
            <a:r>
              <a:rPr lang="en-US" altLang="zh-TW" b="0" i="0" dirty="0" err="1">
                <a:solidFill>
                  <a:srgbClr val="747579"/>
                </a:solidFill>
                <a:effectLst/>
                <a:latin typeface="Nunito" panose="020B0604020202020204" pitchFamily="2" charset="0"/>
              </a:rPr>
              <a:t>Keras</a:t>
            </a:r>
            <a:r>
              <a:rPr lang="zh-TW" altLang="en-US" b="0" i="0" dirty="0">
                <a:solidFill>
                  <a:srgbClr val="747579"/>
                </a:solidFill>
                <a:effectLst/>
                <a:latin typeface="Nunito" panose="020B0604020202020204" pitchFamily="2" charset="0"/>
              </a:rPr>
              <a:t>？ </a:t>
            </a:r>
            <a:r>
              <a:rPr lang="en-US" altLang="zh-TW" b="0" i="0" dirty="0" err="1">
                <a:solidFill>
                  <a:srgbClr val="747579"/>
                </a:solidFill>
                <a:effectLst/>
                <a:latin typeface="Nunito" panose="020B0604020202020204" pitchFamily="2" charset="0"/>
              </a:rPr>
              <a:t>Keras</a:t>
            </a:r>
            <a:r>
              <a:rPr lang="en-US" altLang="zh-TW" b="0" i="0" dirty="0">
                <a:solidFill>
                  <a:srgbClr val="747579"/>
                </a:solidFill>
                <a:effectLst/>
                <a:latin typeface="Nunito" panose="020B0604020202020204" pitchFamily="2" charset="0"/>
              </a:rPr>
              <a:t> </a:t>
            </a:r>
            <a:r>
              <a:rPr lang="zh-TW" altLang="en-US" b="0" i="0" dirty="0">
                <a:solidFill>
                  <a:srgbClr val="747579"/>
                </a:solidFill>
                <a:effectLst/>
                <a:latin typeface="Nunito" panose="020B0604020202020204" pitchFamily="2" charset="0"/>
              </a:rPr>
              <a:t>基於最小化結構，提供了一種干淨、簡單的方法來創建基於 </a:t>
            </a:r>
            <a:r>
              <a:rPr lang="en-US" altLang="zh-TW" b="0" i="0" dirty="0">
                <a:solidFill>
                  <a:srgbClr val="747579"/>
                </a:solidFill>
                <a:effectLst/>
                <a:latin typeface="Nunito" panose="020B0604020202020204" pitchFamily="2" charset="0"/>
              </a:rPr>
              <a:t>TensorFlow </a:t>
            </a:r>
            <a:r>
              <a:rPr lang="zh-TW" altLang="en-US" b="0" i="0" dirty="0">
                <a:solidFill>
                  <a:srgbClr val="747579"/>
                </a:solidFill>
                <a:effectLst/>
                <a:latin typeface="Nunito" panose="020B0604020202020204" pitchFamily="2" charset="0"/>
              </a:rPr>
              <a:t>的深度學習模型。</a:t>
            </a:r>
          </a:p>
          <a:p>
            <a:r>
              <a:rPr lang="en-US" altLang="zh-TW" b="0" i="0" dirty="0" err="1">
                <a:solidFill>
                  <a:srgbClr val="747579"/>
                </a:solidFill>
                <a:effectLst/>
                <a:latin typeface="Nunito" panose="020B0604020202020204" pitchFamily="2" charset="0"/>
              </a:rPr>
              <a:t>Keras</a:t>
            </a:r>
            <a:r>
              <a:rPr lang="en-US" altLang="zh-TW" b="0" i="0" dirty="0">
                <a:solidFill>
                  <a:srgbClr val="747579"/>
                </a:solidFill>
                <a:effectLst/>
                <a:latin typeface="Nunito" panose="020B0604020202020204" pitchFamily="2" charset="0"/>
              </a:rPr>
              <a:t> </a:t>
            </a:r>
            <a:r>
              <a:rPr lang="zh-TW" altLang="en-US" b="0" i="0" dirty="0">
                <a:solidFill>
                  <a:srgbClr val="747579"/>
                </a:solidFill>
                <a:effectLst/>
                <a:latin typeface="Nunito" panose="020B0604020202020204" pitchFamily="2" charset="0"/>
              </a:rPr>
              <a:t>旨在快速定義深度學習模型。 那麼，</a:t>
            </a:r>
            <a:r>
              <a:rPr lang="en-US" altLang="zh-TW" b="0" i="0" dirty="0" err="1">
                <a:solidFill>
                  <a:srgbClr val="747579"/>
                </a:solidFill>
                <a:effectLst/>
                <a:latin typeface="Nunito" panose="020B0604020202020204" pitchFamily="2" charset="0"/>
              </a:rPr>
              <a:t>Keras</a:t>
            </a:r>
            <a:r>
              <a:rPr lang="en-US" altLang="zh-TW" b="0" i="0" dirty="0">
                <a:solidFill>
                  <a:srgbClr val="747579"/>
                </a:solidFill>
                <a:effectLst/>
                <a:latin typeface="Nunito" panose="020B0604020202020204" pitchFamily="2" charset="0"/>
              </a:rPr>
              <a:t> </a:t>
            </a:r>
            <a:r>
              <a:rPr lang="zh-TW" altLang="en-US" b="0" i="0" dirty="0">
                <a:solidFill>
                  <a:srgbClr val="747579"/>
                </a:solidFill>
                <a:effectLst/>
                <a:latin typeface="Nunito" panose="020B0604020202020204" pitchFamily="2" charset="0"/>
              </a:rPr>
              <a:t>是深度學習應用的最佳選擇。</a:t>
            </a:r>
            <a:endParaRPr lang="zh-TW" altLang="en-US" dirty="0"/>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49</a:t>
            </a:fld>
            <a:endParaRPr lang="zh-TW" altLang="en-US"/>
          </a:p>
        </p:txBody>
      </p:sp>
    </p:spTree>
    <p:extLst>
      <p:ext uri="{BB962C8B-B14F-4D97-AF65-F5344CB8AC3E}">
        <p14:creationId xmlns:p14="http://schemas.microsoft.com/office/powerpoint/2010/main" val="4112760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 </a:t>
            </a:r>
            <a:r>
              <a:rPr lang="en-US" altLang="zh-TW" dirty="0"/>
              <a:t>Google </a:t>
            </a:r>
            <a:r>
              <a:rPr lang="en-US" altLang="zh-TW" dirty="0" err="1"/>
              <a:t>Colab</a:t>
            </a:r>
            <a:r>
              <a:rPr lang="en-US" altLang="zh-TW" dirty="0"/>
              <a:t> </a:t>
            </a:r>
            <a:r>
              <a:rPr lang="zh-TW" altLang="en-US" dirty="0"/>
              <a:t>中創建一個新文件並使用 </a:t>
            </a:r>
            <a:r>
              <a:rPr lang="en-US" altLang="zh-TW" dirty="0"/>
              <a:t>!pip install </a:t>
            </a:r>
            <a:r>
              <a:rPr lang="en-US" altLang="zh-TW" dirty="0" err="1"/>
              <a:t>pyspark</a:t>
            </a:r>
            <a:r>
              <a:rPr lang="en-US" altLang="zh-TW" dirty="0"/>
              <a:t> </a:t>
            </a:r>
            <a:r>
              <a:rPr lang="zh-TW" altLang="en-US" dirty="0"/>
              <a:t>安裝 </a:t>
            </a:r>
            <a:r>
              <a:rPr lang="en-US" altLang="zh-TW" dirty="0" err="1"/>
              <a:t>pyspark</a:t>
            </a:r>
            <a:r>
              <a:rPr lang="zh-TW" altLang="en-US" dirty="0"/>
              <a:t>。</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50</a:t>
            </a:fld>
            <a:endParaRPr lang="zh-TW" altLang="en-US"/>
          </a:p>
        </p:txBody>
      </p:sp>
    </p:spTree>
    <p:extLst>
      <p:ext uri="{BB962C8B-B14F-4D97-AF65-F5344CB8AC3E}">
        <p14:creationId xmlns:p14="http://schemas.microsoft.com/office/powerpoint/2010/main" val="2436333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steps are as the following figure.</a:t>
            </a:r>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5</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385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need to import the needed libraries.</a:t>
            </a:r>
          </a:p>
          <a:p>
            <a:r>
              <a:rPr lang="en-US" altLang="zh-TW" dirty="0" err="1">
                <a:solidFill>
                  <a:srgbClr val="0000FF"/>
                </a:solidFill>
              </a:rPr>
              <a:t>Numpy</a:t>
            </a:r>
            <a:r>
              <a:rPr lang="en-US" altLang="zh-TW" dirty="0"/>
              <a:t> is a basic function library required for scientific operations using Python, including array operations.</a:t>
            </a:r>
          </a:p>
          <a:p>
            <a:r>
              <a:rPr lang="en-US" altLang="zh-TW" dirty="0"/>
              <a:t>You can invoke the </a:t>
            </a:r>
            <a:r>
              <a:rPr lang="en-US" altLang="zh-TW" dirty="0" err="1"/>
              <a:t>Numpy</a:t>
            </a:r>
            <a:r>
              <a:rPr lang="en-US" altLang="zh-TW" dirty="0"/>
              <a:t> functions with </a:t>
            </a:r>
            <a:r>
              <a:rPr lang="en-US" altLang="zh-TW" dirty="0">
                <a:solidFill>
                  <a:srgbClr val="0000FF"/>
                </a:solidFill>
              </a:rPr>
              <a:t>np</a:t>
            </a:r>
            <a:r>
              <a:rPr lang="en-US" altLang="zh-TW" dirty="0"/>
              <a:t>. </a:t>
            </a:r>
          </a:p>
          <a:p>
            <a:r>
              <a:rPr lang="en-US" altLang="zh-TW" dirty="0"/>
              <a:t>Load </a:t>
            </a:r>
            <a:r>
              <a:rPr lang="en-US" altLang="zh-TW" dirty="0" err="1"/>
              <a:t>Numpy</a:t>
            </a:r>
            <a:r>
              <a:rPr lang="en-US" altLang="zh-TW" dirty="0"/>
              <a:t> with </a:t>
            </a:r>
            <a:r>
              <a:rPr lang="en-US" altLang="zh-TW" dirty="0">
                <a:solidFill>
                  <a:srgbClr val="0000FF"/>
                </a:solidFill>
              </a:rPr>
              <a:t>import </a:t>
            </a:r>
            <a:r>
              <a:rPr lang="en-US" altLang="zh-TW" dirty="0" err="1">
                <a:solidFill>
                  <a:srgbClr val="0000FF"/>
                </a:solidFill>
              </a:rPr>
              <a:t>numpy</a:t>
            </a:r>
            <a:r>
              <a:rPr lang="en-US" altLang="zh-TW" dirty="0">
                <a:solidFill>
                  <a:srgbClr val="0000FF"/>
                </a:solidFill>
              </a:rPr>
              <a:t> as np</a:t>
            </a:r>
            <a:r>
              <a:rPr lang="en-US" altLang="zh-TW" dirty="0"/>
              <a:t>.</a:t>
            </a:r>
          </a:p>
          <a:p>
            <a:endParaRPr lang="en-US" altLang="zh-TW" dirty="0"/>
          </a:p>
          <a:p>
            <a:r>
              <a:rPr lang="en-US" altLang="zh-TW" dirty="0" err="1"/>
              <a:t>Numpy</a:t>
            </a:r>
            <a:r>
              <a:rPr lang="en-US" altLang="zh-TW" dirty="0"/>
              <a:t> </a:t>
            </a:r>
            <a:r>
              <a:rPr lang="zh-TW" altLang="en-US" dirty="0"/>
              <a:t>是使用 </a:t>
            </a:r>
            <a:r>
              <a:rPr lang="en-US" altLang="zh-TW" dirty="0"/>
              <a:t>Python </a:t>
            </a:r>
            <a:r>
              <a:rPr lang="zh-TW" altLang="en-US" dirty="0"/>
              <a:t>進行科學運算（包括數組運算）所需的基礎函數庫。</a:t>
            </a:r>
          </a:p>
          <a:p>
            <a:r>
              <a:rPr lang="zh-TW" altLang="en-US" dirty="0"/>
              <a:t>您可以使用 </a:t>
            </a:r>
            <a:r>
              <a:rPr lang="en-US" altLang="zh-TW" dirty="0" err="1"/>
              <a:t>np.numpy</a:t>
            </a:r>
            <a:r>
              <a:rPr lang="en-US" altLang="zh-TW" dirty="0"/>
              <a:t> </a:t>
            </a:r>
            <a:r>
              <a:rPr lang="zh-TW" altLang="en-US" dirty="0"/>
              <a:t>調用 </a:t>
            </a:r>
            <a:r>
              <a:rPr lang="en-US" altLang="zh-TW" dirty="0" err="1"/>
              <a:t>Numpy</a:t>
            </a:r>
            <a:r>
              <a:rPr lang="en-US" altLang="zh-TW" dirty="0"/>
              <a:t> </a:t>
            </a:r>
            <a:r>
              <a:rPr lang="zh-TW" altLang="en-US" dirty="0"/>
              <a:t>函數。</a:t>
            </a:r>
          </a:p>
          <a:p>
            <a:r>
              <a:rPr lang="zh-TW" altLang="en-US" dirty="0"/>
              <a:t>使用 </a:t>
            </a:r>
            <a:r>
              <a:rPr lang="en-US" altLang="zh-TW" dirty="0"/>
              <a:t>import </a:t>
            </a:r>
            <a:r>
              <a:rPr lang="en-US" altLang="zh-TW" dirty="0" err="1"/>
              <a:t>numpy</a:t>
            </a:r>
            <a:r>
              <a:rPr lang="en-US" altLang="zh-TW" dirty="0"/>
              <a:t> as </a:t>
            </a:r>
            <a:r>
              <a:rPr lang="en-US" altLang="zh-TW" dirty="0" err="1"/>
              <a:t>np.load</a:t>
            </a:r>
            <a:r>
              <a:rPr lang="en-US" altLang="zh-TW" dirty="0"/>
              <a:t> </a:t>
            </a:r>
            <a:r>
              <a:rPr lang="en-US" altLang="zh-TW" dirty="0" err="1"/>
              <a:t>Numpy</a:t>
            </a:r>
            <a:r>
              <a:rPr lang="en-US" altLang="zh-TW" dirty="0"/>
              <a:t> </a:t>
            </a:r>
            <a:r>
              <a:rPr lang="zh-TW" altLang="en-US" dirty="0"/>
              <a:t>加載 </a:t>
            </a:r>
            <a:r>
              <a:rPr lang="en-US" altLang="zh-TW" dirty="0" err="1"/>
              <a:t>Numpy</a:t>
            </a:r>
            <a:r>
              <a:rPr lang="zh-TW" altLang="en-US" dirty="0"/>
              <a:t>。</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51</a:t>
            </a:fld>
            <a:endParaRPr lang="zh-TW" altLang="en-US"/>
          </a:p>
        </p:txBody>
      </p:sp>
    </p:spTree>
    <p:extLst>
      <p:ext uri="{BB962C8B-B14F-4D97-AF65-F5344CB8AC3E}">
        <p14:creationId xmlns:p14="http://schemas.microsoft.com/office/powerpoint/2010/main" val="2231304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Configure </a:t>
            </a:r>
            <a:r>
              <a:rPr lang="en-US" altLang="zh-TW" sz="1200" dirty="0" err="1"/>
              <a:t>SparkSession</a:t>
            </a:r>
            <a:r>
              <a:rPr lang="en-US" altLang="zh-TW" sz="1200" dirty="0"/>
              <a:t> with a variable named spark using the following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The only difference from the previous one is the naming of </a:t>
            </a:r>
            <a:r>
              <a:rPr lang="en-US" altLang="zh-TW" sz="1200" dirty="0" err="1"/>
              <a:t>SparkSession</a:t>
            </a:r>
            <a:r>
              <a:rPr lang="en-US" altLang="zh-TW" sz="1200" dirty="0"/>
              <a:t>. </a:t>
            </a:r>
            <a:r>
              <a:rPr lang="en-US" altLang="zh-TW" dirty="0"/>
              <a:t>the app name is set to </a:t>
            </a:r>
            <a:r>
              <a:rPr lang="en-US" altLang="zh-TW" dirty="0">
                <a:solidFill>
                  <a:srgbClr val="0000FF"/>
                </a:solidFill>
              </a:rPr>
              <a:t>“</a:t>
            </a:r>
            <a:r>
              <a:rPr lang="en-US" altLang="zh-TW" dirty="0" err="1">
                <a:solidFill>
                  <a:srgbClr val="0000FF"/>
                </a:solidFill>
              </a:rPr>
              <a:t>StockMarket</a:t>
            </a:r>
            <a:r>
              <a:rPr lang="en-US" altLang="zh-TW" dirty="0">
                <a:solidFill>
                  <a:srgbClr val="0000FF"/>
                </a:solidFill>
              </a:rPr>
              <a:t>”</a:t>
            </a:r>
            <a:r>
              <a:rPr lang="en-US" altLang="zh-TW" dirty="0">
                <a:solidFill>
                  <a:srgbClr val="333333"/>
                </a:solidFill>
              </a:rPr>
              <a:t>.</a:t>
            </a:r>
            <a:endParaRPr lang="zh-TW" altLang="en-US" sz="1200" dirty="0"/>
          </a:p>
          <a:p>
            <a:endParaRPr lang="en-US" altLang="zh-TW" sz="1200" dirty="0"/>
          </a:p>
          <a:p>
            <a:r>
              <a:rPr lang="zh-TW" altLang="en-US" sz="1200" dirty="0"/>
              <a:t>使用以下程式碼，定義名為 </a:t>
            </a:r>
            <a:r>
              <a:rPr lang="en-US" altLang="zh-TW" sz="1200" dirty="0"/>
              <a:t>spark </a:t>
            </a:r>
            <a:r>
              <a:rPr lang="zh-TW" altLang="en-US" sz="1200" dirty="0"/>
              <a:t>的變量，並為其配置 </a:t>
            </a:r>
            <a:r>
              <a:rPr lang="en-US" altLang="zh-TW" sz="1200" dirty="0" err="1"/>
              <a:t>SparkSession</a:t>
            </a:r>
            <a:r>
              <a:rPr lang="zh-TW" altLang="en-US" sz="1200" dirty="0"/>
              <a:t>：</a:t>
            </a:r>
            <a:endParaRPr lang="en-US" altLang="zh-TW" sz="1200" dirty="0"/>
          </a:p>
          <a:p>
            <a:r>
              <a:rPr lang="zh-TW" altLang="en-US" dirty="0"/>
              <a:t>與上一個唯一不同的是 </a:t>
            </a:r>
            <a:r>
              <a:rPr lang="en-US" altLang="zh-TW" dirty="0" err="1"/>
              <a:t>SparkSession</a:t>
            </a:r>
            <a:r>
              <a:rPr lang="en-US" altLang="zh-TW" dirty="0"/>
              <a:t> </a:t>
            </a:r>
            <a:r>
              <a:rPr lang="zh-TW" altLang="en-US" dirty="0"/>
              <a:t>的命名。 應用程序名稱設置為“</a:t>
            </a:r>
            <a:r>
              <a:rPr lang="en-US" altLang="zh-TW" dirty="0" err="1"/>
              <a:t>StockMarket</a:t>
            </a:r>
            <a:r>
              <a:rPr lang="en-US" altLang="zh-TW" dirty="0"/>
              <a:t>”</a:t>
            </a:r>
            <a:r>
              <a:rPr lang="zh-TW" altLang="en-US" dirty="0"/>
              <a:t>。</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52</a:t>
            </a:fld>
            <a:endParaRPr lang="zh-TW" altLang="en-US"/>
          </a:p>
        </p:txBody>
      </p:sp>
    </p:spTree>
    <p:extLst>
      <p:ext uri="{BB962C8B-B14F-4D97-AF65-F5344CB8AC3E}">
        <p14:creationId xmlns:p14="http://schemas.microsoft.com/office/powerpoint/2010/main" val="3279258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assign the dataset to a </a:t>
            </a:r>
            <a:r>
              <a:rPr lang="en-US" altLang="zh-TW" dirty="0" err="1"/>
              <a:t>dataframe</a:t>
            </a:r>
            <a:r>
              <a:rPr lang="en-US" altLang="zh-TW" dirty="0"/>
              <a:t> in Spark, called </a:t>
            </a:r>
            <a:r>
              <a:rPr lang="en-US" altLang="zh-TW" dirty="0" err="1"/>
              <a:t>df</a:t>
            </a:r>
            <a:r>
              <a:rPr lang="en-US" altLang="zh-TW" dirty="0"/>
              <a:t>.</a:t>
            </a:r>
          </a:p>
          <a:p>
            <a:r>
              <a:rPr lang="en-US" altLang="zh-TW" dirty="0"/>
              <a:t>The contents of the dataset can be seen by clicking on AAPL.csv on the repository as seen in the following screenshot: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接下來，我們將讀取</a:t>
            </a:r>
            <a:r>
              <a:rPr lang="en-US" altLang="zh-TW" dirty="0"/>
              <a:t>CSV</a:t>
            </a:r>
            <a:r>
              <a:rPr lang="zh-TW" altLang="en-US" dirty="0"/>
              <a:t>檔案中的數據，並分配給 </a:t>
            </a:r>
            <a:r>
              <a:rPr lang="en-US" altLang="zh-TW" dirty="0"/>
              <a:t>Spark (</a:t>
            </a:r>
            <a:r>
              <a:rPr lang="zh-TW" altLang="en-US" dirty="0"/>
              <a:t>中的數據框架</a:t>
            </a:r>
            <a:r>
              <a:rPr lang="en-US" altLang="zh-TW" dirty="0"/>
              <a:t>)</a:t>
            </a:r>
            <a:r>
              <a:rPr lang="zh-TW" altLang="en-US" dirty="0"/>
              <a:t>，稱為 </a:t>
            </a:r>
            <a:r>
              <a:rPr lang="en-US" altLang="zh-TW" dirty="0" err="1"/>
              <a:t>df</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數據框是通過讀取文件“</a:t>
            </a:r>
            <a:r>
              <a:rPr lang="en-US" altLang="zh-TW" dirty="0"/>
              <a:t>AAPL.csv”</a:t>
            </a:r>
            <a:r>
              <a:rPr lang="zh-TW" altLang="en-US" dirty="0"/>
              <a:t>創建的。</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53</a:t>
            </a:fld>
            <a:endParaRPr lang="zh-TW" altLang="en-US"/>
          </a:p>
        </p:txBody>
      </p:sp>
    </p:spTree>
    <p:extLst>
      <p:ext uri="{BB962C8B-B14F-4D97-AF65-F5344CB8AC3E}">
        <p14:creationId xmlns:p14="http://schemas.microsoft.com/office/powerpoint/2010/main" val="4247887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a:t>
            </a:r>
            <a:r>
              <a:rPr lang="en-US" altLang="zh-TW" dirty="0" err="1"/>
              <a:t>dataframe</a:t>
            </a:r>
            <a:r>
              <a:rPr lang="en-US" altLang="zh-TW" dirty="0"/>
              <a:t> can be viewed by executing </a:t>
            </a:r>
            <a:r>
              <a:rPr lang="en-US" altLang="zh-TW" dirty="0" err="1"/>
              <a:t>df.show</a:t>
            </a:r>
            <a:r>
              <a:rPr lang="en-US" altLang="zh-TW" dirty="0"/>
              <a:t>(), as seen in the following figure.</a:t>
            </a:r>
          </a:p>
          <a:p>
            <a:r>
              <a:rPr lang="en-US" altLang="zh-TW" dirty="0"/>
              <a:t>The </a:t>
            </a:r>
            <a:r>
              <a:rPr lang="en-US" altLang="zh-TW" dirty="0" err="1"/>
              <a:t>dataframe</a:t>
            </a:r>
            <a:r>
              <a:rPr lang="en-US" altLang="zh-TW" dirty="0"/>
              <a:t> will allow us to view the Date, Open, High, Low, Close, Adj Close, and Volume of the stock on a daily basis. </a:t>
            </a:r>
          </a:p>
          <a:p>
            <a:endParaRPr lang="en-US" altLang="zh-TW" dirty="0"/>
          </a:p>
          <a:p>
            <a:endParaRPr lang="en-US" altLang="zh-TW" dirty="0"/>
          </a:p>
          <a:p>
            <a:r>
              <a:rPr lang="zh-TW" altLang="en-US" dirty="0"/>
              <a:t>可以通過執行 </a:t>
            </a:r>
            <a:r>
              <a:rPr lang="en-US" altLang="zh-TW" dirty="0" err="1"/>
              <a:t>df.show</a:t>
            </a:r>
            <a:r>
              <a:rPr lang="en-US" altLang="zh-TW" dirty="0"/>
              <a:t>() </a:t>
            </a:r>
            <a:r>
              <a:rPr lang="zh-TW" altLang="en-US" dirty="0"/>
              <a:t>查看數據幀，如下圖所示。</a:t>
            </a:r>
          </a:p>
          <a:p>
            <a:r>
              <a:rPr lang="zh-TW" altLang="en-US" dirty="0"/>
              <a:t>數據框將允許我們每天查看股票的日期、開盤價、最高價、最低價、收盤價、調整收盤價和交易量。</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54</a:t>
            </a:fld>
            <a:endParaRPr lang="zh-TW" altLang="en-US"/>
          </a:p>
        </p:txBody>
      </p:sp>
    </p:spTree>
    <p:extLst>
      <p:ext uri="{BB962C8B-B14F-4D97-AF65-F5344CB8AC3E}">
        <p14:creationId xmlns:p14="http://schemas.microsoft.com/office/powerpoint/2010/main" val="33430314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Now, we need to Transform the Date column in the </a:t>
            </a:r>
            <a:r>
              <a:rPr lang="en-US" altLang="zh-TW" dirty="0" err="1"/>
              <a:t>dataframe</a:t>
            </a:r>
            <a:r>
              <a:rPr lang="en-US" altLang="zh-TW" dirty="0"/>
              <a:t> by removing the timestamp using the following script:</a:t>
            </a:r>
          </a:p>
          <a:p>
            <a:r>
              <a:rPr lang="en-US" altLang="zh-TW" dirty="0"/>
              <a:t>The ‘Date’ column a date-time format with the time values all ending in 00:00:00. </a:t>
            </a:r>
          </a:p>
          <a:p>
            <a:r>
              <a:rPr lang="en-US" altLang="zh-TW" dirty="0"/>
              <a:t>Use </a:t>
            </a:r>
            <a:r>
              <a:rPr lang="en-US" altLang="zh-TW" dirty="0" err="1">
                <a:solidFill>
                  <a:srgbClr val="0000FF"/>
                </a:solidFill>
              </a:rPr>
              <a:t>to_date</a:t>
            </a:r>
            <a:r>
              <a:rPr lang="en-US" altLang="zh-TW" dirty="0">
                <a:solidFill>
                  <a:srgbClr val="0000FF"/>
                </a:solidFill>
              </a:rPr>
              <a:t>() </a:t>
            </a:r>
            <a:r>
              <a:rPr lang="en-US" altLang="zh-TW" dirty="0"/>
              <a:t>to transform the ‘</a:t>
            </a:r>
            <a:r>
              <a:rPr lang="en-US" altLang="zh-TW" dirty="0">
                <a:solidFill>
                  <a:srgbClr val="0000FF"/>
                </a:solidFill>
              </a:rPr>
              <a:t>Date</a:t>
            </a:r>
            <a:r>
              <a:rPr lang="en-US" altLang="zh-TW" dirty="0"/>
              <a:t>’ column to date format and use the </a:t>
            </a:r>
            <a:r>
              <a:rPr lang="en-US" altLang="zh-TW" dirty="0" err="1">
                <a:solidFill>
                  <a:srgbClr val="0000FF"/>
                </a:solidFill>
              </a:rPr>
              <a:t>withColumn</a:t>
            </a:r>
            <a:r>
              <a:rPr lang="en-US" altLang="zh-TW" dirty="0">
                <a:solidFill>
                  <a:srgbClr val="0000FF"/>
                </a:solidFill>
              </a:rPr>
              <a:t>() </a:t>
            </a:r>
            <a:r>
              <a:rPr lang="en-US" altLang="zh-TW" dirty="0"/>
              <a:t>to transform the </a:t>
            </a:r>
            <a:r>
              <a:rPr lang="en-US" altLang="zh-TW" dirty="0" err="1"/>
              <a:t>dataframe</a:t>
            </a:r>
            <a:r>
              <a:rPr lang="en-US" altLang="zh-TW" dirty="0"/>
              <a:t>. </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現在，我們需要通過使用以下腳本刪除時間戳來轉換數據框中的日期列：</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“日期”列是一種日期時間格式，時間值都以 </a:t>
            </a:r>
            <a:r>
              <a:rPr lang="en-US" altLang="zh-TW" dirty="0"/>
              <a:t>00:00:00 </a:t>
            </a:r>
            <a:r>
              <a:rPr lang="zh-TW" altLang="en-US" dirty="0"/>
              <a:t>結尾。</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 </a:t>
            </a:r>
            <a:r>
              <a:rPr lang="en-US" altLang="zh-TW" dirty="0" err="1"/>
              <a:t>to_date</a:t>
            </a:r>
            <a:r>
              <a:rPr lang="en-US" altLang="zh-TW" dirty="0"/>
              <a:t>() </a:t>
            </a:r>
            <a:r>
              <a:rPr lang="zh-TW" altLang="en-US" dirty="0"/>
              <a:t>將“</a:t>
            </a:r>
            <a:r>
              <a:rPr lang="en-US" altLang="zh-TW" dirty="0"/>
              <a:t>date</a:t>
            </a:r>
            <a:r>
              <a:rPr lang="zh-TW" altLang="en-US" dirty="0"/>
              <a:t>”列轉換為日期格式，並使用 </a:t>
            </a:r>
            <a:r>
              <a:rPr lang="en-US" altLang="zh-TW" dirty="0" err="1"/>
              <a:t>withColumn</a:t>
            </a:r>
            <a:r>
              <a:rPr lang="en-US" altLang="zh-TW" dirty="0"/>
              <a:t>() </a:t>
            </a:r>
            <a:r>
              <a:rPr lang="zh-TW" altLang="en-US" dirty="0"/>
              <a:t>轉換數據框。</a:t>
            </a:r>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55</a:t>
            </a:fld>
            <a:endParaRPr lang="zh-TW" altLang="en-US"/>
          </a:p>
        </p:txBody>
      </p:sp>
    </p:spTree>
    <p:extLst>
      <p:ext uri="{BB962C8B-B14F-4D97-AF65-F5344CB8AC3E}">
        <p14:creationId xmlns:p14="http://schemas.microsoft.com/office/powerpoint/2010/main" val="24837194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You can see The new ‘Date’ column without the timestamp is shown below.</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56</a:t>
            </a:fld>
            <a:endParaRPr lang="zh-TW" altLang="en-US"/>
          </a:p>
        </p:txBody>
      </p:sp>
    </p:spTree>
    <p:extLst>
      <p:ext uri="{BB962C8B-B14F-4D97-AF65-F5344CB8AC3E}">
        <p14:creationId xmlns:p14="http://schemas.microsoft.com/office/powerpoint/2010/main" val="6811203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analysis purposes, we want to extract the day, month, and year from the date column. </a:t>
            </a:r>
          </a:p>
          <a:p>
            <a:r>
              <a:rPr lang="en-US" altLang="zh-TW" dirty="0"/>
              <a:t>Create a for-cycle to add three additional columns to the </a:t>
            </a:r>
            <a:r>
              <a:rPr lang="en-US" altLang="zh-TW" dirty="0" err="1"/>
              <a:t>dataframe</a:t>
            </a:r>
            <a:r>
              <a:rPr lang="en-US" altLang="zh-TW" dirty="0"/>
              <a:t>. The loop breaks apart the date field into year, month, and day, as seen in the following script:</a:t>
            </a:r>
          </a:p>
          <a:p>
            <a:r>
              <a:rPr lang="en-US" altLang="zh-TW" dirty="0"/>
              <a:t>The </a:t>
            </a:r>
            <a:r>
              <a:rPr lang="en-US" altLang="zh-TW" dirty="0">
                <a:solidFill>
                  <a:srgbClr val="0000FF"/>
                </a:solidFill>
              </a:rPr>
              <a:t>enumerate() </a:t>
            </a:r>
            <a:r>
              <a:rPr lang="en-US" altLang="zh-TW" dirty="0"/>
              <a:t>is used to combine a traversable data object (such as a list) into an index sequence and list the data and its subscripts at the same time, which is generally used in the for loop.</a:t>
            </a:r>
          </a:p>
          <a:p>
            <a:r>
              <a:rPr lang="en-US" altLang="zh-TW" dirty="0">
                <a:solidFill>
                  <a:srgbClr val="0000FF"/>
                </a:solidFill>
              </a:rPr>
              <a:t>spit() </a:t>
            </a:r>
            <a:r>
              <a:rPr lang="en-US" altLang="zh-TW" dirty="0"/>
              <a:t>is used to split the date column by a ‘</a:t>
            </a:r>
            <a:r>
              <a:rPr lang="en-US" altLang="zh-TW" dirty="0">
                <a:solidFill>
                  <a:srgbClr val="0000FF"/>
                </a:solidFill>
              </a:rPr>
              <a:t>-</a:t>
            </a:r>
            <a:r>
              <a:rPr lang="en-US" altLang="zh-TW" dirty="0"/>
              <a:t>’ and then use </a:t>
            </a:r>
            <a:r>
              <a:rPr lang="en-US" altLang="zh-TW" dirty="0" err="1">
                <a:solidFill>
                  <a:srgbClr val="0000FF"/>
                </a:solidFill>
              </a:rPr>
              <a:t>withColumn</a:t>
            </a:r>
            <a:r>
              <a:rPr lang="en-US" altLang="zh-TW" dirty="0">
                <a:solidFill>
                  <a:srgbClr val="0000FF"/>
                </a:solidFill>
              </a:rPr>
              <a:t>() </a:t>
            </a:r>
            <a:r>
              <a:rPr lang="en-US" altLang="zh-TW" dirty="0"/>
              <a:t>to</a:t>
            </a:r>
            <a:r>
              <a:rPr lang="en-US" altLang="zh-TW" dirty="0">
                <a:solidFill>
                  <a:schemeClr val="accent1"/>
                </a:solidFill>
              </a:rPr>
              <a:t> </a:t>
            </a:r>
            <a:r>
              <a:rPr lang="en-US" altLang="zh-TW" dirty="0"/>
              <a:t>add a new column for the year, month, and day. </a:t>
            </a:r>
          </a:p>
          <a:p>
            <a:endParaRPr lang="en-US" altLang="zh-TW" dirty="0"/>
          </a:p>
          <a:p>
            <a:r>
              <a:rPr lang="zh-TW" altLang="en-US" dirty="0"/>
              <a:t>出於分析目的，我們要從日期列中提取日、月和年。</a:t>
            </a:r>
          </a:p>
          <a:p>
            <a:r>
              <a:rPr lang="zh-TW" altLang="en-US" dirty="0"/>
              <a:t>創建一個 </a:t>
            </a:r>
            <a:r>
              <a:rPr lang="en-US" altLang="zh-TW" dirty="0"/>
              <a:t>for </a:t>
            </a:r>
            <a:r>
              <a:rPr lang="zh-TW" altLang="en-US" dirty="0"/>
              <a:t> </a:t>
            </a:r>
            <a:r>
              <a:rPr lang="en-US" altLang="zh-TW" dirty="0"/>
              <a:t>loop</a:t>
            </a:r>
            <a:r>
              <a:rPr lang="zh-TW" altLang="en-US" dirty="0"/>
              <a:t>以向數據框添加三個額外的列。 該循環將日期字段拆分為年、月和日，如以下腳本所示：</a:t>
            </a:r>
          </a:p>
          <a:p>
            <a:r>
              <a:rPr lang="en-US" altLang="zh-CN" b="0" i="0" dirty="0">
                <a:solidFill>
                  <a:srgbClr val="333333"/>
                </a:solidFill>
                <a:effectLst/>
                <a:latin typeface="Helvetica Neue"/>
              </a:rPr>
              <a:t>enumerate() </a:t>
            </a:r>
            <a:r>
              <a:rPr lang="zh-CN" altLang="en-US" b="0" i="0" dirty="0">
                <a:solidFill>
                  <a:srgbClr val="333333"/>
                </a:solidFill>
                <a:effectLst/>
                <a:latin typeface="Helvetica Neue"/>
              </a:rPr>
              <a:t>函数用于将一个可遍历的数据对象</a:t>
            </a:r>
            <a:r>
              <a:rPr lang="en-US" altLang="zh-CN" b="0" i="0" dirty="0">
                <a:solidFill>
                  <a:srgbClr val="333333"/>
                </a:solidFill>
                <a:effectLst/>
                <a:latin typeface="Helvetica Neue"/>
              </a:rPr>
              <a:t>(</a:t>
            </a:r>
            <a:r>
              <a:rPr lang="zh-CN" altLang="en-US" b="0" i="0" dirty="0">
                <a:solidFill>
                  <a:srgbClr val="333333"/>
                </a:solidFill>
                <a:effectLst/>
                <a:latin typeface="Helvetica Neue"/>
              </a:rPr>
              <a:t>如列表</a:t>
            </a:r>
            <a:r>
              <a:rPr lang="en-US" altLang="zh-CN" b="0" i="0" dirty="0">
                <a:solidFill>
                  <a:srgbClr val="333333"/>
                </a:solidFill>
                <a:effectLst/>
                <a:latin typeface="Helvetica Neue"/>
              </a:rPr>
              <a:t>)</a:t>
            </a:r>
            <a:r>
              <a:rPr lang="zh-CN" altLang="en-US" b="0" i="0" dirty="0">
                <a:solidFill>
                  <a:srgbClr val="333333"/>
                </a:solidFill>
                <a:effectLst/>
                <a:latin typeface="Helvetica Neue"/>
              </a:rPr>
              <a:t>组合为一个索引序列，同时列出数据和数据下标，一般用在 </a:t>
            </a:r>
            <a:r>
              <a:rPr lang="en-US" altLang="zh-CN" b="0" i="0" dirty="0">
                <a:solidFill>
                  <a:srgbClr val="333333"/>
                </a:solidFill>
                <a:effectLst/>
                <a:latin typeface="Helvetica Neue"/>
              </a:rPr>
              <a:t>for </a:t>
            </a:r>
            <a:r>
              <a:rPr lang="zh-CN" altLang="en-US" b="0" i="0" dirty="0">
                <a:solidFill>
                  <a:srgbClr val="333333"/>
                </a:solidFill>
                <a:effectLst/>
                <a:latin typeface="Helvetica Neue"/>
              </a:rPr>
              <a:t>循环当中。</a:t>
            </a:r>
            <a:endParaRPr lang="en-US" altLang="zh-CN" b="0" i="0" dirty="0">
              <a:solidFill>
                <a:srgbClr val="333333"/>
              </a:solidFill>
              <a:effectLst/>
              <a:latin typeface="Helvetica Neue"/>
            </a:endParaRPr>
          </a:p>
          <a:p>
            <a:r>
              <a:rPr lang="en-US" altLang="zh-TW" dirty="0"/>
              <a:t>spit() </a:t>
            </a:r>
            <a:r>
              <a:rPr lang="zh-TW" altLang="en-US" dirty="0"/>
              <a:t>用於通過“</a:t>
            </a:r>
            <a:r>
              <a:rPr lang="en-US" altLang="zh-TW" dirty="0"/>
              <a:t>-”</a:t>
            </a:r>
            <a:r>
              <a:rPr lang="zh-TW" altLang="en-US" dirty="0"/>
              <a:t>拆分日期列，然後使用 </a:t>
            </a:r>
            <a:r>
              <a:rPr lang="en-US" altLang="zh-TW" dirty="0" err="1"/>
              <a:t>withColumn</a:t>
            </a:r>
            <a:r>
              <a:rPr lang="en-US" altLang="zh-TW" dirty="0"/>
              <a:t>() </a:t>
            </a:r>
            <a:r>
              <a:rPr lang="zh-TW" altLang="en-US" dirty="0"/>
              <a:t>為年、月和日添加新列。</a:t>
            </a:r>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57</a:t>
            </a:fld>
            <a:endParaRPr lang="zh-TW" altLang="en-US"/>
          </a:p>
        </p:txBody>
      </p:sp>
    </p:spTree>
    <p:extLst>
      <p:ext uri="{BB962C8B-B14F-4D97-AF65-F5344CB8AC3E}">
        <p14:creationId xmlns:p14="http://schemas.microsoft.com/office/powerpoint/2010/main" val="524352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But, Spark </a:t>
            </a:r>
            <a:r>
              <a:rPr lang="en-US" altLang="zh-TW" dirty="0" err="1"/>
              <a:t>dataframes</a:t>
            </a:r>
            <a:r>
              <a:rPr lang="en-US" altLang="zh-TW" dirty="0"/>
              <a:t> are more limited in visualization features than pandas </a:t>
            </a:r>
            <a:r>
              <a:rPr lang="en-US" altLang="zh-TW" dirty="0" err="1"/>
              <a:t>dataframes</a:t>
            </a:r>
            <a:r>
              <a:rPr lang="en-US" altLang="zh-TW" dirty="0"/>
              <a:t>.</a:t>
            </a:r>
          </a:p>
          <a:p>
            <a:r>
              <a:rPr lang="en-US" altLang="zh-TW" dirty="0"/>
              <a:t>Convert subset 2 columns ‘</a:t>
            </a:r>
            <a:r>
              <a:rPr lang="en-US" altLang="zh-TW" dirty="0">
                <a:solidFill>
                  <a:srgbClr val="0000FF"/>
                </a:solidFill>
              </a:rPr>
              <a:t>year</a:t>
            </a:r>
            <a:r>
              <a:rPr lang="en-US" altLang="zh-TW" dirty="0"/>
              <a:t>’ and ‘</a:t>
            </a:r>
            <a:r>
              <a:rPr lang="en-US" altLang="zh-TW" dirty="0">
                <a:solidFill>
                  <a:srgbClr val="0000FF"/>
                </a:solidFill>
              </a:rPr>
              <a:t>Adj Close</a:t>
            </a:r>
            <a:r>
              <a:rPr lang="en-US" altLang="zh-TW" dirty="0"/>
              <a:t>’ from Spark </a:t>
            </a:r>
            <a:r>
              <a:rPr lang="en-US" altLang="zh-TW" dirty="0" err="1"/>
              <a:t>dataframe</a:t>
            </a:r>
            <a:r>
              <a:rPr lang="en-US" altLang="zh-TW" dirty="0"/>
              <a:t> to a pandas </a:t>
            </a:r>
            <a:r>
              <a:rPr lang="en-US" altLang="zh-TW" dirty="0" err="1"/>
              <a:t>dataframe</a:t>
            </a:r>
            <a:r>
              <a:rPr lang="en-US" altLang="zh-TW" dirty="0"/>
              <a:t> by using </a:t>
            </a:r>
            <a:r>
              <a:rPr lang="en-US" altLang="zh-TW" dirty="0" err="1">
                <a:solidFill>
                  <a:srgbClr val="0000FF"/>
                </a:solidFill>
              </a:rPr>
              <a:t>toPandas</a:t>
            </a:r>
            <a:r>
              <a:rPr lang="en-US" altLang="zh-TW" dirty="0">
                <a:solidFill>
                  <a:srgbClr val="0000FF"/>
                </a:solidFill>
              </a:rPr>
              <a:t>() </a:t>
            </a:r>
            <a:r>
              <a:rPr lang="en-US" altLang="zh-TW" dirty="0"/>
              <a:t>for plotting a line chart. </a:t>
            </a:r>
          </a:p>
          <a:p>
            <a:endParaRPr lang="en-US" altLang="zh-TW" dirty="0"/>
          </a:p>
          <a:p>
            <a:r>
              <a:rPr lang="zh-TW" altLang="en-US" dirty="0"/>
              <a:t>但是，</a:t>
            </a:r>
            <a:r>
              <a:rPr lang="en-US" altLang="zh-TW" dirty="0"/>
              <a:t>Spark </a:t>
            </a:r>
            <a:r>
              <a:rPr lang="zh-TW" altLang="en-US" dirty="0"/>
              <a:t>數據幀在可視化功能方面比 </a:t>
            </a:r>
            <a:r>
              <a:rPr lang="en-US" altLang="zh-TW" dirty="0"/>
              <a:t>pandas </a:t>
            </a:r>
            <a:r>
              <a:rPr lang="zh-TW" altLang="en-US" dirty="0"/>
              <a:t>數據幀更受限制。</a:t>
            </a:r>
          </a:p>
          <a:p>
            <a:r>
              <a:rPr lang="zh-TW" altLang="en-US" dirty="0"/>
              <a:t>使用 </a:t>
            </a:r>
            <a:r>
              <a:rPr lang="en-US" altLang="zh-TW" dirty="0" err="1"/>
              <a:t>toPandas</a:t>
            </a:r>
            <a:r>
              <a:rPr lang="en-US" altLang="zh-TW" dirty="0"/>
              <a:t>() </a:t>
            </a:r>
            <a:r>
              <a:rPr lang="zh-TW" altLang="en-US" dirty="0"/>
              <a:t>繪製折線圖，將子集 </a:t>
            </a:r>
            <a:r>
              <a:rPr lang="en-US" altLang="zh-TW" dirty="0"/>
              <a:t>2 </a:t>
            </a:r>
            <a:r>
              <a:rPr lang="zh-TW" altLang="en-US" dirty="0"/>
              <a:t>列“</a:t>
            </a:r>
            <a:r>
              <a:rPr lang="en-US" altLang="zh-TW" dirty="0"/>
              <a:t>year”</a:t>
            </a:r>
            <a:r>
              <a:rPr lang="zh-TW" altLang="en-US" dirty="0"/>
              <a:t>和“</a:t>
            </a:r>
            <a:r>
              <a:rPr lang="en-US" altLang="zh-TW" dirty="0"/>
              <a:t>Adj Close”</a:t>
            </a:r>
            <a:r>
              <a:rPr lang="zh-TW" altLang="en-US" dirty="0"/>
              <a:t>從 </a:t>
            </a:r>
            <a:r>
              <a:rPr lang="en-US" altLang="zh-TW" dirty="0"/>
              <a:t>Spark </a:t>
            </a:r>
            <a:r>
              <a:rPr lang="zh-TW" altLang="en-US" dirty="0"/>
              <a:t>數據幀轉換為 </a:t>
            </a:r>
            <a:r>
              <a:rPr lang="en-US" altLang="zh-TW" dirty="0"/>
              <a:t>pandas </a:t>
            </a:r>
            <a:r>
              <a:rPr lang="zh-TW" altLang="en-US" dirty="0"/>
              <a:t>數據幀。</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59</a:t>
            </a:fld>
            <a:endParaRPr lang="zh-TW" altLang="en-US"/>
          </a:p>
        </p:txBody>
      </p:sp>
    </p:spTree>
    <p:extLst>
      <p:ext uri="{BB962C8B-B14F-4D97-AF65-F5344CB8AC3E}">
        <p14:creationId xmlns:p14="http://schemas.microsoft.com/office/powerpoint/2010/main" val="33182980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Graph and visualize the pandas </a:t>
            </a:r>
            <a:r>
              <a:rPr lang="en-US" altLang="zh-TW" dirty="0" err="1"/>
              <a:t>dataframe</a:t>
            </a:r>
            <a:r>
              <a:rPr lang="en-US" altLang="zh-TW" dirty="0"/>
              <a:t>, </a:t>
            </a:r>
            <a:r>
              <a:rPr lang="en-US" altLang="zh-TW" dirty="0" err="1"/>
              <a:t>df_plot</a:t>
            </a:r>
            <a:r>
              <a:rPr lang="en-US" altLang="zh-TW" dirty="0"/>
              <a:t>, inside of the notebook using the following script:</a:t>
            </a:r>
          </a:p>
          <a:p>
            <a:r>
              <a:rPr lang="en-US" altLang="zh-TW" sz="1200" dirty="0">
                <a:solidFill>
                  <a:srgbClr val="0000FF"/>
                </a:solidFill>
              </a:rPr>
              <a:t>matplotlib</a:t>
            </a:r>
            <a:r>
              <a:rPr lang="en-US" altLang="zh-TW" sz="1200" dirty="0"/>
              <a:t> is a classic library for visualizing data with Python, available for Python development environments such as Google </a:t>
            </a:r>
            <a:r>
              <a:rPr lang="en-US" altLang="zh-TW" sz="1200" dirty="0" err="1"/>
              <a:t>Colab</a:t>
            </a:r>
            <a:r>
              <a:rPr lang="en-US" altLang="zh-TW" sz="1200" dirty="0"/>
              <a:t>.</a:t>
            </a:r>
            <a:endParaRPr lang="en-US" altLang="zh-TW" dirty="0">
              <a:solidFill>
                <a:schemeClr val="accent1"/>
              </a:solidFill>
            </a:endParaRPr>
          </a:p>
          <a:p>
            <a:r>
              <a:rPr lang="en-US" altLang="zh-TW" dirty="0" err="1">
                <a:solidFill>
                  <a:srgbClr val="0000FF"/>
                </a:solidFill>
              </a:rPr>
              <a:t>set_index</a:t>
            </a:r>
            <a:r>
              <a:rPr lang="en-US" altLang="zh-TW" dirty="0">
                <a:solidFill>
                  <a:srgbClr val="0000FF"/>
                </a:solidFill>
              </a:rPr>
              <a:t>()</a:t>
            </a:r>
            <a:r>
              <a:rPr lang="en-US" altLang="zh-TW" dirty="0"/>
              <a:t>:</a:t>
            </a:r>
            <a:r>
              <a:rPr lang="en-US" altLang="zh-TW" dirty="0">
                <a:solidFill>
                  <a:schemeClr val="accent1"/>
                </a:solidFill>
              </a:rPr>
              <a:t> </a:t>
            </a:r>
            <a:r>
              <a:rPr lang="en-US" altLang="zh-TW" dirty="0"/>
              <a:t>Set the </a:t>
            </a:r>
            <a:r>
              <a:rPr lang="en-US" altLang="zh-TW" dirty="0" err="1"/>
              <a:t>dataframe</a:t>
            </a:r>
            <a:r>
              <a:rPr lang="en-US" altLang="zh-TW" dirty="0"/>
              <a:t> index to ‘</a:t>
            </a:r>
            <a:r>
              <a:rPr lang="en-US" altLang="zh-TW" dirty="0">
                <a:solidFill>
                  <a:srgbClr val="0000FF"/>
                </a:solidFill>
              </a:rPr>
              <a:t>year</a:t>
            </a:r>
            <a:r>
              <a:rPr lang="en-US" altLang="zh-TW" dirty="0"/>
              <a:t>’. </a:t>
            </a:r>
          </a:p>
          <a:p>
            <a:r>
              <a:rPr lang="en-US" altLang="zh-TW" dirty="0">
                <a:solidFill>
                  <a:srgbClr val="0000FF"/>
                </a:solidFill>
              </a:rPr>
              <a:t>plot() </a:t>
            </a:r>
            <a:r>
              <a:rPr lang="en-US" altLang="zh-TW" dirty="0"/>
              <a:t>which “</a:t>
            </a:r>
            <a:r>
              <a:rPr lang="en-US" altLang="zh-TW" dirty="0">
                <a:solidFill>
                  <a:srgbClr val="0000FF"/>
                </a:solidFill>
              </a:rPr>
              <a:t>grid=True</a:t>
            </a:r>
            <a:r>
              <a:rPr lang="en-US" altLang="zh-TW" dirty="0"/>
              <a:t>”</a:t>
            </a:r>
            <a:r>
              <a:rPr lang="en-US" altLang="zh-TW" dirty="0">
                <a:solidFill>
                  <a:schemeClr val="accent1"/>
                </a:solidFill>
              </a:rPr>
              <a:t> </a:t>
            </a:r>
            <a:r>
              <a:rPr lang="en-US" altLang="zh-TW" dirty="0"/>
              <a:t>is used to display the grid in the figure.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accent1"/>
                </a:solidFill>
              </a:rPr>
              <a:t>使用以下腳本在筆記本內部繪製和可視化 </a:t>
            </a:r>
            <a:r>
              <a:rPr lang="en-US" altLang="zh-TW" dirty="0">
                <a:solidFill>
                  <a:schemeClr val="accent1"/>
                </a:solidFill>
              </a:rPr>
              <a:t>pandas </a:t>
            </a:r>
            <a:r>
              <a:rPr lang="zh-TW" altLang="en-US" dirty="0">
                <a:solidFill>
                  <a:schemeClr val="accent1"/>
                </a:solidFill>
              </a:rPr>
              <a:t>數據框 </a:t>
            </a:r>
            <a:r>
              <a:rPr lang="en-US" altLang="zh-TW" dirty="0" err="1">
                <a:solidFill>
                  <a:schemeClr val="accent1"/>
                </a:solidFill>
              </a:rPr>
              <a:t>df_plot</a:t>
            </a:r>
            <a:r>
              <a:rPr lang="zh-TW" altLang="en-US" dirty="0">
                <a:solidFill>
                  <a:schemeClr val="accent1"/>
                </a:solidFill>
              </a:rPr>
              <a:t>：</a:t>
            </a:r>
            <a:endParaRPr lang="en-US" altLang="zh-TW"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solidFill>
                  <a:schemeClr val="accent1"/>
                </a:solidFill>
              </a:rPr>
              <a:t>Inplace</a:t>
            </a:r>
            <a:r>
              <a:rPr lang="en-US" altLang="zh-TW" dirty="0">
                <a:solidFill>
                  <a:schemeClr val="accent1"/>
                </a:solidFill>
              </a:rPr>
              <a:t>=‘True’: </a:t>
            </a:r>
            <a:r>
              <a:rPr lang="zh-TW" altLang="en-US" dirty="0">
                <a:solidFill>
                  <a:schemeClr val="accent1"/>
                </a:solidFill>
              </a:rPr>
              <a:t>是否修改 </a:t>
            </a:r>
            <a:r>
              <a:rPr lang="en-US" altLang="zh-TW" dirty="0" err="1">
                <a:solidFill>
                  <a:schemeClr val="accent1"/>
                </a:solidFill>
              </a:rPr>
              <a:t>DataFrame</a:t>
            </a:r>
            <a:r>
              <a:rPr lang="en-US" altLang="zh-TW" dirty="0">
                <a:solidFill>
                  <a:schemeClr val="accent1"/>
                </a:solidFill>
              </a:rPr>
              <a:t> </a:t>
            </a:r>
            <a:r>
              <a:rPr lang="zh-TW" altLang="en-US" dirty="0">
                <a:solidFill>
                  <a:schemeClr val="accent1"/>
                </a:solidFill>
              </a:rPr>
              <a:t>。</a:t>
            </a:r>
            <a:endParaRPr lang="en-US" altLang="zh-TW"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chemeClr val="accent1"/>
              </a:solidFill>
            </a:endParaRP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60</a:t>
            </a:fld>
            <a:endParaRPr lang="zh-TW" altLang="en-US"/>
          </a:p>
        </p:txBody>
      </p:sp>
    </p:spTree>
    <p:extLst>
      <p:ext uri="{BB962C8B-B14F-4D97-AF65-F5344CB8AC3E}">
        <p14:creationId xmlns:p14="http://schemas.microsoft.com/office/powerpoint/2010/main" val="2356107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61</a:t>
            </a:fld>
            <a:endParaRPr lang="zh-TW" altLang="en-US"/>
          </a:p>
        </p:txBody>
      </p:sp>
    </p:spTree>
    <p:extLst>
      <p:ext uri="{BB962C8B-B14F-4D97-AF65-F5344CB8AC3E}">
        <p14:creationId xmlns:p14="http://schemas.microsoft.com/office/powerpoint/2010/main" val="1465615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6</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82073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Calculate the row and column count of our Spark </a:t>
            </a:r>
            <a:r>
              <a:rPr lang="en-US" altLang="zh-TW" dirty="0" err="1"/>
              <a:t>dataframe</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0000FF"/>
                </a:solidFill>
              </a:rPr>
              <a:t>shape</a:t>
            </a:r>
            <a:r>
              <a:rPr lang="en-US" altLang="zh-TW" dirty="0"/>
              <a:t> function is used to get the count of the (rows, columns).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Then, Execute the script to determine null values in the </a:t>
            </a:r>
            <a:r>
              <a:rPr lang="en-US" altLang="zh-TW" dirty="0" err="1"/>
              <a:t>datafram</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solidFill>
                  <a:srgbClr val="0000FF"/>
                </a:solidFill>
              </a:rPr>
              <a:t>dropna</a:t>
            </a:r>
            <a:r>
              <a:rPr lang="en-US" altLang="zh-TW" dirty="0">
                <a:solidFill>
                  <a:srgbClr val="0000FF"/>
                </a:solidFill>
              </a:rPr>
              <a:t>()</a:t>
            </a:r>
            <a:r>
              <a:rPr lang="en-US" altLang="zh-TW" dirty="0"/>
              <a:t>:</a:t>
            </a:r>
            <a:r>
              <a:rPr lang="en-US" altLang="zh-TW" dirty="0">
                <a:solidFill>
                  <a:srgbClr val="0000FF"/>
                </a:solidFill>
              </a:rPr>
              <a:t> </a:t>
            </a:r>
            <a:r>
              <a:rPr lang="en-US" altLang="zh-TW" dirty="0"/>
              <a:t>find the null value of the </a:t>
            </a:r>
            <a:r>
              <a:rPr lang="en-US" altLang="zh-TW" dirty="0" err="1"/>
              <a:t>dataframe</a:t>
            </a:r>
            <a:r>
              <a:rPr lang="en-US" altLang="zh-TW" dirty="0"/>
              <a:t>, delete the row or column where the null value is located, and return the new </a:t>
            </a:r>
            <a:r>
              <a:rPr lang="en-US" altLang="zh-TW" dirty="0" err="1"/>
              <a:t>dataframe</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u="none" dirty="0"/>
              <a:t>接下來，我們計算 </a:t>
            </a:r>
            <a:r>
              <a:rPr lang="en-US" altLang="zh-TW" u="none" dirty="0"/>
              <a:t>Spark </a:t>
            </a:r>
            <a:r>
              <a:rPr lang="zh-TW" altLang="en-US" u="none" dirty="0"/>
              <a:t>數據幀的行數和列數。</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u="none" dirty="0"/>
              <a:t>形狀函數用於獲取（行，列）的計數。</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u="none" dirty="0"/>
              <a:t>然後，執行腳本以確定數據幀中的空值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u="none" dirty="0" err="1"/>
              <a:t>dropna</a:t>
            </a:r>
            <a:r>
              <a:rPr lang="en-US" altLang="zh-TW" u="none" dirty="0"/>
              <a:t>()</a:t>
            </a:r>
            <a:r>
              <a:rPr lang="zh-TW" altLang="en-US" u="none" dirty="0"/>
              <a:t>：找到</a:t>
            </a:r>
            <a:r>
              <a:rPr lang="en-US" altLang="zh-TW" u="none" dirty="0" err="1"/>
              <a:t>dataframe</a:t>
            </a:r>
            <a:r>
              <a:rPr lang="zh-TW" altLang="en-US" u="none" dirty="0"/>
              <a:t>的空值，刪除空值所在的行或列，返回新的</a:t>
            </a:r>
            <a:r>
              <a:rPr lang="en-US" altLang="zh-TW" u="none" dirty="0" err="1"/>
              <a:t>dataframe</a:t>
            </a:r>
            <a:r>
              <a:rPr lang="zh-TW" altLang="en-US" u="none" dirty="0"/>
              <a:t>。</a:t>
            </a:r>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62</a:t>
            </a:fld>
            <a:endParaRPr lang="zh-TW" altLang="en-US"/>
          </a:p>
        </p:txBody>
      </p:sp>
    </p:spTree>
    <p:extLst>
      <p:ext uri="{BB962C8B-B14F-4D97-AF65-F5344CB8AC3E}">
        <p14:creationId xmlns:p14="http://schemas.microsoft.com/office/powerpoint/2010/main" val="38562572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Execute the following script to pull back statistics on Open, High, Low, Close, and Adj Close: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row count, mean, standard deviation, minimum, and maximum values of the statistics for </a:t>
            </a:r>
            <a:r>
              <a:rPr lang="en-US" altLang="zh-TW" dirty="0">
                <a:solidFill>
                  <a:srgbClr val="0000FF"/>
                </a:solidFill>
              </a:rPr>
              <a:t>Open</a:t>
            </a:r>
            <a:r>
              <a:rPr lang="en-US" altLang="zh-TW" dirty="0"/>
              <a:t>,</a:t>
            </a:r>
            <a:r>
              <a:rPr lang="en-US" altLang="zh-TW" dirty="0">
                <a:solidFill>
                  <a:srgbClr val="0000FF"/>
                </a:solidFill>
              </a:rPr>
              <a:t> High</a:t>
            </a:r>
            <a:r>
              <a:rPr lang="en-US" altLang="zh-TW" dirty="0"/>
              <a:t>,</a:t>
            </a:r>
            <a:r>
              <a:rPr lang="en-US" altLang="zh-TW" dirty="0">
                <a:solidFill>
                  <a:srgbClr val="0000FF"/>
                </a:solidFill>
              </a:rPr>
              <a:t> Low</a:t>
            </a:r>
            <a:r>
              <a:rPr lang="en-US" altLang="zh-TW" dirty="0"/>
              <a:t>,</a:t>
            </a:r>
            <a:r>
              <a:rPr lang="en-US" altLang="zh-TW" dirty="0">
                <a:solidFill>
                  <a:srgbClr val="0000FF"/>
                </a:solidFill>
              </a:rPr>
              <a:t> Close</a:t>
            </a:r>
            <a:r>
              <a:rPr lang="en-US" altLang="zh-TW" dirty="0"/>
              <a:t>,</a:t>
            </a:r>
            <a:r>
              <a:rPr lang="en-US" altLang="zh-TW" dirty="0">
                <a:solidFill>
                  <a:schemeClr val="accent1"/>
                </a:solidFill>
              </a:rPr>
              <a:t> </a:t>
            </a:r>
            <a:r>
              <a:rPr lang="en-US" altLang="zh-TW" dirty="0"/>
              <a:t>and</a:t>
            </a:r>
            <a:r>
              <a:rPr lang="en-US" altLang="zh-TW" dirty="0">
                <a:solidFill>
                  <a:schemeClr val="accent1"/>
                </a:solidFill>
              </a:rPr>
              <a:t> </a:t>
            </a:r>
            <a:r>
              <a:rPr lang="en-US" altLang="zh-TW" dirty="0">
                <a:solidFill>
                  <a:srgbClr val="0000FF"/>
                </a:solidFill>
              </a:rPr>
              <a:t>Adj Close </a:t>
            </a:r>
            <a:r>
              <a:rPr lang="en-US" altLang="zh-TW" dirty="0"/>
              <a:t>can be seen in the following screenshot.</a:t>
            </a:r>
            <a:endParaRPr lang="zh-TW" altLang="en-US" dirty="0"/>
          </a:p>
          <a:p>
            <a:endParaRPr lang="en-US" altLang="zh-TW" dirty="0"/>
          </a:p>
          <a:p>
            <a:endParaRPr lang="en-US" altLang="zh-TW" dirty="0"/>
          </a:p>
          <a:p>
            <a:r>
              <a:rPr lang="zh-TW" altLang="en-US" dirty="0"/>
              <a:t>執行以下腳本以拉回有關開盤價、最高價、最低價、收盤價和調整收盤價的統計數據：</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63</a:t>
            </a:fld>
            <a:endParaRPr lang="zh-TW" altLang="en-US"/>
          </a:p>
        </p:txBody>
      </p:sp>
    </p:spTree>
    <p:extLst>
      <p:ext uri="{BB962C8B-B14F-4D97-AF65-F5344CB8AC3E}">
        <p14:creationId xmlns:p14="http://schemas.microsoft.com/office/powerpoint/2010/main" val="4011649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Execute the following script to group the year column by the count of Adj Close:</a:t>
            </a:r>
          </a:p>
          <a:p>
            <a:r>
              <a:rPr lang="en-US" altLang="zh-TW" dirty="0"/>
              <a:t>Use the </a:t>
            </a:r>
            <a:r>
              <a:rPr lang="en-US" altLang="zh-TW" dirty="0" err="1">
                <a:solidFill>
                  <a:srgbClr val="0000FF"/>
                </a:solidFill>
              </a:rPr>
              <a:t>groupBy</a:t>
            </a:r>
            <a:r>
              <a:rPr lang="en-US" altLang="zh-TW" dirty="0">
                <a:solidFill>
                  <a:srgbClr val="0000FF"/>
                </a:solidFill>
              </a:rPr>
              <a:t>() </a:t>
            </a:r>
            <a:r>
              <a:rPr lang="en-US" altLang="zh-TW" dirty="0"/>
              <a:t>to group the ‘</a:t>
            </a:r>
            <a:r>
              <a:rPr lang="en-US" altLang="zh-TW" dirty="0">
                <a:solidFill>
                  <a:srgbClr val="0000FF"/>
                </a:solidFill>
              </a:rPr>
              <a:t>year</a:t>
            </a:r>
            <a:r>
              <a:rPr lang="en-US" altLang="zh-TW" dirty="0"/>
              <a:t>’ column by the ‘</a:t>
            </a:r>
            <a:r>
              <a:rPr lang="en-US" altLang="zh-TW" dirty="0">
                <a:solidFill>
                  <a:srgbClr val="0000FF"/>
                </a:solidFill>
              </a:rPr>
              <a:t>Adj Close</a:t>
            </a:r>
            <a:r>
              <a:rPr lang="en-US" altLang="zh-TW" dirty="0"/>
              <a:t>’ count to get the total number of stock trading days for each year.</a:t>
            </a:r>
          </a:p>
          <a:p>
            <a:r>
              <a:rPr lang="en-US" altLang="zh-TW" dirty="0" err="1">
                <a:solidFill>
                  <a:srgbClr val="0000FF"/>
                </a:solidFill>
              </a:rPr>
              <a:t>withColumnRenamed</a:t>
            </a:r>
            <a:r>
              <a:rPr lang="en-US" altLang="zh-TW" dirty="0">
                <a:solidFill>
                  <a:srgbClr val="0000FF"/>
                </a:solidFill>
              </a:rPr>
              <a:t>() </a:t>
            </a:r>
            <a:r>
              <a:rPr lang="en-US" altLang="zh-TW" dirty="0"/>
              <a:t>is used to rename the column from ‘</a:t>
            </a:r>
            <a:r>
              <a:rPr lang="en-US" altLang="zh-TW" dirty="0">
                <a:solidFill>
                  <a:srgbClr val="0000FF"/>
                </a:solidFill>
              </a:rPr>
              <a:t>count (Adj Close)</a:t>
            </a:r>
            <a:r>
              <a:rPr lang="en-US" altLang="zh-TW" dirty="0"/>
              <a:t>’ to ‘</a:t>
            </a:r>
            <a:r>
              <a:rPr lang="en-US" altLang="zh-TW" dirty="0">
                <a:solidFill>
                  <a:srgbClr val="0000FF"/>
                </a:solidFill>
              </a:rPr>
              <a:t>Row Count</a:t>
            </a:r>
            <a:r>
              <a:rPr lang="en-US" altLang="zh-TW" dirty="0"/>
              <a:t>’.</a:t>
            </a:r>
            <a:endParaRPr lang="zh-TW" altLang="en-US" dirty="0"/>
          </a:p>
          <a:p>
            <a:endParaRPr lang="en-US" altLang="zh-TW" dirty="0"/>
          </a:p>
          <a:p>
            <a:endParaRPr lang="en-US" altLang="zh-TW" dirty="0"/>
          </a:p>
          <a:p>
            <a:r>
              <a:rPr lang="zh-TW" altLang="en-US" dirty="0"/>
              <a:t>接下來，執行以下腳本以按 </a:t>
            </a:r>
            <a:r>
              <a:rPr lang="en-US" altLang="zh-TW" dirty="0"/>
              <a:t>Adj Close </a:t>
            </a:r>
            <a:r>
              <a:rPr lang="zh-TW" altLang="en-US" dirty="0"/>
              <a:t>的計數對年份列進行分組以顯示每年的交易日數量：</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64</a:t>
            </a:fld>
            <a:endParaRPr lang="zh-TW" altLang="en-US"/>
          </a:p>
        </p:txBody>
      </p:sp>
    </p:spTree>
    <p:extLst>
      <p:ext uri="{BB962C8B-B14F-4D97-AF65-F5344CB8AC3E}">
        <p14:creationId xmlns:p14="http://schemas.microsoft.com/office/powerpoint/2010/main" val="1277221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Execute the following script to create two new </a:t>
            </a:r>
            <a:r>
              <a:rPr lang="en-US" altLang="zh-TW" dirty="0" err="1"/>
              <a:t>dataframes</a:t>
            </a:r>
            <a:r>
              <a:rPr lang="en-US" altLang="zh-TW" dirty="0"/>
              <a:t> for training and testing purposes: </a:t>
            </a:r>
          </a:p>
          <a:p>
            <a:r>
              <a:rPr lang="en-US" altLang="zh-TW" dirty="0"/>
              <a:t>The data between 2017 and 2018 represents approximately 7% of the total data and is used to be testing data.</a:t>
            </a:r>
          </a:p>
          <a:p>
            <a:r>
              <a:rPr lang="en-US" altLang="zh-TW" dirty="0"/>
              <a:t>The remaining 93% of the dataset will be used for training purposes (training data) between 2000 and 2016.</a:t>
            </a:r>
          </a:p>
          <a:p>
            <a:endParaRPr lang="en-US" altLang="zh-TW" dirty="0"/>
          </a:p>
          <a:p>
            <a:r>
              <a:rPr lang="zh-TW" altLang="en-US" dirty="0"/>
              <a:t>接下來，執行以下腳本以創建兩個新的數據幀用於訓練和測試目的</a:t>
            </a:r>
            <a:r>
              <a:rPr lang="en-US" altLang="zh-TW" dirty="0"/>
              <a:t>:</a:t>
            </a:r>
          </a:p>
          <a:p>
            <a:r>
              <a:rPr lang="en-US" altLang="zh-TW" dirty="0"/>
              <a:t>2017-2018</a:t>
            </a:r>
            <a:r>
              <a:rPr lang="zh-TW" altLang="en-US" dirty="0"/>
              <a:t>年的數據約佔總數據的</a:t>
            </a:r>
            <a:r>
              <a:rPr lang="en-US" altLang="zh-TW" dirty="0"/>
              <a:t>7%</a:t>
            </a:r>
            <a:r>
              <a:rPr lang="zh-TW" altLang="en-US" dirty="0"/>
              <a:t>，用於測試數據。</a:t>
            </a:r>
          </a:p>
          <a:p>
            <a:r>
              <a:rPr lang="zh-TW" altLang="en-US" dirty="0"/>
              <a:t>其餘 </a:t>
            </a:r>
            <a:r>
              <a:rPr lang="en-US" altLang="zh-TW" dirty="0"/>
              <a:t>93% </a:t>
            </a:r>
            <a:r>
              <a:rPr lang="zh-TW" altLang="en-US" dirty="0"/>
              <a:t>的數據集將用於 </a:t>
            </a:r>
            <a:r>
              <a:rPr lang="en-US" altLang="zh-TW" dirty="0"/>
              <a:t>2000 </a:t>
            </a:r>
            <a:r>
              <a:rPr lang="zh-TW" altLang="en-US" dirty="0"/>
              <a:t>年至 </a:t>
            </a:r>
            <a:r>
              <a:rPr lang="en-US" altLang="zh-TW" dirty="0"/>
              <a:t>2016 </a:t>
            </a:r>
            <a:r>
              <a:rPr lang="zh-TW" altLang="en-US" dirty="0"/>
              <a:t>年間的培訓目的（培訓數據）。</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66</a:t>
            </a:fld>
            <a:endParaRPr lang="zh-TW" altLang="en-US"/>
          </a:p>
        </p:txBody>
      </p:sp>
    </p:spTree>
    <p:extLst>
      <p:ext uri="{BB962C8B-B14F-4D97-AF65-F5344CB8AC3E}">
        <p14:creationId xmlns:p14="http://schemas.microsoft.com/office/powerpoint/2010/main" val="33486475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Then, we Convert the two new </a:t>
            </a:r>
            <a:r>
              <a:rPr lang="en-US" altLang="zh-TW" dirty="0" err="1"/>
              <a:t>dataframes</a:t>
            </a:r>
            <a:r>
              <a:rPr lang="en-US" altLang="zh-TW" dirty="0"/>
              <a:t> to pandas </a:t>
            </a:r>
            <a:r>
              <a:rPr lang="en-US" altLang="zh-TW" dirty="0" err="1"/>
              <a:t>dataframes</a:t>
            </a:r>
            <a:r>
              <a:rPr lang="en-US" altLang="zh-TW" dirty="0"/>
              <a:t> to get row and column counts with </a:t>
            </a:r>
            <a:r>
              <a:rPr lang="en-US" altLang="zh-TW" dirty="0" err="1"/>
              <a:t>toPandas</a:t>
            </a:r>
            <a:r>
              <a:rPr lang="en-US" altLang="zh-TW" dirty="0"/>
              <a:t>() using the following script:</a:t>
            </a:r>
          </a:p>
          <a:p>
            <a:endParaRPr lang="en-US" altLang="zh-TW" dirty="0"/>
          </a:p>
          <a:p>
            <a:r>
              <a:rPr lang="zh-TW" altLang="en-US" dirty="0"/>
              <a:t>然後，我們使用以下腳本將兩個新數據幀轉換為 </a:t>
            </a:r>
            <a:r>
              <a:rPr lang="en-US" altLang="zh-TW" dirty="0"/>
              <a:t>pandas </a:t>
            </a:r>
            <a:r>
              <a:rPr lang="zh-TW" altLang="en-US" dirty="0"/>
              <a:t>數據幀，以使用 </a:t>
            </a:r>
            <a:r>
              <a:rPr lang="en-US" altLang="zh-TW" dirty="0" err="1"/>
              <a:t>toPandas</a:t>
            </a:r>
            <a:r>
              <a:rPr lang="en-US" altLang="zh-TW" dirty="0"/>
              <a:t>() </a:t>
            </a:r>
            <a:r>
              <a:rPr lang="zh-TW" altLang="en-US" dirty="0"/>
              <a:t>獲取行數和列數：</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67</a:t>
            </a:fld>
            <a:endParaRPr lang="zh-TW" altLang="en-US"/>
          </a:p>
        </p:txBody>
      </p:sp>
    </p:spTree>
    <p:extLst>
      <p:ext uri="{BB962C8B-B14F-4D97-AF65-F5344CB8AC3E}">
        <p14:creationId xmlns:p14="http://schemas.microsoft.com/office/powerpoint/2010/main" val="31824854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As we did previously with </a:t>
            </a:r>
            <a:r>
              <a:rPr lang="en-US" altLang="zh-TW" dirty="0" err="1"/>
              <a:t>dataframe</a:t>
            </a:r>
            <a:r>
              <a:rPr lang="en-US" altLang="zh-TW" dirty="0"/>
              <a:t>, we visualize </a:t>
            </a:r>
            <a:r>
              <a:rPr lang="en-US" altLang="zh-TW" dirty="0" err="1"/>
              <a:t>trainDF</a:t>
            </a:r>
            <a:r>
              <a:rPr lang="en-US" altLang="zh-TW" dirty="0"/>
              <a:t> and </a:t>
            </a:r>
            <a:r>
              <a:rPr lang="en-US" altLang="zh-TW" dirty="0" err="1"/>
              <a:t>testDF</a:t>
            </a:r>
            <a:r>
              <a:rPr lang="en-US" altLang="zh-TW" dirty="0"/>
              <a:t> using the following script:</a:t>
            </a:r>
          </a:p>
          <a:p>
            <a:r>
              <a:rPr lang="en-US" altLang="zh-TW" dirty="0"/>
              <a:t>Use</a:t>
            </a:r>
            <a:r>
              <a:rPr lang="en-US" altLang="zh-TW" dirty="0">
                <a:solidFill>
                  <a:srgbClr val="0000FF"/>
                </a:solidFill>
              </a:rPr>
              <a:t> </a:t>
            </a:r>
            <a:r>
              <a:rPr lang="en-US" altLang="zh-TW" dirty="0" err="1">
                <a:solidFill>
                  <a:srgbClr val="0000FF"/>
                </a:solidFill>
              </a:rPr>
              <a:t>toPandas</a:t>
            </a:r>
            <a:r>
              <a:rPr lang="en-US" altLang="zh-TW" dirty="0">
                <a:solidFill>
                  <a:srgbClr val="0000FF"/>
                </a:solidFill>
              </a:rPr>
              <a:t>() </a:t>
            </a:r>
            <a:r>
              <a:rPr lang="en-US" altLang="zh-TW" dirty="0"/>
              <a:t>to</a:t>
            </a:r>
            <a:r>
              <a:rPr lang="en-US" altLang="zh-TW" dirty="0">
                <a:solidFill>
                  <a:srgbClr val="0000FF"/>
                </a:solidFill>
              </a:rPr>
              <a:t> </a:t>
            </a:r>
            <a:r>
              <a:rPr lang="en-US" altLang="zh-TW" dirty="0"/>
              <a:t>convert the </a:t>
            </a:r>
            <a:r>
              <a:rPr lang="en-US" altLang="zh-TW" dirty="0" err="1"/>
              <a:t>trainDF</a:t>
            </a:r>
            <a:r>
              <a:rPr lang="en-US" altLang="zh-TW" dirty="0"/>
              <a:t>.</a:t>
            </a:r>
          </a:p>
          <a:p>
            <a:r>
              <a:rPr lang="en-US" altLang="zh-TW" dirty="0"/>
              <a:t>Leverage the built-in graphing capabilities in matplotlib to visualize the data.</a:t>
            </a:r>
          </a:p>
          <a:p>
            <a:r>
              <a:rPr lang="en-US" altLang="zh-TW" dirty="0"/>
              <a:t>Show Apple's stock price from 2000 to 2016.</a:t>
            </a:r>
            <a:endParaRPr lang="zh-TW" altLang="en-US" dirty="0"/>
          </a:p>
          <a:p>
            <a:endParaRPr lang="en-US" altLang="zh-TW" dirty="0"/>
          </a:p>
          <a:p>
            <a:r>
              <a:rPr lang="zh-TW" altLang="en-US" dirty="0"/>
              <a:t>正如我們之前對 </a:t>
            </a:r>
            <a:r>
              <a:rPr lang="en-US" altLang="zh-TW" dirty="0" err="1"/>
              <a:t>dataframe</a:t>
            </a:r>
            <a:r>
              <a:rPr lang="en-US" altLang="zh-TW" dirty="0"/>
              <a:t> </a:t>
            </a:r>
            <a:r>
              <a:rPr lang="zh-TW" altLang="en-US" dirty="0"/>
              <a:t>所做的那樣，我們使用以下腳本可視化 </a:t>
            </a:r>
            <a:r>
              <a:rPr lang="en-US" altLang="zh-TW" dirty="0" err="1"/>
              <a:t>trainDF</a:t>
            </a:r>
            <a:r>
              <a:rPr lang="en-US" altLang="zh-TW" dirty="0"/>
              <a:t> </a:t>
            </a:r>
            <a:r>
              <a:rPr lang="zh-TW" altLang="en-US" dirty="0"/>
              <a:t>和 </a:t>
            </a:r>
            <a:r>
              <a:rPr lang="en-US" altLang="zh-TW" dirty="0" err="1"/>
              <a:t>testDF</a:t>
            </a:r>
            <a:r>
              <a:rPr lang="zh-TW" altLang="en-US" dirty="0"/>
              <a:t>：</a:t>
            </a:r>
          </a:p>
          <a:p>
            <a:r>
              <a:rPr lang="zh-TW" altLang="en-US" dirty="0"/>
              <a:t>使用 </a:t>
            </a:r>
            <a:r>
              <a:rPr lang="en-US" altLang="zh-TW" dirty="0" err="1"/>
              <a:t>toPandas</a:t>
            </a:r>
            <a:r>
              <a:rPr lang="en-US" altLang="zh-TW" dirty="0"/>
              <a:t>() </a:t>
            </a:r>
            <a:r>
              <a:rPr lang="zh-TW" altLang="en-US" dirty="0"/>
              <a:t>轉換 </a:t>
            </a:r>
            <a:r>
              <a:rPr lang="en-US" altLang="zh-TW" dirty="0" err="1"/>
              <a:t>trainDF</a:t>
            </a:r>
            <a:r>
              <a:rPr lang="zh-TW" altLang="en-US" dirty="0"/>
              <a:t>。</a:t>
            </a:r>
          </a:p>
          <a:p>
            <a:r>
              <a:rPr lang="zh-TW" altLang="en-US" dirty="0"/>
              <a:t>利用 </a:t>
            </a:r>
            <a:r>
              <a:rPr lang="en-US" altLang="zh-TW" dirty="0"/>
              <a:t>matplotlib </a:t>
            </a:r>
            <a:r>
              <a:rPr lang="zh-TW" altLang="en-US" dirty="0"/>
              <a:t>中的內置繪圖功能可視化數據。</a:t>
            </a:r>
          </a:p>
          <a:p>
            <a:r>
              <a:rPr lang="zh-TW" altLang="en-US" dirty="0"/>
              <a:t>顯示 </a:t>
            </a:r>
            <a:r>
              <a:rPr lang="en-US" altLang="zh-TW" dirty="0"/>
              <a:t>Apple </a:t>
            </a:r>
            <a:r>
              <a:rPr lang="zh-TW" altLang="en-US" dirty="0"/>
              <a:t>從 </a:t>
            </a:r>
            <a:r>
              <a:rPr lang="en-US" altLang="zh-TW" dirty="0"/>
              <a:t>2000 </a:t>
            </a:r>
            <a:r>
              <a:rPr lang="zh-TW" altLang="en-US" dirty="0"/>
              <a:t>年到 </a:t>
            </a:r>
            <a:r>
              <a:rPr lang="en-US" altLang="zh-TW" dirty="0"/>
              <a:t>2016 </a:t>
            </a:r>
            <a:r>
              <a:rPr lang="zh-TW" altLang="en-US" dirty="0"/>
              <a:t>年的股價。</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68</a:t>
            </a:fld>
            <a:endParaRPr lang="zh-TW" altLang="en-US"/>
          </a:p>
        </p:txBody>
      </p:sp>
    </p:spTree>
    <p:extLst>
      <p:ext uri="{BB962C8B-B14F-4D97-AF65-F5344CB8AC3E}">
        <p14:creationId xmlns:p14="http://schemas.microsoft.com/office/powerpoint/2010/main" val="24959310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69</a:t>
            </a:fld>
            <a:endParaRPr lang="zh-TW" altLang="en-US"/>
          </a:p>
        </p:txBody>
      </p:sp>
    </p:spTree>
    <p:extLst>
      <p:ext uri="{BB962C8B-B14F-4D97-AF65-F5344CB8AC3E}">
        <p14:creationId xmlns:p14="http://schemas.microsoft.com/office/powerpoint/2010/main" val="341392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Plot Apple's stock price from 2017 to 2018.</a:t>
            </a:r>
          </a:p>
          <a:p>
            <a:endParaRPr lang="en-US" altLang="zh-TW" dirty="0"/>
          </a:p>
          <a:p>
            <a:r>
              <a:rPr lang="zh-TW" altLang="en-US" dirty="0"/>
              <a:t>接下來，我們繪製 </a:t>
            </a:r>
            <a:r>
              <a:rPr lang="en-US" altLang="zh-TW" dirty="0"/>
              <a:t>Apple </a:t>
            </a:r>
            <a:r>
              <a:rPr lang="zh-TW" altLang="en-US" dirty="0"/>
              <a:t>從 </a:t>
            </a:r>
            <a:r>
              <a:rPr lang="en-US" altLang="zh-TW" dirty="0"/>
              <a:t>2017 </a:t>
            </a:r>
            <a:r>
              <a:rPr lang="zh-TW" altLang="en-US" dirty="0"/>
              <a:t>年到 </a:t>
            </a:r>
            <a:r>
              <a:rPr lang="en-US" altLang="zh-TW" dirty="0"/>
              <a:t>2018 </a:t>
            </a:r>
            <a:r>
              <a:rPr lang="zh-TW" altLang="en-US" dirty="0"/>
              <a:t>年的股價。</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70</a:t>
            </a:fld>
            <a:endParaRPr lang="zh-TW" altLang="en-US"/>
          </a:p>
        </p:txBody>
      </p:sp>
    </p:spTree>
    <p:extLst>
      <p:ext uri="{BB962C8B-B14F-4D97-AF65-F5344CB8AC3E}">
        <p14:creationId xmlns:p14="http://schemas.microsoft.com/office/powerpoint/2010/main" val="369707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71</a:t>
            </a:fld>
            <a:endParaRPr lang="zh-TW" altLang="en-US"/>
          </a:p>
        </p:txBody>
      </p:sp>
    </p:spTree>
    <p:extLst>
      <p:ext uri="{BB962C8B-B14F-4D97-AF65-F5344CB8AC3E}">
        <p14:creationId xmlns:p14="http://schemas.microsoft.com/office/powerpoint/2010/main" val="21540265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create two new arrays, </a:t>
            </a:r>
            <a:r>
              <a:rPr lang="en-US" altLang="zh-TW" dirty="0" err="1"/>
              <a:t>trainArray</a:t>
            </a:r>
            <a:r>
              <a:rPr lang="en-US" altLang="zh-TW" dirty="0"/>
              <a:t> and </a:t>
            </a:r>
            <a:r>
              <a:rPr lang="en-US" altLang="zh-TW" dirty="0" err="1"/>
              <a:t>testArray</a:t>
            </a:r>
            <a:r>
              <a:rPr lang="en-US" altLang="zh-TW" dirty="0"/>
              <a:t>, based on the </a:t>
            </a:r>
            <a:r>
              <a:rPr lang="en-US" altLang="zh-TW" dirty="0" err="1"/>
              <a:t>dataframes</a:t>
            </a:r>
            <a:r>
              <a:rPr lang="en-US" altLang="zh-TW" dirty="0"/>
              <a:t> with the exception of the date columns using the following script:</a:t>
            </a:r>
            <a:endParaRPr lang="zh-TW" altLang="en-US" dirty="0"/>
          </a:p>
          <a:p>
            <a:r>
              <a:rPr lang="en-US" altLang="zh-TW" dirty="0"/>
              <a:t>When working with neural networks, it is best to keep the values between 0 and 1 to match outcomes found in sigmoid or step functions that are used for activation. </a:t>
            </a:r>
          </a:p>
          <a:p>
            <a:r>
              <a:rPr lang="en-US" altLang="zh-TW" dirty="0"/>
              <a:t>To accomplish this, we must first convert our </a:t>
            </a:r>
            <a:r>
              <a:rPr lang="en-US" altLang="zh-TW" dirty="0" err="1"/>
              <a:t>pyspark</a:t>
            </a:r>
            <a:r>
              <a:rPr lang="en-US" altLang="zh-TW" dirty="0"/>
              <a:t> </a:t>
            </a:r>
            <a:r>
              <a:rPr lang="en-US" altLang="zh-TW" dirty="0" err="1"/>
              <a:t>dataframes</a:t>
            </a:r>
            <a:r>
              <a:rPr lang="en-US" altLang="zh-TW" dirty="0"/>
              <a:t>, </a:t>
            </a:r>
            <a:r>
              <a:rPr lang="en-US" altLang="zh-TW" dirty="0" err="1"/>
              <a:t>trainDF</a:t>
            </a:r>
            <a:r>
              <a:rPr lang="en-US" altLang="zh-TW" dirty="0"/>
              <a:t> and </a:t>
            </a:r>
            <a:r>
              <a:rPr lang="en-US" altLang="zh-TW" dirty="0" err="1"/>
              <a:t>testDF</a:t>
            </a:r>
            <a:r>
              <a:rPr lang="en-US" altLang="zh-TW" dirty="0"/>
              <a:t>, into </a:t>
            </a:r>
            <a:r>
              <a:rPr lang="en-US" altLang="zh-TW" dirty="0" err="1"/>
              <a:t>numpy</a:t>
            </a:r>
            <a:r>
              <a:rPr lang="en-US" altLang="zh-TW" dirty="0"/>
              <a:t> arrays, these being </a:t>
            </a:r>
            <a:r>
              <a:rPr lang="en-US" altLang="zh-TW" dirty="0" err="1"/>
              <a:t>trainArray</a:t>
            </a:r>
            <a:r>
              <a:rPr lang="en-US" altLang="zh-TW" dirty="0"/>
              <a:t> and </a:t>
            </a:r>
            <a:r>
              <a:rPr lang="en-US" altLang="zh-TW" dirty="0" err="1"/>
              <a:t>testArray</a:t>
            </a:r>
            <a:r>
              <a:rPr lang="en-US" altLang="zh-TW" dirty="0"/>
              <a:t>. </a:t>
            </a:r>
          </a:p>
          <a:p>
            <a:endParaRPr lang="en-US" altLang="zh-TW" dirty="0"/>
          </a:p>
          <a:p>
            <a:r>
              <a:rPr lang="zh-TW" altLang="en-US" dirty="0"/>
              <a:t>我們使用以下腳本基於除日期列之外的數據幀創建兩個新數組 </a:t>
            </a:r>
            <a:r>
              <a:rPr lang="en-US" altLang="zh-TW" dirty="0" err="1"/>
              <a:t>trainArray</a:t>
            </a:r>
            <a:r>
              <a:rPr lang="en-US" altLang="zh-TW" dirty="0"/>
              <a:t> </a:t>
            </a:r>
            <a:r>
              <a:rPr lang="zh-TW" altLang="en-US" dirty="0"/>
              <a:t>和 </a:t>
            </a:r>
            <a:r>
              <a:rPr lang="en-US" altLang="zh-TW" dirty="0" err="1"/>
              <a:t>testArray</a:t>
            </a:r>
            <a:r>
              <a:rPr lang="zh-TW" altLang="en-US" dirty="0"/>
              <a:t>：</a:t>
            </a:r>
          </a:p>
          <a:p>
            <a:r>
              <a:rPr lang="zh-TW" altLang="en-US" dirty="0"/>
              <a:t>使用神經網絡時，最好將值保持在 </a:t>
            </a:r>
            <a:r>
              <a:rPr lang="en-US" altLang="zh-TW" dirty="0"/>
              <a:t>0 </a:t>
            </a:r>
            <a:r>
              <a:rPr lang="zh-TW" altLang="en-US" dirty="0"/>
              <a:t>和 </a:t>
            </a:r>
            <a:r>
              <a:rPr lang="en-US" altLang="zh-TW" dirty="0"/>
              <a:t>1 </a:t>
            </a:r>
            <a:r>
              <a:rPr lang="zh-TW" altLang="en-US" dirty="0"/>
              <a:t>之間，以匹配在用於激活的 </a:t>
            </a:r>
            <a:r>
              <a:rPr lang="en-US" altLang="zh-TW" dirty="0"/>
              <a:t>sigmoid </a:t>
            </a:r>
            <a:r>
              <a:rPr lang="zh-TW" altLang="en-US" dirty="0"/>
              <a:t>或階躍函數中找到的結果。</a:t>
            </a:r>
          </a:p>
          <a:p>
            <a:r>
              <a:rPr lang="zh-TW" altLang="en-US" dirty="0"/>
              <a:t>為此，我們必須首先將 </a:t>
            </a:r>
            <a:r>
              <a:rPr lang="en-US" altLang="zh-TW" dirty="0" err="1"/>
              <a:t>pyspark</a:t>
            </a:r>
            <a:r>
              <a:rPr lang="en-US" altLang="zh-TW" dirty="0"/>
              <a:t> </a:t>
            </a:r>
            <a:r>
              <a:rPr lang="zh-TW" altLang="en-US" dirty="0"/>
              <a:t>數據幀 </a:t>
            </a:r>
            <a:r>
              <a:rPr lang="en-US" altLang="zh-TW" dirty="0" err="1"/>
              <a:t>trainDF</a:t>
            </a:r>
            <a:r>
              <a:rPr lang="en-US" altLang="zh-TW" dirty="0"/>
              <a:t> </a:t>
            </a:r>
            <a:r>
              <a:rPr lang="zh-TW" altLang="en-US" dirty="0"/>
              <a:t>和 </a:t>
            </a:r>
            <a:r>
              <a:rPr lang="en-US" altLang="zh-TW" dirty="0" err="1"/>
              <a:t>testDF</a:t>
            </a:r>
            <a:r>
              <a:rPr lang="en-US" altLang="zh-TW" dirty="0"/>
              <a:t> </a:t>
            </a:r>
            <a:r>
              <a:rPr lang="zh-TW" altLang="en-US" dirty="0"/>
              <a:t>轉換為 </a:t>
            </a:r>
            <a:r>
              <a:rPr lang="en-US" altLang="zh-TW" dirty="0" err="1"/>
              <a:t>numpy</a:t>
            </a:r>
            <a:r>
              <a:rPr lang="en-US" altLang="zh-TW" dirty="0"/>
              <a:t> </a:t>
            </a:r>
            <a:r>
              <a:rPr lang="zh-TW" altLang="en-US" dirty="0"/>
              <a:t>數組，即 </a:t>
            </a:r>
            <a:r>
              <a:rPr lang="en-US" altLang="zh-TW" dirty="0" err="1"/>
              <a:t>trainArray</a:t>
            </a:r>
            <a:r>
              <a:rPr lang="en-US" altLang="zh-TW" dirty="0"/>
              <a:t> </a:t>
            </a:r>
            <a:r>
              <a:rPr lang="zh-TW" altLang="en-US" dirty="0"/>
              <a:t>和 </a:t>
            </a:r>
            <a:r>
              <a:rPr lang="en-US" altLang="zh-TW" dirty="0" err="1"/>
              <a:t>testArray</a:t>
            </a:r>
            <a:r>
              <a:rPr lang="zh-TW" altLang="en-US" dirty="0"/>
              <a:t>。</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72</a:t>
            </a:fld>
            <a:endParaRPr lang="zh-TW" altLang="en-US"/>
          </a:p>
        </p:txBody>
      </p:sp>
    </p:spTree>
    <p:extLst>
      <p:ext uri="{BB962C8B-B14F-4D97-AF65-F5344CB8AC3E}">
        <p14:creationId xmlns:p14="http://schemas.microsoft.com/office/powerpoint/2010/main" val="197195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steps are as the following figure.</a:t>
            </a:r>
          </a:p>
          <a:p>
            <a:endParaRPr lang="zh-TW" altLang="en-US" dirty="0"/>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7</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5891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When Executing the following script The first values in ‘</a:t>
            </a:r>
            <a:r>
              <a:rPr lang="en-US" altLang="zh-TW" dirty="0" err="1">
                <a:solidFill>
                  <a:srgbClr val="0000FF"/>
                </a:solidFill>
              </a:rPr>
              <a:t>trainArray</a:t>
            </a:r>
            <a:r>
              <a:rPr lang="en-US" altLang="zh-TW" dirty="0"/>
              <a:t>’ and ‘</a:t>
            </a:r>
            <a:r>
              <a:rPr lang="en-US" altLang="zh-TW" dirty="0" err="1">
                <a:solidFill>
                  <a:srgbClr val="0000FF"/>
                </a:solidFill>
              </a:rPr>
              <a:t>testArray</a:t>
            </a:r>
            <a:r>
              <a:rPr lang="en-US" altLang="zh-TW" dirty="0"/>
              <a:t>’ are shown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執行以下腳本時“</a:t>
            </a:r>
            <a:r>
              <a:rPr lang="en-US" altLang="zh-TW" dirty="0" err="1"/>
              <a:t>trainArray</a:t>
            </a:r>
            <a:r>
              <a:rPr lang="en-US" altLang="zh-TW" dirty="0"/>
              <a:t>”</a:t>
            </a:r>
            <a:r>
              <a:rPr lang="zh-TW" altLang="en-US" dirty="0"/>
              <a:t>和“</a:t>
            </a:r>
            <a:r>
              <a:rPr lang="en-US" altLang="zh-TW" dirty="0" err="1"/>
              <a:t>testArray</a:t>
            </a:r>
            <a:r>
              <a:rPr lang="en-US" altLang="zh-TW" dirty="0"/>
              <a:t>”</a:t>
            </a:r>
            <a:r>
              <a:rPr lang="zh-TW" altLang="en-US" dirty="0"/>
              <a:t>中的第一個值如下所示，可以看到</a:t>
            </a:r>
            <a:r>
              <a:rPr lang="en-US" altLang="zh-TW" dirty="0"/>
              <a:t>Data</a:t>
            </a:r>
            <a:r>
              <a:rPr lang="zh-TW" altLang="en-US" dirty="0"/>
              <a:t>都沒有介於</a:t>
            </a:r>
            <a:r>
              <a:rPr lang="en-US" altLang="zh-TW" dirty="0"/>
              <a:t>0</a:t>
            </a:r>
            <a:r>
              <a:rPr lang="zh-TW" altLang="en-US" dirty="0"/>
              <a:t>和</a:t>
            </a:r>
            <a:r>
              <a:rPr lang="en-US" altLang="zh-TW" dirty="0"/>
              <a:t>1</a:t>
            </a:r>
            <a:r>
              <a:rPr lang="zh-TW" altLang="en-US" dirty="0"/>
              <a:t>之間。</a:t>
            </a:r>
          </a:p>
          <a:p>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73</a:t>
            </a:fld>
            <a:endParaRPr lang="zh-TW" altLang="en-US"/>
          </a:p>
        </p:txBody>
      </p:sp>
    </p:spTree>
    <p:extLst>
      <p:ext uri="{BB962C8B-B14F-4D97-AF65-F5344CB8AC3E}">
        <p14:creationId xmlns:p14="http://schemas.microsoft.com/office/powerpoint/2010/main" val="36922657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Still, In order to scale the arrays between 0 and 1, we import </a:t>
                </a:r>
                <a:r>
                  <a:rPr lang="en-US" altLang="zh-TW" dirty="0" err="1"/>
                  <a:t>MinMaxScaler</a:t>
                </a:r>
                <a:r>
                  <a:rPr lang="en-US" altLang="zh-TW" dirty="0"/>
                  <a:t> from </a:t>
                </a:r>
                <a:r>
                  <a:rPr lang="en-US" altLang="zh-TW" dirty="0" err="1"/>
                  <a:t>sklearn</a:t>
                </a:r>
                <a:r>
                  <a:rPr lang="en-US" altLang="zh-TW" dirty="0"/>
                  <a:t> and create a function which call  </a:t>
                </a:r>
                <a:r>
                  <a:rPr lang="en-US" altLang="zh-TW" dirty="0" err="1"/>
                  <a:t>MinMaxScale</a:t>
                </a:r>
                <a:r>
                  <a:rPr lang="en-US" altLang="zh-TW" dirty="0"/>
                  <a:t>, by using the following script:</a:t>
                </a:r>
              </a:p>
              <a:p>
                <a:r>
                  <a:rPr lang="en-US" altLang="zh-TW" dirty="0"/>
                  <a:t>Scale array values to a range between 0 and 1 which involves using the following formula: </a:t>
                </a:r>
              </a:p>
              <a:p>
                <a:pPr lvl="1"/>
                <a:r>
                  <a:rPr lang="en-US" altLang="zh-TW" sz="2600" dirty="0"/>
                  <a:t>scaled array value = </a:t>
                </a:r>
                <a14:m>
                  <m:oMath xmlns:m="http://schemas.openxmlformats.org/officeDocument/2006/math">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 − </m:t>
                    </m:r>
                    <m:r>
                      <m:rPr>
                        <m:sty m:val="p"/>
                      </m:rPr>
                      <a:rPr lang="en-US" altLang="zh-TW" sz="2600" i="1" dirty="0" smtClean="0">
                        <a:latin typeface="Cambria Math" panose="02040503050406030204" pitchFamily="18" charset="0"/>
                      </a:rPr>
                      <m:t>min</m:t>
                    </m:r>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 / (</m:t>
                    </m:r>
                    <m:r>
                      <m:rPr>
                        <m:sty m:val="p"/>
                      </m:rPr>
                      <a:rPr lang="en-US" altLang="zh-TW" sz="2600" i="1" dirty="0" smtClean="0">
                        <a:latin typeface="Cambria Math" panose="02040503050406030204" pitchFamily="18" charset="0"/>
                      </a:rPr>
                      <m:t>max</m:t>
                    </m:r>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 − </m:t>
                    </m:r>
                    <m:r>
                      <m:rPr>
                        <m:sty m:val="p"/>
                      </m:rPr>
                      <a:rPr lang="en-US" altLang="zh-TW" sz="2600" i="1" dirty="0" smtClean="0">
                        <a:latin typeface="Cambria Math" panose="02040503050406030204" pitchFamily="18" charset="0"/>
                      </a:rPr>
                      <m:t>min</m:t>
                    </m:r>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m:t>
                    </m:r>
                  </m:oMath>
                </a14:m>
                <a:r>
                  <a:rPr lang="en-US" altLang="zh-TW" sz="2800" dirty="0"/>
                  <a:t>.</a:t>
                </a:r>
              </a:p>
              <a:p>
                <a:r>
                  <a:rPr lang="en-US" altLang="zh-TW" dirty="0"/>
                  <a:t>We can use the </a:t>
                </a:r>
                <a:r>
                  <a:rPr lang="en-US" altLang="zh-TW" dirty="0" err="1">
                    <a:solidFill>
                      <a:srgbClr val="0000FF"/>
                    </a:solidFill>
                  </a:rPr>
                  <a:t>MinMaxScaler</a:t>
                </a:r>
                <a:r>
                  <a:rPr lang="en-US" altLang="zh-TW" dirty="0">
                    <a:solidFill>
                      <a:srgbClr val="0000FF"/>
                    </a:solidFill>
                  </a:rPr>
                  <a:t>() </a:t>
                </a:r>
                <a:r>
                  <a:rPr lang="en-US" altLang="zh-TW" dirty="0"/>
                  <a:t>from </a:t>
                </a:r>
                <a:r>
                  <a:rPr lang="en-US" altLang="zh-TW" dirty="0" err="1"/>
                  <a:t>sklearn</a:t>
                </a:r>
                <a:r>
                  <a:rPr lang="en-US" altLang="zh-TW" dirty="0"/>
                  <a:t> library to scale both array values in simple.</a:t>
                </a:r>
              </a:p>
              <a:p>
                <a:endParaRPr lang="en-US" altLang="zh-TW" dirty="0"/>
              </a:p>
              <a:p>
                <a:r>
                  <a:rPr lang="zh-TW" altLang="en-US" dirty="0"/>
                  <a:t>為此，為了在 </a:t>
                </a:r>
                <a:r>
                  <a:rPr lang="en-US" altLang="zh-TW" dirty="0"/>
                  <a:t>0 </a:t>
                </a:r>
                <a:r>
                  <a:rPr lang="zh-TW" altLang="en-US" dirty="0"/>
                  <a:t>和 </a:t>
                </a:r>
                <a:r>
                  <a:rPr lang="en-US" altLang="zh-TW" dirty="0"/>
                  <a:t>1 </a:t>
                </a:r>
                <a:r>
                  <a:rPr lang="zh-TW" altLang="en-US" dirty="0"/>
                  <a:t>之間縮放數組，我們從 </a:t>
                </a:r>
                <a:r>
                  <a:rPr lang="en-US" altLang="zh-TW" dirty="0" err="1"/>
                  <a:t>sklearn</a:t>
                </a:r>
                <a:r>
                  <a:rPr lang="en-US" altLang="zh-TW" dirty="0"/>
                  <a:t> </a:t>
                </a:r>
                <a:r>
                  <a:rPr lang="zh-TW" altLang="en-US" dirty="0"/>
                  <a:t>導入 </a:t>
                </a:r>
                <a:r>
                  <a:rPr lang="en-US" altLang="zh-TW" dirty="0" err="1"/>
                  <a:t>MinMaxScaler</a:t>
                </a:r>
                <a:r>
                  <a:rPr lang="en-US" altLang="zh-TW" dirty="0"/>
                  <a:t> </a:t>
                </a:r>
                <a:r>
                  <a:rPr lang="zh-TW" altLang="en-US" dirty="0"/>
                  <a:t>並使用以下腳本創建一個調用 </a:t>
                </a:r>
                <a:r>
                  <a:rPr lang="en-US" altLang="zh-TW" dirty="0" err="1"/>
                  <a:t>MinMaxScale</a:t>
                </a:r>
                <a:r>
                  <a:rPr lang="en-US" altLang="zh-TW" dirty="0"/>
                  <a:t> </a:t>
                </a:r>
                <a:r>
                  <a:rPr lang="zh-TW" altLang="en-US" dirty="0"/>
                  <a:t>的函數：</a:t>
                </a:r>
              </a:p>
              <a:p>
                <a:r>
                  <a:rPr lang="zh-TW" altLang="en-US" dirty="0"/>
                  <a:t>將數組值縮放到 </a:t>
                </a:r>
                <a:r>
                  <a:rPr lang="en-US" altLang="zh-TW" dirty="0"/>
                  <a:t>0 </a:t>
                </a:r>
                <a:r>
                  <a:rPr lang="zh-TW" altLang="en-US" dirty="0"/>
                  <a:t>到 </a:t>
                </a:r>
                <a:r>
                  <a:rPr lang="en-US" altLang="zh-TW" dirty="0"/>
                  <a:t>1 </a:t>
                </a:r>
                <a:r>
                  <a:rPr lang="zh-TW" altLang="en-US" dirty="0"/>
                  <a:t>之間的範圍，這涉及使用以下公式：</a:t>
                </a:r>
              </a:p>
              <a:p>
                <a:r>
                  <a:rPr lang="zh-TW" altLang="en-US" dirty="0"/>
                  <a:t>我們可以使用 </a:t>
                </a:r>
                <a:r>
                  <a:rPr lang="en-US" altLang="zh-TW" dirty="0" err="1"/>
                  <a:t>sklearn</a:t>
                </a:r>
                <a:r>
                  <a:rPr lang="en-US" altLang="zh-TW" dirty="0"/>
                  <a:t> </a:t>
                </a:r>
                <a:r>
                  <a:rPr lang="zh-TW" altLang="en-US" dirty="0"/>
                  <a:t>庫中的 </a:t>
                </a:r>
                <a:r>
                  <a:rPr lang="en-US" altLang="zh-TW" dirty="0" err="1"/>
                  <a:t>MinMaxScaler</a:t>
                </a:r>
                <a:r>
                  <a:rPr lang="en-US" altLang="zh-TW" dirty="0"/>
                  <a:t>() </a:t>
                </a:r>
                <a:r>
                  <a:rPr lang="zh-TW" altLang="en-US" dirty="0"/>
                  <a:t>來代替複雜的方程式，來簡單地縮放兩個數組值。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Still, In order to scale the arrays between 0 and 1, we import </a:t>
                </a:r>
                <a:r>
                  <a:rPr lang="en-US" altLang="zh-TW" dirty="0" err="1"/>
                  <a:t>MinMaxScaler</a:t>
                </a:r>
                <a:r>
                  <a:rPr lang="en-US" altLang="zh-TW" dirty="0"/>
                  <a:t> from </a:t>
                </a:r>
                <a:r>
                  <a:rPr lang="en-US" altLang="zh-TW" dirty="0" err="1"/>
                  <a:t>sklearn</a:t>
                </a:r>
                <a:r>
                  <a:rPr lang="en-US" altLang="zh-TW" dirty="0"/>
                  <a:t> and create a function which call  </a:t>
                </a:r>
                <a:r>
                  <a:rPr lang="en-US" altLang="zh-TW" dirty="0" err="1"/>
                  <a:t>MinMaxScale</a:t>
                </a:r>
                <a:r>
                  <a:rPr lang="en-US" altLang="zh-TW" dirty="0"/>
                  <a:t>, by using the following script:</a:t>
                </a:r>
              </a:p>
              <a:p>
                <a:r>
                  <a:rPr lang="en-US" altLang="zh-TW" dirty="0"/>
                  <a:t>Scale array values to a range between 0 and 1 which involves using the following formula: </a:t>
                </a:r>
              </a:p>
              <a:p>
                <a:pPr lvl="1"/>
                <a:r>
                  <a:rPr lang="en-US" altLang="zh-TW" sz="2600" dirty="0"/>
                  <a:t>scaled array value = </a:t>
                </a:r>
                <a:r>
                  <a:rPr lang="en-US" altLang="zh-TW" sz="2600" i="0" dirty="0">
                    <a:latin typeface="Cambria Math" panose="02040503050406030204" pitchFamily="18" charset="0"/>
                  </a:rPr>
                  <a:t>(𝑎𝑟𝑟𝑎𝑦 𝑣𝑎𝑙𝑢𝑒 − min⁡𝑎𝑟𝑟𝑎𝑦 𝑣𝑎𝑙𝑢𝑒) / (max⁡𝑎𝑟𝑟𝑎𝑦 𝑣𝑎𝑙𝑢𝑒 − min⁡𝑎𝑟𝑟𝑎𝑦 𝑣𝑎𝑙𝑢𝑒)</a:t>
                </a:r>
                <a:r>
                  <a:rPr lang="en-US" altLang="zh-TW" sz="2800" dirty="0"/>
                  <a:t>.</a:t>
                </a:r>
              </a:p>
              <a:p>
                <a:r>
                  <a:rPr lang="en-US" altLang="zh-TW" dirty="0"/>
                  <a:t>We can use the </a:t>
                </a:r>
                <a:r>
                  <a:rPr lang="en-US" altLang="zh-TW" dirty="0" err="1">
                    <a:solidFill>
                      <a:srgbClr val="0000FF"/>
                    </a:solidFill>
                  </a:rPr>
                  <a:t>MinMaxScaler</a:t>
                </a:r>
                <a:r>
                  <a:rPr lang="en-US" altLang="zh-TW" dirty="0">
                    <a:solidFill>
                      <a:srgbClr val="0000FF"/>
                    </a:solidFill>
                  </a:rPr>
                  <a:t>() </a:t>
                </a:r>
                <a:r>
                  <a:rPr lang="en-US" altLang="zh-TW" dirty="0"/>
                  <a:t>from </a:t>
                </a:r>
                <a:r>
                  <a:rPr lang="en-US" altLang="zh-TW" dirty="0" err="1"/>
                  <a:t>sklearn</a:t>
                </a:r>
                <a:r>
                  <a:rPr lang="en-US" altLang="zh-TW" dirty="0"/>
                  <a:t> library to scale both array values in simple.</a:t>
                </a:r>
              </a:p>
              <a:p>
                <a:endParaRPr lang="en-US" altLang="zh-TW" dirty="0"/>
              </a:p>
              <a:p>
                <a:r>
                  <a:rPr lang="zh-TW" altLang="en-US" dirty="0"/>
                  <a:t>為此，為了在 </a:t>
                </a:r>
                <a:r>
                  <a:rPr lang="en-US" altLang="zh-TW" dirty="0"/>
                  <a:t>0 </a:t>
                </a:r>
                <a:r>
                  <a:rPr lang="zh-TW" altLang="en-US" dirty="0"/>
                  <a:t>和 </a:t>
                </a:r>
                <a:r>
                  <a:rPr lang="en-US" altLang="zh-TW" dirty="0"/>
                  <a:t>1 </a:t>
                </a:r>
                <a:r>
                  <a:rPr lang="zh-TW" altLang="en-US" dirty="0"/>
                  <a:t>之間縮放數組，我們從 </a:t>
                </a:r>
                <a:r>
                  <a:rPr lang="en-US" altLang="zh-TW" dirty="0" err="1"/>
                  <a:t>sklearn</a:t>
                </a:r>
                <a:r>
                  <a:rPr lang="en-US" altLang="zh-TW" dirty="0"/>
                  <a:t> </a:t>
                </a:r>
                <a:r>
                  <a:rPr lang="zh-TW" altLang="en-US" dirty="0"/>
                  <a:t>導入 </a:t>
                </a:r>
                <a:r>
                  <a:rPr lang="en-US" altLang="zh-TW" dirty="0" err="1"/>
                  <a:t>MinMaxScaler</a:t>
                </a:r>
                <a:r>
                  <a:rPr lang="en-US" altLang="zh-TW" dirty="0"/>
                  <a:t> </a:t>
                </a:r>
                <a:r>
                  <a:rPr lang="zh-TW" altLang="en-US" dirty="0"/>
                  <a:t>並使用以下腳本創建一個調用 </a:t>
                </a:r>
                <a:r>
                  <a:rPr lang="en-US" altLang="zh-TW" dirty="0" err="1"/>
                  <a:t>MinMaxScale</a:t>
                </a:r>
                <a:r>
                  <a:rPr lang="en-US" altLang="zh-TW" dirty="0"/>
                  <a:t> </a:t>
                </a:r>
                <a:r>
                  <a:rPr lang="zh-TW" altLang="en-US" dirty="0"/>
                  <a:t>的函數：</a:t>
                </a:r>
              </a:p>
              <a:p>
                <a:r>
                  <a:rPr lang="zh-TW" altLang="en-US" dirty="0"/>
                  <a:t>將數組值縮放到 </a:t>
                </a:r>
                <a:r>
                  <a:rPr lang="en-US" altLang="zh-TW" dirty="0"/>
                  <a:t>0 </a:t>
                </a:r>
                <a:r>
                  <a:rPr lang="zh-TW" altLang="en-US" dirty="0"/>
                  <a:t>到 </a:t>
                </a:r>
                <a:r>
                  <a:rPr lang="en-US" altLang="zh-TW" dirty="0"/>
                  <a:t>1 </a:t>
                </a:r>
                <a:r>
                  <a:rPr lang="zh-TW" altLang="en-US" dirty="0"/>
                  <a:t>之間的範圍，這涉及使用以下公式：</a:t>
                </a:r>
              </a:p>
              <a:p>
                <a:r>
                  <a:rPr lang="zh-TW" altLang="en-US" dirty="0"/>
                  <a:t>我們可以使用 </a:t>
                </a:r>
                <a:r>
                  <a:rPr lang="en-US" altLang="zh-TW" dirty="0" err="1"/>
                  <a:t>sklearn</a:t>
                </a:r>
                <a:r>
                  <a:rPr lang="en-US" altLang="zh-TW" dirty="0"/>
                  <a:t> </a:t>
                </a:r>
                <a:r>
                  <a:rPr lang="zh-TW" altLang="en-US" dirty="0"/>
                  <a:t>庫中的 </a:t>
                </a:r>
                <a:r>
                  <a:rPr lang="en-US" altLang="zh-TW" dirty="0" err="1"/>
                  <a:t>MinMaxScaler</a:t>
                </a:r>
                <a:r>
                  <a:rPr lang="en-US" altLang="zh-TW" dirty="0"/>
                  <a:t>() </a:t>
                </a:r>
                <a:r>
                  <a:rPr lang="zh-TW" altLang="en-US" dirty="0"/>
                  <a:t>來代替複雜的方程式，來簡單地縮放兩個數組值。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ECD03FB4-CF07-4A94-8C38-D9EDC7486DDE}" type="slidenum">
              <a:rPr lang="zh-TW" altLang="en-US" smtClean="0"/>
              <a:t>74</a:t>
            </a:fld>
            <a:endParaRPr lang="zh-TW" altLang="en-US"/>
          </a:p>
        </p:txBody>
      </p:sp>
    </p:spTree>
    <p:extLst>
      <p:ext uri="{BB962C8B-B14F-4D97-AF65-F5344CB8AC3E}">
        <p14:creationId xmlns:p14="http://schemas.microsoft.com/office/powerpoint/2010/main" val="34658631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solidFill>
                  <a:srgbClr val="0000FF"/>
                </a:solidFill>
              </a:rPr>
              <a:t>MinMaxScaler</a:t>
            </a:r>
            <a:r>
              <a:rPr lang="en-US" altLang="zh-TW" dirty="0">
                <a:solidFill>
                  <a:srgbClr val="0000FF"/>
                </a:solidFill>
              </a:rPr>
              <a:t>() </a:t>
            </a:r>
            <a:r>
              <a:rPr lang="en-US" altLang="zh-TW" dirty="0"/>
              <a:t>is fit on the training array and is applied to create 2 brand new arrays, ‘</a:t>
            </a:r>
            <a:r>
              <a:rPr lang="en-US" altLang="zh-TW" dirty="0" err="1">
                <a:solidFill>
                  <a:srgbClr val="0000FF"/>
                </a:solidFill>
              </a:rPr>
              <a:t>trainingArray</a:t>
            </a:r>
            <a:r>
              <a:rPr lang="en-US" altLang="zh-TW" dirty="0"/>
              <a:t>’ and ‘</a:t>
            </a:r>
            <a:r>
              <a:rPr lang="en-US" altLang="zh-TW" dirty="0" err="1">
                <a:solidFill>
                  <a:srgbClr val="0000FF"/>
                </a:solidFill>
              </a:rPr>
              <a:t>testingArray</a:t>
            </a:r>
            <a:r>
              <a:rPr lang="en-US" altLang="zh-TW" dirty="0"/>
              <a:t>’, that are scaled to values between 0 and 1 by using the following 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MinMaxScaler</a:t>
            </a:r>
            <a:r>
              <a:rPr lang="en-US" altLang="zh-TW" dirty="0"/>
              <a:t>() </a:t>
            </a:r>
            <a:r>
              <a:rPr lang="zh-TW" altLang="en-US" dirty="0"/>
              <a:t>適用於訓練數組，並用於創建 </a:t>
            </a:r>
            <a:r>
              <a:rPr lang="en-US" altLang="zh-TW" dirty="0"/>
              <a:t>2 </a:t>
            </a:r>
            <a:r>
              <a:rPr lang="zh-TW" altLang="en-US" dirty="0"/>
              <a:t>個全新的數組，“</a:t>
            </a:r>
            <a:r>
              <a:rPr lang="en-US" altLang="zh-TW" dirty="0" err="1"/>
              <a:t>trainingArray</a:t>
            </a:r>
            <a:r>
              <a:rPr lang="en-US" altLang="zh-TW" dirty="0"/>
              <a:t>”</a:t>
            </a:r>
            <a:r>
              <a:rPr lang="zh-TW" altLang="en-US" dirty="0"/>
              <a:t>和“</a:t>
            </a:r>
            <a:r>
              <a:rPr lang="en-US" altLang="zh-TW" dirty="0" err="1"/>
              <a:t>testingArray</a:t>
            </a:r>
            <a:r>
              <a:rPr lang="en-US" altLang="zh-TW" dirty="0"/>
              <a:t>”</a:t>
            </a:r>
            <a:r>
              <a:rPr lang="zh-TW" altLang="en-US" dirty="0"/>
              <a:t>，使用以下腳本將它們縮放為 </a:t>
            </a:r>
            <a:r>
              <a:rPr lang="en-US" altLang="zh-TW" dirty="0"/>
              <a:t>0 </a:t>
            </a:r>
            <a:r>
              <a:rPr lang="zh-TW" altLang="en-US" dirty="0"/>
              <a:t>到 </a:t>
            </a:r>
            <a:r>
              <a:rPr lang="en-US" altLang="zh-TW" dirty="0"/>
              <a:t>1 </a:t>
            </a:r>
            <a:r>
              <a:rPr lang="zh-TW" altLang="en-US" dirty="0"/>
              <a:t>之間的值：</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75</a:t>
            </a:fld>
            <a:endParaRPr lang="zh-TW" altLang="en-US"/>
          </a:p>
        </p:txBody>
      </p:sp>
    </p:spTree>
    <p:extLst>
      <p:ext uri="{BB962C8B-B14F-4D97-AF65-F5344CB8AC3E}">
        <p14:creationId xmlns:p14="http://schemas.microsoft.com/office/powerpoint/2010/main" val="702259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When Executing the following script The first </a:t>
            </a:r>
            <a:r>
              <a:rPr lang="en-US" altLang="zh-TW" dirty="0">
                <a:solidFill>
                  <a:srgbClr val="0000FF"/>
                </a:solidFill>
              </a:rPr>
              <a:t>scaled values</a:t>
            </a:r>
            <a:r>
              <a:rPr lang="en-US" altLang="zh-TW" dirty="0"/>
              <a:t> in ‘</a:t>
            </a:r>
            <a:r>
              <a:rPr lang="en-US" altLang="zh-TW" dirty="0" err="1">
                <a:solidFill>
                  <a:srgbClr val="0000FF"/>
                </a:solidFill>
              </a:rPr>
              <a:t>trainingArray</a:t>
            </a:r>
            <a:r>
              <a:rPr lang="en-US" altLang="zh-TW" dirty="0"/>
              <a:t>’ and ‘</a:t>
            </a:r>
            <a:r>
              <a:rPr lang="en-US" altLang="zh-TW" dirty="0" err="1">
                <a:solidFill>
                  <a:srgbClr val="0000FF"/>
                </a:solidFill>
              </a:rPr>
              <a:t>testingArray</a:t>
            </a:r>
            <a:r>
              <a:rPr lang="en-US" altLang="zh-TW" dirty="0"/>
              <a:t>’ are shown below.</a:t>
            </a:r>
          </a:p>
          <a:p>
            <a:endParaRPr lang="en-US" altLang="zh-TW" dirty="0"/>
          </a:p>
          <a:p>
            <a:r>
              <a:rPr lang="zh-TW" altLang="en-US" dirty="0"/>
              <a:t>可以看到當使用</a:t>
            </a:r>
            <a:r>
              <a:rPr lang="en-US" altLang="zh-TW" dirty="0" err="1"/>
              <a:t>MinMaxScaler</a:t>
            </a:r>
            <a:r>
              <a:rPr lang="en-US" altLang="zh-TW" dirty="0"/>
              <a:t>() </a:t>
            </a:r>
            <a:r>
              <a:rPr lang="zh-TW" altLang="en-US" dirty="0"/>
              <a:t>後，兩個</a:t>
            </a:r>
            <a:r>
              <a:rPr lang="en-US" altLang="zh-TW" dirty="0"/>
              <a:t>array</a:t>
            </a:r>
            <a:r>
              <a:rPr lang="zh-TW" altLang="en-US" dirty="0"/>
              <a:t>中的質都被縮放到 </a:t>
            </a:r>
            <a:r>
              <a:rPr lang="en-US" altLang="zh-TW" dirty="0"/>
              <a:t>0 </a:t>
            </a:r>
            <a:r>
              <a:rPr lang="zh-TW" altLang="en-US" dirty="0"/>
              <a:t>到 </a:t>
            </a:r>
            <a:r>
              <a:rPr lang="en-US" altLang="zh-TW" dirty="0"/>
              <a:t>1 </a:t>
            </a:r>
            <a:r>
              <a:rPr lang="zh-TW" altLang="en-US" dirty="0"/>
              <a:t>之間的範圍。</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76</a:t>
            </a:fld>
            <a:endParaRPr lang="zh-TW" altLang="en-US"/>
          </a:p>
        </p:txBody>
      </p:sp>
    </p:spTree>
    <p:extLst>
      <p:ext uri="{BB962C8B-B14F-4D97-AF65-F5344CB8AC3E}">
        <p14:creationId xmlns:p14="http://schemas.microsoft.com/office/powerpoint/2010/main" val="20263921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for </a:t>
            </a:r>
            <a:r>
              <a:rPr lang="en-US" altLang="zh-TW" dirty="0" err="1"/>
              <a:t>ploting</a:t>
            </a:r>
            <a:r>
              <a:rPr lang="en-US" altLang="zh-TW" dirty="0"/>
              <a:t> purposes, we Split both </a:t>
            </a:r>
            <a:r>
              <a:rPr lang="en-US" altLang="zh-TW" dirty="0" err="1"/>
              <a:t>testingArray</a:t>
            </a:r>
            <a:r>
              <a:rPr lang="en-US" altLang="zh-TW" dirty="0"/>
              <a:t> and </a:t>
            </a:r>
            <a:r>
              <a:rPr lang="en-US" altLang="zh-TW" dirty="0" err="1"/>
              <a:t>trainingArray</a:t>
            </a:r>
            <a:r>
              <a:rPr lang="en-US" altLang="zh-TW" dirty="0"/>
              <a:t> into features, x, and label, y, using the following script:</a:t>
            </a:r>
          </a:p>
          <a:p>
            <a:r>
              <a:rPr lang="en-US" altLang="zh-TW" dirty="0"/>
              <a:t>The first 5 elements in the array are the features as the x-values and the last element is the label as the y-value. </a:t>
            </a:r>
          </a:p>
          <a:p>
            <a:r>
              <a:rPr lang="en-US" altLang="zh-TW" dirty="0"/>
              <a:t>The features are composed of the values from </a:t>
            </a:r>
            <a:r>
              <a:rPr lang="en-US" altLang="zh-TW" dirty="0">
                <a:solidFill>
                  <a:srgbClr val="0000FF"/>
                </a:solidFill>
              </a:rPr>
              <a:t>Open</a:t>
            </a:r>
            <a:r>
              <a:rPr lang="en-US" altLang="zh-TW" dirty="0"/>
              <a:t>, </a:t>
            </a:r>
            <a:r>
              <a:rPr lang="en-US" altLang="zh-TW" dirty="0">
                <a:solidFill>
                  <a:srgbClr val="0000FF"/>
                </a:solidFill>
              </a:rPr>
              <a:t>High</a:t>
            </a:r>
            <a:r>
              <a:rPr lang="en-US" altLang="zh-TW" dirty="0"/>
              <a:t>, </a:t>
            </a:r>
            <a:r>
              <a:rPr lang="en-US" altLang="zh-TW" dirty="0">
                <a:solidFill>
                  <a:srgbClr val="0000FF"/>
                </a:solidFill>
              </a:rPr>
              <a:t>Low</a:t>
            </a:r>
            <a:r>
              <a:rPr lang="en-US" altLang="zh-TW" dirty="0"/>
              <a:t>, </a:t>
            </a:r>
            <a:r>
              <a:rPr lang="en-US" altLang="zh-TW" dirty="0">
                <a:solidFill>
                  <a:srgbClr val="0000FF"/>
                </a:solidFill>
              </a:rPr>
              <a:t>Close</a:t>
            </a:r>
            <a:r>
              <a:rPr lang="en-US" altLang="zh-TW" dirty="0"/>
              <a:t>, and </a:t>
            </a:r>
            <a:r>
              <a:rPr lang="en-US" altLang="zh-TW" dirty="0">
                <a:solidFill>
                  <a:srgbClr val="0000FF"/>
                </a:solidFill>
              </a:rPr>
              <a:t>Volume</a:t>
            </a:r>
            <a:r>
              <a:rPr lang="en-US" altLang="zh-TW" dirty="0"/>
              <a:t>. The label is composed of </a:t>
            </a:r>
            <a:r>
              <a:rPr lang="en-US" altLang="zh-TW" dirty="0">
                <a:solidFill>
                  <a:srgbClr val="0000FF"/>
                </a:solidFill>
              </a:rPr>
              <a:t>Adj Close</a:t>
            </a:r>
            <a:r>
              <a:rPr lang="en-US" altLang="zh-TW" dirty="0"/>
              <a:t>.</a:t>
            </a:r>
            <a:endParaRPr lang="zh-TW" altLang="en-US" dirty="0"/>
          </a:p>
          <a:p>
            <a:endParaRPr lang="en-US" altLang="zh-TW" dirty="0"/>
          </a:p>
          <a:p>
            <a:r>
              <a:rPr lang="zh-TW" altLang="en-US" dirty="0"/>
              <a:t>接下來，出於繪圖目的，我們使用以下腳本將 </a:t>
            </a:r>
            <a:r>
              <a:rPr lang="en-US" altLang="zh-TW" dirty="0" err="1"/>
              <a:t>testingArray</a:t>
            </a:r>
            <a:r>
              <a:rPr lang="en-US" altLang="zh-TW" dirty="0"/>
              <a:t> </a:t>
            </a:r>
            <a:r>
              <a:rPr lang="zh-TW" altLang="en-US" dirty="0"/>
              <a:t>和 </a:t>
            </a:r>
            <a:r>
              <a:rPr lang="en-US" altLang="zh-TW" dirty="0" err="1"/>
              <a:t>trainingArray</a:t>
            </a:r>
            <a:r>
              <a:rPr lang="en-US" altLang="zh-TW" dirty="0"/>
              <a:t> </a:t>
            </a:r>
            <a:r>
              <a:rPr lang="zh-TW" altLang="en-US" dirty="0"/>
              <a:t>拆分為特徵 </a:t>
            </a:r>
            <a:r>
              <a:rPr lang="en-US" altLang="zh-TW" dirty="0"/>
              <a:t>x </a:t>
            </a:r>
            <a:r>
              <a:rPr lang="zh-TW" altLang="en-US" dirty="0"/>
              <a:t>和標籤 </a:t>
            </a:r>
            <a:r>
              <a:rPr lang="en-US" altLang="zh-TW" dirty="0"/>
              <a:t>y</a:t>
            </a:r>
            <a:r>
              <a:rPr lang="zh-TW" altLang="en-US" dirty="0"/>
              <a:t>：</a:t>
            </a:r>
          </a:p>
          <a:p>
            <a:r>
              <a:rPr lang="zh-TW" altLang="en-US" dirty="0"/>
              <a:t>數組中的前 </a:t>
            </a:r>
            <a:r>
              <a:rPr lang="en-US" altLang="zh-TW" dirty="0"/>
              <a:t>5 </a:t>
            </a:r>
            <a:r>
              <a:rPr lang="zh-TW" altLang="en-US" dirty="0"/>
              <a:t>個元素 </a:t>
            </a:r>
            <a:r>
              <a:rPr lang="en-US" altLang="zh-TW" dirty="0"/>
              <a:t>(</a:t>
            </a:r>
            <a:r>
              <a:rPr lang="zh-TW" altLang="en-US" dirty="0"/>
              <a:t>開高低收成交量</a:t>
            </a:r>
            <a:r>
              <a:rPr lang="en-US" altLang="zh-TW" dirty="0"/>
              <a:t>)</a:t>
            </a:r>
            <a:r>
              <a:rPr lang="zh-TW" altLang="en-US" dirty="0"/>
              <a:t>是作為 </a:t>
            </a:r>
            <a:r>
              <a:rPr lang="en-US" altLang="zh-TW" dirty="0"/>
              <a:t>x </a:t>
            </a:r>
            <a:r>
              <a:rPr lang="zh-TW" altLang="en-US" dirty="0"/>
              <a:t>值的特徵，最後一個元素 </a:t>
            </a:r>
            <a:r>
              <a:rPr lang="en-US" altLang="zh-TW" dirty="0"/>
              <a:t>(</a:t>
            </a:r>
            <a:r>
              <a:rPr lang="zh-TW" altLang="en-US" dirty="0"/>
              <a:t>收盤價</a:t>
            </a:r>
            <a:r>
              <a:rPr lang="en-US" altLang="zh-TW" dirty="0"/>
              <a:t>)</a:t>
            </a:r>
            <a:r>
              <a:rPr lang="zh-TW" altLang="en-US" dirty="0"/>
              <a:t>是作為 </a:t>
            </a:r>
            <a:r>
              <a:rPr lang="en-US" altLang="zh-TW" dirty="0"/>
              <a:t>y </a:t>
            </a:r>
            <a:r>
              <a:rPr lang="zh-TW" altLang="en-US" dirty="0"/>
              <a:t>值的標籤。</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77</a:t>
            </a:fld>
            <a:endParaRPr lang="zh-TW" altLang="en-US"/>
          </a:p>
        </p:txBody>
      </p:sp>
    </p:spTree>
    <p:extLst>
      <p:ext uri="{BB962C8B-B14F-4D97-AF65-F5344CB8AC3E}">
        <p14:creationId xmlns:p14="http://schemas.microsoft.com/office/powerpoint/2010/main" val="30917464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30000"/>
              </a:lnSpc>
            </a:pPr>
            <a:r>
              <a:rPr lang="en-US" altLang="zh-TW" sz="1200" dirty="0"/>
              <a:t>The first row of </a:t>
            </a:r>
            <a:r>
              <a:rPr lang="en-US" altLang="zh-TW" sz="1200" dirty="0" err="1"/>
              <a:t>xtrain</a:t>
            </a:r>
            <a:r>
              <a:rPr lang="en-US" altLang="zh-TW" sz="1200" dirty="0"/>
              <a:t>, </a:t>
            </a:r>
            <a:r>
              <a:rPr lang="en-US" altLang="zh-TW" sz="1200" dirty="0" err="1"/>
              <a:t>ytrain</a:t>
            </a:r>
            <a:r>
              <a:rPr lang="en-US" altLang="zh-TW" sz="1200" dirty="0"/>
              <a:t>, </a:t>
            </a:r>
            <a:r>
              <a:rPr lang="en-US" altLang="zh-TW" sz="1200" dirty="0" err="1"/>
              <a:t>xtest</a:t>
            </a:r>
            <a:r>
              <a:rPr lang="en-US" altLang="zh-TW" sz="1200" dirty="0"/>
              <a:t> &amp; </a:t>
            </a:r>
            <a:r>
              <a:rPr lang="en-US" altLang="zh-TW" sz="1200" dirty="0" err="1"/>
              <a:t>ytest</a:t>
            </a:r>
            <a:r>
              <a:rPr lang="en-US" altLang="zh-TW" sz="1200" dirty="0"/>
              <a:t> are shown in the figure.</a:t>
            </a:r>
            <a:endParaRPr lang="zh-TW" altLang="en-US" sz="1200" dirty="0"/>
          </a:p>
          <a:p>
            <a:endParaRPr lang="en-US" altLang="zh-TW" sz="1200" dirty="0"/>
          </a:p>
          <a:p>
            <a:r>
              <a:rPr lang="zh-TW" altLang="en-US" dirty="0"/>
              <a:t>第一行</a:t>
            </a:r>
            <a:r>
              <a:rPr lang="en-US" altLang="zh-TW" dirty="0" err="1"/>
              <a:t>xtrain</a:t>
            </a:r>
            <a:r>
              <a:rPr lang="zh-TW" altLang="en-US" dirty="0"/>
              <a:t>、</a:t>
            </a:r>
            <a:r>
              <a:rPr lang="en-US" altLang="zh-TW" dirty="0" err="1"/>
              <a:t>ytrain</a:t>
            </a:r>
            <a:r>
              <a:rPr lang="zh-TW" altLang="en-US" dirty="0"/>
              <a:t>、</a:t>
            </a:r>
            <a:r>
              <a:rPr lang="en-US" altLang="zh-TW" dirty="0" err="1"/>
              <a:t>xtest</a:t>
            </a:r>
            <a:r>
              <a:rPr lang="zh-TW" altLang="en-US" dirty="0"/>
              <a:t>和</a:t>
            </a:r>
            <a:r>
              <a:rPr lang="en-US" altLang="zh-TW" dirty="0" err="1"/>
              <a:t>ytest</a:t>
            </a:r>
            <a:r>
              <a:rPr lang="zh-TW" altLang="en-US" dirty="0"/>
              <a:t>如圖所示。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78</a:t>
            </a:fld>
            <a:endParaRPr lang="zh-TW" altLang="en-US"/>
          </a:p>
        </p:txBody>
      </p:sp>
    </p:spTree>
    <p:extLst>
      <p:ext uri="{BB962C8B-B14F-4D97-AF65-F5344CB8AC3E}">
        <p14:creationId xmlns:p14="http://schemas.microsoft.com/office/powerpoint/2010/main" val="41576173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Execute the following script to retrieve a final inventory of the shape of all four arrays: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Check the shape of the 4 arrays that will be used in the model to confirm that 5 elements for features (x-values), and one element for the label (y-values), as can be seen in the following figure. </a:t>
            </a:r>
            <a:endParaRPr lang="zh-TW" altLang="en-US" dirty="0"/>
          </a:p>
          <a:p>
            <a:endParaRPr lang="en-US" altLang="zh-TW" dirty="0"/>
          </a:p>
          <a:p>
            <a:r>
              <a:rPr lang="zh-TW" altLang="en-US" dirty="0"/>
              <a:t>執行以下腳本以檢索所有四個陣列的大小是否正確：</a:t>
            </a:r>
          </a:p>
          <a:p>
            <a:r>
              <a:rPr lang="zh-TW" altLang="en-US" dirty="0"/>
              <a:t>檢查將在模型中使用的 </a:t>
            </a:r>
            <a:r>
              <a:rPr lang="en-US" altLang="zh-TW" dirty="0"/>
              <a:t>4 </a:t>
            </a:r>
            <a:r>
              <a:rPr lang="zh-TW" altLang="en-US" dirty="0"/>
              <a:t>個數組的形狀，以確認 </a:t>
            </a:r>
            <a:r>
              <a:rPr lang="en-US" altLang="zh-TW" dirty="0"/>
              <a:t>5 </a:t>
            </a:r>
            <a:r>
              <a:rPr lang="zh-TW" altLang="en-US" dirty="0"/>
              <a:t>個元素用於特徵（</a:t>
            </a:r>
            <a:r>
              <a:rPr lang="en-US" altLang="zh-TW" dirty="0"/>
              <a:t>x </a:t>
            </a:r>
            <a:r>
              <a:rPr lang="zh-TW" altLang="en-US" dirty="0"/>
              <a:t>值），一個元素用於標籤（</a:t>
            </a:r>
            <a:r>
              <a:rPr lang="en-US" altLang="zh-TW" dirty="0"/>
              <a:t>y </a:t>
            </a:r>
            <a:r>
              <a:rPr lang="zh-TW" altLang="en-US" dirty="0"/>
              <a:t>值），如下圖所示。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79</a:t>
            </a:fld>
            <a:endParaRPr lang="zh-TW" altLang="en-US"/>
          </a:p>
        </p:txBody>
      </p:sp>
    </p:spTree>
    <p:extLst>
      <p:ext uri="{BB962C8B-B14F-4D97-AF65-F5344CB8AC3E}">
        <p14:creationId xmlns:p14="http://schemas.microsoft.com/office/powerpoint/2010/main" val="17316855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Execute the following script to plot the training array for the quotes open, high, low, and close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values for the training array (</a:t>
            </a:r>
            <a:r>
              <a:rPr lang="en-US" altLang="zh-TW" dirty="0" err="1">
                <a:solidFill>
                  <a:srgbClr val="0000FF"/>
                </a:solidFill>
              </a:rPr>
              <a:t>xtrain</a:t>
            </a:r>
            <a:r>
              <a:rPr lang="en-US" altLang="zh-TW" dirty="0"/>
              <a:t>), for open, low, high, and close can be plotted using the newly adjusted scales between 0 and 1.</a:t>
            </a:r>
            <a:endParaRPr lang="zh-TW" altLang="en-US" dirty="0"/>
          </a:p>
          <a:p>
            <a:endParaRPr lang="en-US" altLang="zh-TW" dirty="0"/>
          </a:p>
          <a:p>
            <a:r>
              <a:rPr lang="zh-TW" altLang="en-US" dirty="0"/>
              <a:t>執行以下腳本繪製開盤價、最高價、最低價和收盤價的</a:t>
            </a:r>
            <a:r>
              <a:rPr lang="en-US" altLang="zh-TW" dirty="0"/>
              <a:t>training array</a:t>
            </a:r>
            <a:r>
              <a:rPr lang="zh-TW" altLang="en-US" dirty="0"/>
              <a:t>：</a:t>
            </a:r>
          </a:p>
          <a:p>
            <a:r>
              <a:rPr lang="zh-TW" altLang="en-US" dirty="0"/>
              <a:t>訓練數組 </a:t>
            </a:r>
            <a:r>
              <a:rPr lang="en-US" altLang="zh-TW" dirty="0"/>
              <a:t>(</a:t>
            </a:r>
            <a:r>
              <a:rPr lang="en-US" altLang="zh-TW" dirty="0" err="1"/>
              <a:t>xtrain</a:t>
            </a:r>
            <a:r>
              <a:rPr lang="en-US" altLang="zh-TW" dirty="0"/>
              <a:t>) </a:t>
            </a:r>
            <a:r>
              <a:rPr lang="zh-TW" altLang="en-US" dirty="0"/>
              <a:t>的開盤價、最低價、最高價和收盤價可以使用 </a:t>
            </a:r>
            <a:r>
              <a:rPr lang="en-US" altLang="zh-TW" dirty="0"/>
              <a:t>0 </a:t>
            </a:r>
            <a:r>
              <a:rPr lang="zh-TW" altLang="en-US" dirty="0"/>
              <a:t>到 </a:t>
            </a:r>
            <a:r>
              <a:rPr lang="en-US" altLang="zh-TW" dirty="0"/>
              <a:t>1 </a:t>
            </a:r>
            <a:r>
              <a:rPr lang="zh-TW" altLang="en-US" dirty="0"/>
              <a:t>之間新調整的比例繪製。</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80</a:t>
            </a:fld>
            <a:endParaRPr lang="zh-TW" altLang="en-US"/>
          </a:p>
        </p:txBody>
      </p:sp>
    </p:spTree>
    <p:extLst>
      <p:ext uri="{BB962C8B-B14F-4D97-AF65-F5344CB8AC3E}">
        <p14:creationId xmlns:p14="http://schemas.microsoft.com/office/powerpoint/2010/main" val="21347281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adjusted scales between 0 and 1 for open, low, high, and close, as shown in the figure.</a:t>
            </a:r>
            <a:endParaRPr lang="zh-TW" altLang="en-US" dirty="0"/>
          </a:p>
          <a:p>
            <a:endParaRPr lang="en-US" altLang="zh-TW" dirty="0"/>
          </a:p>
          <a:p>
            <a:r>
              <a:rPr lang="zh-TW" altLang="en-US" dirty="0"/>
              <a:t>可以看到開盤價、最低價、最高價和收盤價的調整比例在 </a:t>
            </a:r>
            <a:r>
              <a:rPr lang="en-US" altLang="zh-TW" dirty="0"/>
              <a:t>0 </a:t>
            </a:r>
            <a:r>
              <a:rPr lang="zh-TW" altLang="en-US" dirty="0"/>
              <a:t>和 </a:t>
            </a:r>
            <a:r>
              <a:rPr lang="en-US" altLang="zh-TW" dirty="0"/>
              <a:t>1 </a:t>
            </a:r>
            <a:r>
              <a:rPr lang="zh-TW" altLang="en-US" dirty="0"/>
              <a:t>之間，如圖所示。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81</a:t>
            </a:fld>
            <a:endParaRPr lang="zh-TW" altLang="en-US"/>
          </a:p>
        </p:txBody>
      </p:sp>
    </p:spTree>
    <p:extLst>
      <p:ext uri="{BB962C8B-B14F-4D97-AF65-F5344CB8AC3E}">
        <p14:creationId xmlns:p14="http://schemas.microsoft.com/office/powerpoint/2010/main" val="27863404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Additionally, we plot the training array for volume using the following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volume can also be plotted with the scaled volume scores between 0 and 1.</a:t>
            </a:r>
            <a:endParaRPr lang="zh-TW" altLang="en-US" dirty="0"/>
          </a:p>
          <a:p>
            <a:endParaRPr lang="en-US" altLang="zh-TW" dirty="0"/>
          </a:p>
          <a:p>
            <a:r>
              <a:rPr lang="zh-TW" altLang="en-US" dirty="0"/>
              <a:t>此外，我們使用以下腳本繪製成交量的</a:t>
            </a:r>
            <a:r>
              <a:rPr lang="en-US" altLang="zh-TW" dirty="0"/>
              <a:t>training array</a:t>
            </a:r>
            <a:r>
              <a:rPr lang="zh-TW" altLang="en-US" dirty="0"/>
              <a:t>：</a:t>
            </a:r>
          </a:p>
          <a:p>
            <a:r>
              <a:rPr lang="zh-TW" altLang="en-US" dirty="0"/>
              <a:t>並且成交量也可以用 </a:t>
            </a:r>
            <a:r>
              <a:rPr lang="en-US" altLang="zh-TW" dirty="0"/>
              <a:t>0 </a:t>
            </a:r>
            <a:r>
              <a:rPr lang="zh-TW" altLang="en-US" dirty="0"/>
              <a:t>到 </a:t>
            </a:r>
            <a:r>
              <a:rPr lang="en-US" altLang="zh-TW" dirty="0"/>
              <a:t>1 </a:t>
            </a:r>
            <a:r>
              <a:rPr lang="zh-TW" altLang="en-US" dirty="0"/>
              <a:t>之間的縮放體積分數繪製。</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82</a:t>
            </a:fld>
            <a:endParaRPr lang="zh-TW" altLang="en-US"/>
          </a:p>
        </p:txBody>
      </p:sp>
    </p:spTree>
    <p:extLst>
      <p:ext uri="{BB962C8B-B14F-4D97-AF65-F5344CB8AC3E}">
        <p14:creationId xmlns:p14="http://schemas.microsoft.com/office/powerpoint/2010/main" val="203471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page is a description of the </a:t>
            </a:r>
            <a:r>
              <a:rPr lang="en-US" altLang="zh-TW" dirty="0" err="1"/>
              <a:t>colab</a:t>
            </a:r>
            <a:r>
              <a:rPr lang="en-US" altLang="zh-TW" dirty="0"/>
              <a:t> user interface.</a:t>
            </a:r>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8</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21135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adjusted scales between 0 and 1 for volume, as shown in the following figure.</a:t>
            </a:r>
            <a:endParaRPr lang="zh-TW" altLang="en-US" dirty="0"/>
          </a:p>
          <a:p>
            <a:endParaRPr lang="en-US" altLang="zh-TW" dirty="0"/>
          </a:p>
          <a:p>
            <a:r>
              <a:rPr lang="zh-TW" altLang="en-US" dirty="0"/>
              <a:t>調整後的成交量其範圍限範圍在 </a:t>
            </a:r>
            <a:r>
              <a:rPr lang="en-US" altLang="zh-TW" dirty="0"/>
              <a:t>0 </a:t>
            </a:r>
            <a:r>
              <a:rPr lang="zh-TW" altLang="en-US" dirty="0"/>
              <a:t>到 </a:t>
            </a:r>
            <a:r>
              <a:rPr lang="en-US" altLang="zh-TW" dirty="0"/>
              <a:t>1 </a:t>
            </a:r>
            <a:r>
              <a:rPr lang="zh-TW" altLang="en-US" dirty="0"/>
              <a:t>之間，如下圖所示。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83</a:t>
            </a:fld>
            <a:endParaRPr lang="zh-TW" altLang="en-US"/>
          </a:p>
        </p:txBody>
      </p:sp>
    </p:spTree>
    <p:extLst>
      <p:ext uri="{BB962C8B-B14F-4D97-AF65-F5344CB8AC3E}">
        <p14:creationId xmlns:p14="http://schemas.microsoft.com/office/powerpoint/2010/main" val="31810646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to build a model we first Import </a:t>
            </a:r>
            <a:r>
              <a:rPr lang="en-US" altLang="zh-TW" dirty="0" err="1">
                <a:solidFill>
                  <a:srgbClr val="0000FF"/>
                </a:solidFill>
              </a:rPr>
              <a:t>keras</a:t>
            </a:r>
            <a:r>
              <a:rPr lang="en-US" altLang="zh-TW" dirty="0"/>
              <a:t> in </a:t>
            </a:r>
            <a:r>
              <a:rPr lang="en-US" altLang="zh-TW" dirty="0" err="1"/>
              <a:t>pyspark</a:t>
            </a:r>
            <a:r>
              <a:rPr lang="en-US" altLang="zh-TW" dirty="0"/>
              <a:t> to build the LSTM model with </a:t>
            </a:r>
            <a:r>
              <a:rPr lang="en-US" altLang="zh-TW" dirty="0">
                <a:solidFill>
                  <a:srgbClr val="0000FF"/>
                </a:solidFill>
              </a:rPr>
              <a:t>models </a:t>
            </a:r>
            <a:r>
              <a:rPr lang="en-US" altLang="zh-TW" dirty="0"/>
              <a:t>and </a:t>
            </a:r>
            <a:r>
              <a:rPr lang="en-US" altLang="zh-TW" dirty="0">
                <a:solidFill>
                  <a:srgbClr val="0000FF"/>
                </a:solidFill>
              </a:rPr>
              <a:t>layers</a:t>
            </a:r>
            <a:r>
              <a:rPr lang="en-US" altLang="zh-TW" dirty="0"/>
              <a:t>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LSTM model will be defined using a </a:t>
            </a:r>
            <a:r>
              <a:rPr lang="en-US" altLang="zh-TW" dirty="0">
                <a:solidFill>
                  <a:srgbClr val="0000FF"/>
                </a:solidFill>
              </a:rPr>
              <a:t>Sequential() </a:t>
            </a:r>
            <a:r>
              <a:rPr lang="en-US" altLang="zh-TW" dirty="0"/>
              <a:t>that works with time series that are sequence-dependent.</a:t>
            </a:r>
          </a:p>
          <a:p>
            <a:endParaRPr lang="en-US" altLang="zh-TW" dirty="0"/>
          </a:p>
          <a:p>
            <a:r>
              <a:rPr lang="zh-TW" altLang="en-US" dirty="0"/>
              <a:t>接下來，為了構建預測模型，我們首先在 </a:t>
            </a:r>
            <a:r>
              <a:rPr lang="en-US" altLang="zh-TW" dirty="0" err="1"/>
              <a:t>pyspark</a:t>
            </a:r>
            <a:r>
              <a:rPr lang="en-US" altLang="zh-TW" dirty="0"/>
              <a:t> </a:t>
            </a:r>
            <a:r>
              <a:rPr lang="zh-TW" altLang="en-US" dirty="0"/>
              <a:t>中導入 </a:t>
            </a:r>
            <a:r>
              <a:rPr lang="en-US" altLang="zh-TW" dirty="0" err="1"/>
              <a:t>keras</a:t>
            </a:r>
            <a:r>
              <a:rPr lang="zh-TW" altLang="en-US" dirty="0"/>
              <a:t>，以使用</a:t>
            </a:r>
            <a:r>
              <a:rPr lang="en-US" altLang="zh-TW" dirty="0"/>
              <a:t>model</a:t>
            </a:r>
            <a:r>
              <a:rPr lang="zh-TW" altLang="en-US" dirty="0"/>
              <a:t>和</a:t>
            </a:r>
            <a:r>
              <a:rPr lang="en-US" altLang="zh-TW" dirty="0"/>
              <a:t>layer library</a:t>
            </a:r>
            <a:r>
              <a:rPr lang="zh-TW" altLang="en-US" dirty="0"/>
              <a:t>構建 </a:t>
            </a:r>
            <a:r>
              <a:rPr lang="en-US" altLang="zh-TW" dirty="0"/>
              <a:t>LSTM </a:t>
            </a:r>
            <a:r>
              <a:rPr lang="zh-TW" altLang="en-US" dirty="0"/>
              <a:t>模型。</a:t>
            </a:r>
          </a:p>
          <a:p>
            <a:r>
              <a:rPr lang="en-US" altLang="zh-TW" dirty="0"/>
              <a:t>LSTM </a:t>
            </a:r>
            <a:r>
              <a:rPr lang="zh-TW" altLang="en-US" dirty="0"/>
              <a:t>模型將使用 </a:t>
            </a:r>
            <a:r>
              <a:rPr lang="en-US" altLang="zh-TW" dirty="0"/>
              <a:t>Sequential() </a:t>
            </a:r>
            <a:r>
              <a:rPr lang="zh-TW" altLang="en-US" dirty="0"/>
              <a:t>定義。而</a:t>
            </a:r>
            <a:r>
              <a:rPr lang="en-US" altLang="zh-TW" dirty="0"/>
              <a:t>Sequential() </a:t>
            </a:r>
            <a:r>
              <a:rPr lang="zh-TW" altLang="en-US" dirty="0"/>
              <a:t>可以通過將網絡層的</a:t>
            </a:r>
            <a:r>
              <a:rPr lang="en-US" altLang="zh-TW" dirty="0"/>
              <a:t>list</a:t>
            </a:r>
            <a:r>
              <a:rPr lang="zh-TW" altLang="en-US" dirty="0"/>
              <a:t>傳遞給 </a:t>
            </a:r>
            <a:r>
              <a:rPr lang="en-US" altLang="zh-TW" dirty="0"/>
              <a:t>Sequential </a:t>
            </a:r>
            <a:r>
              <a:rPr lang="zh-TW" altLang="en-US" dirty="0"/>
              <a:t>的建構器，來創建一個 </a:t>
            </a:r>
            <a:r>
              <a:rPr lang="en-US" altLang="zh-TW" dirty="0"/>
              <a:t>Sequential </a:t>
            </a:r>
            <a:r>
              <a:rPr lang="zh-TW" altLang="en-US" dirty="0"/>
              <a:t>順序模型。順序模型是多個網絡層的線性堆疊</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84</a:t>
            </a:fld>
            <a:endParaRPr lang="zh-TW" altLang="en-US"/>
          </a:p>
        </p:txBody>
      </p:sp>
    </p:spTree>
    <p:extLst>
      <p:ext uri="{BB962C8B-B14F-4D97-AF65-F5344CB8AC3E}">
        <p14:creationId xmlns:p14="http://schemas.microsoft.com/office/powerpoint/2010/main" val="29267694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You can Build a Sequential model by using the following script:</a:t>
            </a:r>
          </a:p>
          <a:p>
            <a:r>
              <a:rPr lang="en-US" altLang="zh-TW" dirty="0" err="1"/>
              <a:t>input_shape</a:t>
            </a:r>
            <a:r>
              <a:rPr lang="en-US" altLang="zh-TW" dirty="0"/>
              <a:t> = (1,5) for one dependent variable and five independent variables in our training dataset.</a:t>
            </a:r>
          </a:p>
          <a:p>
            <a:r>
              <a:rPr lang="en-US" altLang="zh-TW" dirty="0"/>
              <a:t>In the model Only one Dense layer will be used to define the neural network.</a:t>
            </a:r>
          </a:p>
          <a:p>
            <a:r>
              <a:rPr lang="en-US" altLang="zh-TW" dirty="0" err="1"/>
              <a:t>mean_squared_error</a:t>
            </a:r>
            <a:r>
              <a:rPr lang="en-US" altLang="zh-TW" dirty="0"/>
              <a:t> calculation is best to determine how close the predicted value is to the actual value.</a:t>
            </a:r>
          </a:p>
          <a:p>
            <a:r>
              <a:rPr lang="en-US" altLang="zh-TW" dirty="0"/>
              <a:t>optimizer is also defined when the model is compiled to adjust the weights in the neural network. </a:t>
            </a:r>
            <a:r>
              <a:rPr lang="en-US" altLang="zh-TW" dirty="0" err="1"/>
              <a:t>adam</a:t>
            </a:r>
            <a:r>
              <a:rPr lang="en-US" altLang="zh-TW" dirty="0"/>
              <a:t> has given good results, especially when being used with recurrent neural networks. </a:t>
            </a:r>
            <a:endParaRPr lang="zh-TW" altLang="en-US" dirty="0"/>
          </a:p>
          <a:p>
            <a:endParaRPr lang="en-US" altLang="zh-TW" dirty="0"/>
          </a:p>
          <a:p>
            <a:r>
              <a:rPr lang="zh-TW" altLang="en-US" dirty="0"/>
              <a:t>您可以使用以下腳本構建順序模型：</a:t>
            </a:r>
            <a:endParaRPr lang="en-US" altLang="zh-TW" dirty="0"/>
          </a:p>
          <a:p>
            <a:r>
              <a:rPr lang="zh-TW" altLang="en-US" dirty="0"/>
              <a:t>首先模型需要知道它所期望的輸入大小，因此順序模型中的第一層也就是輸入層需要接收關於其輸入大小的信息。</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有幾種方法來做到這一點：在這邊我們使用的是使用</a:t>
            </a:r>
            <a:r>
              <a:rPr lang="en-US" altLang="zh-TW" dirty="0" err="1"/>
              <a:t>input_shape</a:t>
            </a:r>
            <a:r>
              <a:rPr lang="zh-TW" altLang="en-US" dirty="0"/>
              <a:t>傳遞一個 </a:t>
            </a:r>
            <a:r>
              <a:rPr lang="en-US" altLang="zh-TW" dirty="0" err="1"/>
              <a:t>input_shape</a:t>
            </a:r>
            <a:r>
              <a:rPr lang="en-US" altLang="zh-TW" dirty="0"/>
              <a:t> </a:t>
            </a:r>
            <a:r>
              <a:rPr lang="zh-TW" altLang="en-US" dirty="0"/>
              <a:t>參數給第一層。</a:t>
            </a:r>
            <a:r>
              <a:rPr lang="en-US" altLang="zh-TW" dirty="0" err="1"/>
              <a:t>input_shape</a:t>
            </a:r>
            <a:r>
              <a:rPr lang="en-US" altLang="zh-TW" dirty="0"/>
              <a:t> = (1,5) </a:t>
            </a:r>
            <a:r>
              <a:rPr lang="zh-TW" altLang="en-US" dirty="0"/>
              <a:t>對於我們訓練數據集中的一個因變量</a:t>
            </a:r>
            <a:r>
              <a:rPr lang="en-US" altLang="zh-TW" dirty="0"/>
              <a:t>(</a:t>
            </a:r>
            <a:r>
              <a:rPr lang="zh-TW" altLang="en-US" dirty="0"/>
              <a:t>調整收盤價</a:t>
            </a:r>
            <a:r>
              <a:rPr lang="en-US" altLang="zh-TW" dirty="0"/>
              <a:t>)</a:t>
            </a:r>
            <a:r>
              <a:rPr lang="zh-TW" altLang="en-US" dirty="0"/>
              <a:t>和五個自變量</a:t>
            </a:r>
            <a:r>
              <a:rPr lang="en-US" altLang="zh-TW" dirty="0"/>
              <a:t>(</a:t>
            </a:r>
            <a:r>
              <a:rPr lang="zh-TW" altLang="en-US" dirty="0"/>
              <a:t>開高低收成交量</a:t>
            </a:r>
            <a:r>
              <a:rPr lang="en-US" altLang="zh-TW" dirty="0"/>
              <a:t>)</a:t>
            </a:r>
            <a:r>
              <a:rPr lang="zh-TW" altLang="en-US" dirty="0"/>
              <a:t>。</a:t>
            </a:r>
          </a:p>
          <a:p>
            <a:r>
              <a:rPr lang="zh-TW" altLang="en-US" dirty="0"/>
              <a:t>在這邊由於</a:t>
            </a:r>
            <a:r>
              <a:rPr lang="en-US" altLang="zh-TW" dirty="0"/>
              <a:t>LSTM</a:t>
            </a:r>
            <a:r>
              <a:rPr lang="zh-TW" altLang="en-US" dirty="0"/>
              <a:t>已經被定義為輸入層</a:t>
            </a:r>
            <a:r>
              <a:rPr lang="en-US" altLang="zh-TW" dirty="0"/>
              <a:t>input layer</a:t>
            </a:r>
            <a:r>
              <a:rPr lang="zh-TW" altLang="en-US" dirty="0"/>
              <a:t>，並被指定</a:t>
            </a:r>
            <a:r>
              <a:rPr lang="en-US" altLang="zh-TW" dirty="0" err="1"/>
              <a:t>input_shape</a:t>
            </a:r>
            <a:r>
              <a:rPr lang="zh-TW" altLang="en-US" dirty="0"/>
              <a:t>，我們的</a:t>
            </a:r>
            <a:r>
              <a:rPr lang="en-US" altLang="zh-TW" dirty="0"/>
              <a:t>Dense</a:t>
            </a:r>
            <a:r>
              <a:rPr lang="zh-TW" altLang="en-US" dirty="0"/>
              <a:t>則被當作輸出層，由於</a:t>
            </a:r>
            <a:r>
              <a:rPr lang="en-US" altLang="zh-TW" dirty="0"/>
              <a:t>LSTM layer</a:t>
            </a:r>
            <a:r>
              <a:rPr lang="zh-TW" altLang="en-US" dirty="0"/>
              <a:t>的維度為一維，因此為了方便運算，我們將</a:t>
            </a:r>
            <a:r>
              <a:rPr lang="en-US" altLang="zh-TW" dirty="0"/>
              <a:t>Dense</a:t>
            </a:r>
            <a:r>
              <a:rPr lang="zh-TW" altLang="en-US" dirty="0"/>
              <a:t>的層數也設成一維，但並不一定是一維也可以更改層數。</a:t>
            </a:r>
            <a:endParaRPr lang="en-US" altLang="zh-TW" dirty="0"/>
          </a:p>
          <a:p>
            <a:r>
              <a:rPr lang="en-US" altLang="zh-TW" dirty="0"/>
              <a:t>Loss</a:t>
            </a:r>
            <a:r>
              <a:rPr lang="zh-TW" altLang="en-US" dirty="0"/>
              <a:t>參數可以幫助我們判斷誤差值，通常的目標就是要使它最小化，</a:t>
            </a:r>
            <a:r>
              <a:rPr lang="en-US" altLang="zh-TW" dirty="0"/>
              <a:t>loss='</a:t>
            </a:r>
            <a:r>
              <a:rPr lang="en-US" altLang="zh-TW" dirty="0" err="1"/>
              <a:t>mean_squared_error</a:t>
            </a:r>
            <a:r>
              <a:rPr lang="en-US" altLang="zh-TW" dirty="0"/>
              <a:t>'</a:t>
            </a:r>
            <a:r>
              <a:rPr lang="zh-TW" altLang="en-US" dirty="0"/>
              <a:t>，就是選擇損失函數（</a:t>
            </a:r>
            <a:r>
              <a:rPr lang="en-US" altLang="zh-TW" dirty="0"/>
              <a:t>loss Function</a:t>
            </a:r>
            <a:r>
              <a:rPr lang="zh-TW" altLang="en-US" dirty="0"/>
              <a:t>）的種類。</a:t>
            </a:r>
            <a:endParaRPr lang="en-US" altLang="zh-TW" dirty="0"/>
          </a:p>
          <a:p>
            <a:r>
              <a:rPr lang="zh-TW" altLang="en-US" dirty="0"/>
              <a:t>而</a:t>
            </a:r>
            <a:r>
              <a:rPr lang="en-US" altLang="zh-TW" dirty="0"/>
              <a:t>optimizer</a:t>
            </a:r>
            <a:r>
              <a:rPr lang="zh-TW" altLang="en-US" dirty="0"/>
              <a:t>是要調整參數，來使 </a:t>
            </a:r>
            <a:r>
              <a:rPr lang="en-US" altLang="zh-TW" dirty="0"/>
              <a:t>loss </a:t>
            </a:r>
            <a:r>
              <a:rPr lang="zh-TW" altLang="en-US" dirty="0"/>
              <a:t>損失越小越好。</a:t>
            </a:r>
            <a:r>
              <a:rPr lang="en-US" altLang="zh-TW" dirty="0"/>
              <a:t>Adam</a:t>
            </a:r>
            <a:r>
              <a:rPr lang="zh-TW" altLang="en-US" dirty="0"/>
              <a:t>的優點主要在於它有做偏置校正，使每次迭代學習率都有個確定範圍，讓參數的更新較為平穩。</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85</a:t>
            </a:fld>
            <a:endParaRPr lang="zh-TW" altLang="en-US"/>
          </a:p>
        </p:txBody>
      </p:sp>
    </p:spTree>
    <p:extLst>
      <p:ext uri="{BB962C8B-B14F-4D97-AF65-F5344CB8AC3E}">
        <p14:creationId xmlns:p14="http://schemas.microsoft.com/office/powerpoint/2010/main" val="15913608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we are going to Transform the testing and training data sets into three-dimensional arrays using the following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solidFill>
                  <a:srgbClr val="0000FF"/>
                </a:solidFill>
              </a:rPr>
              <a:t>xtrain</a:t>
            </a:r>
            <a:r>
              <a:rPr lang="en-US" altLang="zh-TW" dirty="0"/>
              <a:t> and </a:t>
            </a:r>
            <a:r>
              <a:rPr lang="en-US" altLang="zh-TW" dirty="0" err="1">
                <a:solidFill>
                  <a:srgbClr val="0000FF"/>
                </a:solidFill>
              </a:rPr>
              <a:t>xtest</a:t>
            </a:r>
            <a:r>
              <a:rPr lang="en-US" altLang="zh-TW" dirty="0"/>
              <a:t> are currently two-dimensional arrays, to incorporate them into the LSTM model, they will need to be converted to three-dimensional arrays by using </a:t>
            </a:r>
            <a:r>
              <a:rPr lang="en-US" altLang="zh-TW" dirty="0">
                <a:solidFill>
                  <a:srgbClr val="0000FF"/>
                </a:solidFill>
              </a:rPr>
              <a:t>reshape()</a:t>
            </a:r>
            <a:r>
              <a:rPr lang="en-US" altLang="zh-TW" dirty="0"/>
              <a:t>.</a:t>
            </a:r>
            <a:endParaRPr lang="zh-TW" altLang="en-US" dirty="0"/>
          </a:p>
          <a:p>
            <a:endParaRPr lang="en-US" altLang="zh-TW" dirty="0"/>
          </a:p>
          <a:p>
            <a:r>
              <a:rPr lang="zh-TW" altLang="en-US" dirty="0"/>
              <a:t>接下來，我們將使用以下腳本將測試和訓練數據集轉換為三維數組：</a:t>
            </a:r>
          </a:p>
          <a:p>
            <a:r>
              <a:rPr lang="en-US" altLang="zh-TW" dirty="0" err="1"/>
              <a:t>xtrain</a:t>
            </a:r>
            <a:r>
              <a:rPr lang="en-US" altLang="zh-TW" dirty="0"/>
              <a:t> </a:t>
            </a:r>
            <a:r>
              <a:rPr lang="zh-TW" altLang="en-US" dirty="0"/>
              <a:t>和 </a:t>
            </a:r>
            <a:r>
              <a:rPr lang="en-US" altLang="zh-TW" dirty="0" err="1"/>
              <a:t>xtest</a:t>
            </a:r>
            <a:r>
              <a:rPr lang="en-US" altLang="zh-TW" dirty="0"/>
              <a:t> </a:t>
            </a:r>
            <a:r>
              <a:rPr lang="zh-TW" altLang="en-US" dirty="0"/>
              <a:t>目前是二維數組，要將它們合併到 </a:t>
            </a:r>
            <a:r>
              <a:rPr lang="en-US" altLang="zh-TW" dirty="0"/>
              <a:t>LSTM </a:t>
            </a:r>
            <a:r>
              <a:rPr lang="zh-TW" altLang="en-US" dirty="0"/>
              <a:t>模型中，需要使用 </a:t>
            </a:r>
            <a:r>
              <a:rPr lang="en-US" altLang="zh-TW" dirty="0"/>
              <a:t>reshape() </a:t>
            </a:r>
            <a:r>
              <a:rPr lang="zh-TW" altLang="en-US" dirty="0"/>
              <a:t>將它們轉換為三維數組。</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86</a:t>
            </a:fld>
            <a:endParaRPr lang="zh-TW" altLang="en-US"/>
          </a:p>
        </p:txBody>
      </p:sp>
    </p:spTree>
    <p:extLst>
      <p:ext uri="{BB962C8B-B14F-4D97-AF65-F5344CB8AC3E}">
        <p14:creationId xmlns:p14="http://schemas.microsoft.com/office/powerpoint/2010/main" val="4638689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Fit the model using a variable called loss with the following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model is fit with </a:t>
            </a:r>
            <a:r>
              <a:rPr lang="en-US" altLang="zh-TW" dirty="0" err="1"/>
              <a:t>xtrain</a:t>
            </a:r>
            <a:r>
              <a:rPr lang="en-US" altLang="zh-TW" dirty="0"/>
              <a:t> and </a:t>
            </a:r>
            <a:r>
              <a:rPr lang="en-US" altLang="zh-TW" dirty="0" err="1"/>
              <a:t>ytrain</a:t>
            </a:r>
            <a:r>
              <a:rPr lang="en-US" altLang="zh-TW" dirty="0"/>
              <a:t> which </a:t>
            </a:r>
            <a:r>
              <a:rPr lang="en-US" altLang="zh-TW" dirty="0" err="1">
                <a:solidFill>
                  <a:srgbClr val="0000FF"/>
                </a:solidFill>
              </a:rPr>
              <a:t>batch_size</a:t>
            </a:r>
            <a:r>
              <a:rPr lang="en-US" altLang="zh-TW" dirty="0">
                <a:solidFill>
                  <a:srgbClr val="0000FF"/>
                </a:solidFill>
              </a:rPr>
              <a:t> </a:t>
            </a:r>
            <a:r>
              <a:rPr lang="en-US" altLang="zh-TW" dirty="0"/>
              <a:t>is set to ten with hundred </a:t>
            </a:r>
            <a:r>
              <a:rPr lang="en-US" altLang="zh-TW" dirty="0">
                <a:solidFill>
                  <a:srgbClr val="0000FF"/>
                </a:solidFill>
              </a:rPr>
              <a:t>epochs</a:t>
            </a:r>
            <a:r>
              <a:rPr lang="en-US" altLang="zh-TW"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接下來，使用以下程式碼將所有</a:t>
            </a:r>
            <a:r>
              <a:rPr lang="en-US" altLang="zh-TW" dirty="0"/>
              <a:t>training data</a:t>
            </a:r>
            <a:r>
              <a:rPr lang="zh-TW" altLang="en-US" b="0" i="0" dirty="0">
                <a:solidFill>
                  <a:srgbClr val="4D5156"/>
                </a:solidFill>
                <a:effectLst/>
                <a:latin typeface="arial" panose="020B0604020202020204" pitchFamily="34" charset="0"/>
              </a:rPr>
              <a:t>全部丟進類神經網路中訓練，經過</a:t>
            </a:r>
            <a:r>
              <a:rPr lang="en-US" altLang="zh-TW" b="0" i="0" dirty="0">
                <a:solidFill>
                  <a:srgbClr val="4D5156"/>
                </a:solidFill>
                <a:effectLst/>
                <a:latin typeface="arial" panose="020B0604020202020204" pitchFamily="34" charset="0"/>
              </a:rPr>
              <a:t>100</a:t>
            </a:r>
            <a:r>
              <a:rPr lang="zh-TW" altLang="en-US" b="0" i="0" dirty="0">
                <a:solidFill>
                  <a:srgbClr val="4D5156"/>
                </a:solidFill>
                <a:effectLst/>
                <a:latin typeface="arial" panose="020B0604020202020204" pitchFamily="34" charset="0"/>
              </a:rPr>
              <a:t>個</a:t>
            </a:r>
            <a:r>
              <a:rPr lang="en-US" altLang="zh-TW" b="0" i="0" dirty="0">
                <a:solidFill>
                  <a:srgbClr val="EA4335"/>
                </a:solidFill>
                <a:effectLst/>
                <a:latin typeface="arial" panose="020B0604020202020204" pitchFamily="34" charset="0"/>
              </a:rPr>
              <a:t>Epoch</a:t>
            </a:r>
            <a:r>
              <a:rPr lang="zh-TW" altLang="en-US" b="0" i="0" dirty="0">
                <a:solidFill>
                  <a:srgbClr val="EA4335"/>
                </a:solidFill>
                <a:effectLst/>
                <a:latin typeface="arial" panose="020B0604020202020204" pitchFamily="34" charset="0"/>
              </a:rPr>
              <a:t>後，取得經過每個</a:t>
            </a:r>
            <a:r>
              <a:rPr lang="en-US" altLang="zh-TW" b="0" i="0" dirty="0">
                <a:solidFill>
                  <a:srgbClr val="EA4335"/>
                </a:solidFill>
                <a:effectLst/>
                <a:latin typeface="arial" panose="020B0604020202020204" pitchFamily="34" charset="0"/>
              </a:rPr>
              <a:t>epoch</a:t>
            </a:r>
            <a:r>
              <a:rPr lang="zh-TW" altLang="en-US" b="0" i="0" dirty="0">
                <a:solidFill>
                  <a:srgbClr val="EA4335"/>
                </a:solidFill>
                <a:effectLst/>
                <a:latin typeface="arial" panose="020B0604020202020204" pitchFamily="34" charset="0"/>
              </a:rPr>
              <a:t>其</a:t>
            </a:r>
            <a:r>
              <a:rPr lang="zh-TW" altLang="en-US" b="0" i="0" dirty="0">
                <a:solidFill>
                  <a:srgbClr val="202124"/>
                </a:solidFill>
                <a:effectLst/>
                <a:latin typeface="arial" panose="020B0604020202020204" pitchFamily="34" charset="0"/>
              </a:rPr>
              <a:t>損失函數</a:t>
            </a:r>
            <a:r>
              <a:rPr lang="zh-TW" alt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該模型適用於 </a:t>
            </a:r>
            <a:r>
              <a:rPr lang="en-US" altLang="zh-TW" dirty="0" err="1"/>
              <a:t>xtrain</a:t>
            </a:r>
            <a:r>
              <a:rPr lang="en-US" altLang="zh-TW" dirty="0"/>
              <a:t> </a:t>
            </a:r>
            <a:r>
              <a:rPr lang="zh-TW" altLang="en-US" dirty="0"/>
              <a:t>和 </a:t>
            </a:r>
            <a:r>
              <a:rPr lang="en-US" altLang="zh-TW" dirty="0" err="1"/>
              <a:t>ytrain</a:t>
            </a:r>
            <a:r>
              <a:rPr lang="zh-TW" altLang="en-US" dirty="0"/>
              <a:t>，其中 </a:t>
            </a:r>
            <a:r>
              <a:rPr lang="en-US" altLang="zh-TW" dirty="0" err="1"/>
              <a:t>batch_size</a:t>
            </a:r>
            <a:r>
              <a:rPr lang="en-US" altLang="zh-TW" dirty="0"/>
              <a:t> </a:t>
            </a:r>
            <a:r>
              <a:rPr lang="zh-TW" altLang="en-US" dirty="0"/>
              <a:t>設置為 </a:t>
            </a:r>
            <a:r>
              <a:rPr lang="en-US" altLang="zh-TW" dirty="0"/>
              <a:t>10</a:t>
            </a:r>
            <a:r>
              <a:rPr lang="zh-TW" altLang="en-US" dirty="0"/>
              <a:t>，有 </a:t>
            </a:r>
            <a:r>
              <a:rPr lang="en-US" altLang="zh-TW" dirty="0"/>
              <a:t>100 </a:t>
            </a:r>
            <a:r>
              <a:rPr lang="zh-TW" altLang="en-US" dirty="0"/>
              <a:t>個 </a:t>
            </a:r>
            <a:r>
              <a:rPr lang="en-US" altLang="zh-TW" dirty="0"/>
              <a:t>epoch</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02124"/>
                </a:solidFill>
                <a:effectLst/>
                <a:latin typeface="arial" panose="020B0604020202020204" pitchFamily="34" charset="0"/>
              </a:rPr>
              <a:t>Batch Size</a:t>
            </a:r>
            <a:r>
              <a:rPr lang="zh-TW" altLang="en-US" b="0" i="0" dirty="0">
                <a:solidFill>
                  <a:srgbClr val="202124"/>
                </a:solidFill>
                <a:effectLst/>
                <a:latin typeface="arial" panose="020B0604020202020204" pitchFamily="34" charset="0"/>
              </a:rPr>
              <a:t>指的是</a:t>
            </a:r>
            <a:r>
              <a:rPr lang="zh-TW" altLang="en-US" b="0" i="0" dirty="0">
                <a:solidFill>
                  <a:srgbClr val="EA4335"/>
                </a:solidFill>
                <a:effectLst/>
                <a:latin typeface="arial" panose="020B0604020202020204" pitchFamily="34" charset="0"/>
              </a:rPr>
              <a:t>一次訓練所抓的訓練樣本數</a:t>
            </a:r>
            <a:r>
              <a:rPr lang="zh-TW" altLang="en-US" b="0" i="0" dirty="0">
                <a:solidFill>
                  <a:srgbClr val="202124"/>
                </a:solidFill>
                <a:effectLst/>
                <a:latin typeface="arial" panose="020B0604020202020204" pitchFamily="34" charset="0"/>
              </a:rPr>
              <a:t>。 </a:t>
            </a:r>
            <a:endParaRPr lang="en-US" altLang="zh-TW"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EA4335"/>
                </a:solidFill>
                <a:effectLst/>
                <a:latin typeface="arial" panose="020B0604020202020204" pitchFamily="34" charset="0"/>
              </a:rPr>
              <a:t>Epoch</a:t>
            </a:r>
            <a:r>
              <a:rPr lang="zh-TW" altLang="en-US" b="0" i="0" dirty="0">
                <a:solidFill>
                  <a:srgbClr val="4D5156"/>
                </a:solidFill>
                <a:effectLst/>
                <a:latin typeface="arial" panose="020B0604020202020204" pitchFamily="34" charset="0"/>
              </a:rPr>
              <a:t>是指當所有資料都被用來訓練類神經網路一次，就算</a:t>
            </a:r>
            <a:r>
              <a:rPr lang="en-US" altLang="zh-TW" b="0" i="0" dirty="0">
                <a:solidFill>
                  <a:srgbClr val="4D5156"/>
                </a:solidFill>
                <a:effectLst/>
                <a:latin typeface="arial" panose="020B0604020202020204" pitchFamily="34" charset="0"/>
              </a:rPr>
              <a:t>1</a:t>
            </a:r>
            <a:r>
              <a:rPr lang="zh-TW" altLang="en-US" b="0" i="0" dirty="0">
                <a:solidFill>
                  <a:srgbClr val="4D5156"/>
                </a:solidFill>
                <a:effectLst/>
                <a:latin typeface="arial" panose="020B0604020202020204" pitchFamily="34" charset="0"/>
              </a:rPr>
              <a:t>個</a:t>
            </a:r>
            <a:r>
              <a:rPr lang="en-US" altLang="zh-TW" b="0" i="0" dirty="0">
                <a:solidFill>
                  <a:srgbClr val="EA4335"/>
                </a:solidFill>
                <a:effectLst/>
                <a:latin typeface="arial" panose="020B0604020202020204" pitchFamily="34" charset="0"/>
              </a:rPr>
              <a:t>Epoch</a:t>
            </a:r>
            <a:r>
              <a:rPr lang="zh-TW" altLang="en-US" b="0" i="0" dirty="0">
                <a:solidFill>
                  <a:srgbClr val="4D5156"/>
                </a:solidFill>
                <a:effectLst/>
                <a:latin typeface="arial" panose="020B0604020202020204" pitchFamily="34" charset="0"/>
              </a:rPr>
              <a:t>。舉例來說，今天有</a:t>
            </a:r>
            <a:r>
              <a:rPr lang="en-US" altLang="zh-TW" b="0" i="0" dirty="0">
                <a:solidFill>
                  <a:srgbClr val="4D5156"/>
                </a:solidFill>
                <a:effectLst/>
                <a:latin typeface="arial" panose="020B0604020202020204" pitchFamily="34" charset="0"/>
              </a:rPr>
              <a:t>100</a:t>
            </a:r>
            <a:r>
              <a:rPr lang="zh-TW" altLang="en-US" b="0" i="0" dirty="0">
                <a:solidFill>
                  <a:srgbClr val="4D5156"/>
                </a:solidFill>
                <a:effectLst/>
                <a:latin typeface="arial" panose="020B0604020202020204" pitchFamily="34" charset="0"/>
              </a:rPr>
              <a:t>筆資料，將它們全部丟進類神經網路中訓練，就算是</a:t>
            </a:r>
            <a:r>
              <a:rPr lang="en-US" altLang="zh-TW" b="0" i="0" dirty="0">
                <a:solidFill>
                  <a:srgbClr val="4D5156"/>
                </a:solidFill>
                <a:effectLst/>
                <a:latin typeface="arial" panose="020B0604020202020204" pitchFamily="34" charset="0"/>
              </a:rPr>
              <a:t>1</a:t>
            </a:r>
            <a:r>
              <a:rPr lang="zh-TW" altLang="en-US" b="0" i="0" dirty="0">
                <a:solidFill>
                  <a:srgbClr val="4D5156"/>
                </a:solidFill>
                <a:effectLst/>
                <a:latin typeface="arial" panose="020B0604020202020204" pitchFamily="34" charset="0"/>
              </a:rPr>
              <a:t>個</a:t>
            </a:r>
            <a:r>
              <a:rPr lang="en-US" altLang="zh-TW" b="0" i="0" dirty="0">
                <a:solidFill>
                  <a:srgbClr val="EA4335"/>
                </a:solidFill>
                <a:effectLst/>
                <a:latin typeface="arial" panose="020B0604020202020204" pitchFamily="34" charset="0"/>
              </a:rPr>
              <a:t>Epoch</a:t>
            </a:r>
            <a:r>
              <a:rPr lang="zh-TW" altLang="en-US" b="0" i="0" dirty="0">
                <a:solidFill>
                  <a:srgbClr val="4D5156"/>
                </a:solidFill>
                <a:effectLst/>
                <a:latin typeface="arial" panose="020B0604020202020204" pitchFamily="34" charset="0"/>
              </a:rPr>
              <a:t>。</a:t>
            </a:r>
            <a:r>
              <a:rPr lang="en-US" altLang="zh-TW" b="0" i="0" dirty="0">
                <a:solidFill>
                  <a:srgbClr val="202124"/>
                </a:solidFill>
                <a:effectLst/>
                <a:latin typeface="arial" panose="020B0604020202020204" pitchFamily="34" charset="0"/>
              </a:rPr>
              <a:t>e</a:t>
            </a:r>
            <a:r>
              <a:rPr lang="zh-TW" altLang="en-US" b="0" i="0" dirty="0">
                <a:solidFill>
                  <a:srgbClr val="202124"/>
                </a:solidFill>
                <a:effectLst/>
                <a:latin typeface="arial" panose="020B0604020202020204" pitchFamily="34" charset="0"/>
              </a:rPr>
              <a:t>的大小影響模型的最佳化程度和速度。</a:t>
            </a:r>
            <a:endParaRPr lang="en-US" altLang="zh-TW"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87</a:t>
            </a:fld>
            <a:endParaRPr lang="zh-TW" altLang="en-US"/>
          </a:p>
        </p:txBody>
      </p:sp>
    </p:spTree>
    <p:extLst>
      <p:ext uri="{BB962C8B-B14F-4D97-AF65-F5344CB8AC3E}">
        <p14:creationId xmlns:p14="http://schemas.microsoft.com/office/powerpoint/2010/main" val="34596785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this page the result of mean squared error loss in each epoch is visualized.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After the fifth or sixth epoch, we can see that the loss gradually flattens out, as shown in the screenshot on the right-hand side.</a:t>
            </a:r>
            <a:endParaRPr lang="zh-TW" altLang="en-US" dirty="0"/>
          </a:p>
          <a:p>
            <a:endParaRPr lang="en-US" altLang="zh-TW" dirty="0"/>
          </a:p>
          <a:p>
            <a:r>
              <a:rPr lang="zh-TW" altLang="en-US" dirty="0"/>
              <a:t>在這頁中，每個</a:t>
            </a:r>
            <a:r>
              <a:rPr lang="en-US" altLang="zh-TW" dirty="0"/>
              <a:t>epoch</a:t>
            </a:r>
            <a:r>
              <a:rPr lang="zh-TW" altLang="en-US" dirty="0"/>
              <a:t>的</a:t>
            </a:r>
            <a:r>
              <a:rPr lang="en-US" altLang="zh-TW" dirty="0"/>
              <a:t>mean squared error loss(</a:t>
            </a:r>
            <a:r>
              <a:rPr lang="zh-TW" altLang="en-US" dirty="0"/>
              <a:t>均方誤差損失</a:t>
            </a:r>
            <a:r>
              <a:rPr lang="en-US" altLang="zh-TW" dirty="0"/>
              <a:t>)</a:t>
            </a:r>
            <a:r>
              <a:rPr lang="zh-TW" altLang="en-US" dirty="0"/>
              <a:t>的結果是可視化的。</a:t>
            </a:r>
          </a:p>
          <a:p>
            <a:r>
              <a:rPr lang="zh-TW" altLang="en-US" dirty="0"/>
              <a:t>在第五或第六個 </a:t>
            </a:r>
            <a:r>
              <a:rPr lang="en-US" altLang="zh-TW" dirty="0"/>
              <a:t>epoch </a:t>
            </a:r>
            <a:r>
              <a:rPr lang="zh-TW" altLang="en-US" dirty="0"/>
              <a:t>之後，我們可以看到損失逐漸變平，如右側屏幕截圖所示。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88</a:t>
            </a:fld>
            <a:endParaRPr lang="zh-TW" altLang="en-US"/>
          </a:p>
        </p:txBody>
      </p:sp>
    </p:spTree>
    <p:extLst>
      <p:ext uri="{BB962C8B-B14F-4D97-AF65-F5344CB8AC3E}">
        <p14:creationId xmlns:p14="http://schemas.microsoft.com/office/powerpoint/2010/main" val="29444718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Create a new array, call predicted, by using the following scrip,  and Combine the predicted array and </a:t>
            </a:r>
            <a:r>
              <a:rPr lang="en-US" altLang="zh-TW" dirty="0" err="1"/>
              <a:t>ytest</a:t>
            </a:r>
            <a:r>
              <a:rPr lang="en-US" altLang="zh-TW" dirty="0"/>
              <a:t> arrays into a single unified array, called </a:t>
            </a:r>
            <a:r>
              <a:rPr lang="en-US" altLang="zh-TW" dirty="0" err="1"/>
              <a:t>combined_array</a:t>
            </a:r>
            <a:r>
              <a:rPr lang="en-US" altLang="zh-TW" dirty="0"/>
              <a:t>:</a:t>
            </a:r>
          </a:p>
          <a:p>
            <a:r>
              <a:rPr lang="en-US" altLang="zh-TW" dirty="0">
                <a:solidFill>
                  <a:srgbClr val="0000FF"/>
                </a:solidFill>
              </a:rPr>
              <a:t>predict() </a:t>
            </a:r>
            <a:r>
              <a:rPr lang="en-US" altLang="zh-TW" dirty="0"/>
              <a:t>is used in batch processing of large numbers of inputs and generates output predictions for the input samples.</a:t>
            </a:r>
          </a:p>
          <a:p>
            <a:r>
              <a:rPr lang="en-US" altLang="zh-TW" dirty="0">
                <a:solidFill>
                  <a:srgbClr val="0000FF"/>
                </a:solidFill>
              </a:rPr>
              <a:t>c</a:t>
            </a:r>
            <a:r>
              <a:rPr lang="en-US" altLang="zh-TW" b="0" i="0" dirty="0">
                <a:solidFill>
                  <a:srgbClr val="0000FF"/>
                </a:solidFill>
                <a:effectLst/>
              </a:rPr>
              <a:t>oncatenate()</a:t>
            </a:r>
            <a:r>
              <a:rPr lang="en-US" altLang="zh-TW" b="0" i="0" dirty="0">
                <a:effectLst/>
              </a:rPr>
              <a:t>:</a:t>
            </a:r>
            <a:r>
              <a:rPr lang="en-US" altLang="zh-TW" b="0" i="0" dirty="0">
                <a:solidFill>
                  <a:srgbClr val="0000FF"/>
                </a:solidFill>
                <a:effectLst/>
              </a:rPr>
              <a:t> </a:t>
            </a:r>
            <a:r>
              <a:rPr lang="en-US" altLang="zh-TW" dirty="0"/>
              <a:t>C</a:t>
            </a:r>
            <a:r>
              <a:rPr lang="en-US" altLang="zh-TW" b="0" i="0" dirty="0">
                <a:effectLst/>
              </a:rPr>
              <a:t>ombine </a:t>
            </a:r>
            <a:r>
              <a:rPr lang="en-US" altLang="zh-TW" dirty="0"/>
              <a:t>2</a:t>
            </a:r>
            <a:r>
              <a:rPr lang="en-US" altLang="zh-TW" b="0" i="0" dirty="0">
                <a:effectLst/>
              </a:rPr>
              <a:t> NumPy arrays column-wise by specifying axis=1.</a:t>
            </a:r>
            <a:endParaRPr lang="zh-TW" altLang="en-US" dirty="0"/>
          </a:p>
          <a:p>
            <a:endParaRPr lang="en-US" altLang="zh-TW" dirty="0"/>
          </a:p>
          <a:p>
            <a:r>
              <a:rPr lang="zh-TW" altLang="en-US" dirty="0"/>
              <a:t>接下來，使用以下腳本創建一個新</a:t>
            </a:r>
            <a:r>
              <a:rPr lang="en-US" altLang="zh-TW" dirty="0"/>
              <a:t>array</a:t>
            </a:r>
            <a:r>
              <a:rPr lang="zh-TW" altLang="en-US" dirty="0"/>
              <a:t>，使用 </a:t>
            </a:r>
            <a:r>
              <a:rPr lang="en-US" altLang="zh-TW" dirty="0"/>
              <a:t>predict()</a:t>
            </a:r>
            <a:r>
              <a:rPr lang="zh-TW" altLang="en-US" dirty="0"/>
              <a:t>，來進行</a:t>
            </a:r>
            <a:r>
              <a:rPr lang="en-US" altLang="zh-TW" dirty="0"/>
              <a:t>model predict</a:t>
            </a:r>
            <a:r>
              <a:rPr lang="zh-TW" altLang="en-US" dirty="0"/>
              <a:t>：</a:t>
            </a:r>
            <a:endParaRPr lang="en-US" altLang="zh-TW" dirty="0"/>
          </a:p>
          <a:p>
            <a:r>
              <a:rPr lang="zh-TW" altLang="en-US" dirty="0"/>
              <a:t>並且為了將預測值和實際股價化成同張圖，我們使用</a:t>
            </a:r>
            <a:r>
              <a:rPr lang="en-US" altLang="zh-TW" dirty="0"/>
              <a:t>concatenate()</a:t>
            </a:r>
            <a:r>
              <a:rPr lang="zh-TW" altLang="en-US" dirty="0"/>
              <a:t>：通過指定 </a:t>
            </a:r>
            <a:r>
              <a:rPr lang="en-US" altLang="zh-TW" dirty="0"/>
              <a:t>axis=1 </a:t>
            </a:r>
            <a:r>
              <a:rPr lang="zh-TW" altLang="en-US" dirty="0"/>
              <a:t>按列組合 </a:t>
            </a:r>
            <a:r>
              <a:rPr lang="en-US" altLang="zh-TW" dirty="0"/>
              <a:t>2 </a:t>
            </a:r>
            <a:r>
              <a:rPr lang="zh-TW" altLang="en-US" dirty="0"/>
              <a:t>個 </a:t>
            </a:r>
            <a:r>
              <a:rPr lang="en-US" altLang="zh-TW" dirty="0"/>
              <a:t>NumPy </a:t>
            </a:r>
            <a:r>
              <a:rPr lang="zh-TW" altLang="en-US" dirty="0"/>
              <a:t>數組</a:t>
            </a:r>
          </a:p>
          <a:p>
            <a:r>
              <a:rPr lang="en-US" altLang="zh-TW" dirty="0"/>
              <a:t>predict() </a:t>
            </a:r>
            <a:r>
              <a:rPr lang="zh-TW" altLang="en-US" dirty="0"/>
              <a:t>用於批量處理大量輸入並為輸入樣本生成輸出預測。</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89</a:t>
            </a:fld>
            <a:endParaRPr lang="zh-TW" altLang="en-US"/>
          </a:p>
        </p:txBody>
      </p:sp>
    </p:spTree>
    <p:extLst>
      <p:ext uri="{BB962C8B-B14F-4D97-AF65-F5344CB8AC3E}">
        <p14:creationId xmlns:p14="http://schemas.microsoft.com/office/powerpoint/2010/main" val="15896616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Plot a side by side comparison of Actual versus Predicted stock price to compare trends using the following script:</a:t>
            </a:r>
          </a:p>
          <a:p>
            <a:endParaRPr lang="en-US" altLang="zh-TW" dirty="0"/>
          </a:p>
          <a:p>
            <a:r>
              <a:rPr lang="zh-TW" altLang="en-US" dirty="0"/>
              <a:t>接下來，使用以下腳本繪製實際與預測股價的並排比較，以比較趨勢：</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90</a:t>
            </a:fld>
            <a:endParaRPr lang="zh-TW" altLang="en-US"/>
          </a:p>
        </p:txBody>
      </p:sp>
    </p:spTree>
    <p:extLst>
      <p:ext uri="{BB962C8B-B14F-4D97-AF65-F5344CB8AC3E}">
        <p14:creationId xmlns:p14="http://schemas.microsoft.com/office/powerpoint/2010/main" val="28730394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As you can see The predictions are close to the actual stock quotes from 2017-2018, as shown in the following figure.</a:t>
            </a:r>
            <a:endParaRPr lang="zh-TW" altLang="en-US" dirty="0"/>
          </a:p>
          <a:p>
            <a:endParaRPr lang="en-US" altLang="zh-TW" dirty="0"/>
          </a:p>
          <a:p>
            <a:r>
              <a:rPr lang="zh-TW" altLang="en-US" dirty="0"/>
              <a:t>正如您所看到的，預測與 </a:t>
            </a:r>
            <a:r>
              <a:rPr lang="en-US" altLang="zh-TW" dirty="0"/>
              <a:t>2017-2018 </a:t>
            </a:r>
            <a:r>
              <a:rPr lang="zh-TW" altLang="en-US" dirty="0"/>
              <a:t>年的實際股票報價接近，如下圖所示。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91</a:t>
            </a:fld>
            <a:endParaRPr lang="zh-TW" altLang="en-US"/>
          </a:p>
        </p:txBody>
      </p:sp>
    </p:spTree>
    <p:extLst>
      <p:ext uri="{BB962C8B-B14F-4D97-AF65-F5344CB8AC3E}">
        <p14:creationId xmlns:p14="http://schemas.microsoft.com/office/powerpoint/2010/main" val="854889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Calculate the mean squared error between the actual </a:t>
            </a:r>
            <a:r>
              <a:rPr lang="en-US" altLang="zh-TW" dirty="0" err="1"/>
              <a:t>ytest</a:t>
            </a:r>
            <a:r>
              <a:rPr lang="en-US" altLang="zh-TW" dirty="0"/>
              <a:t> versus predicted stock price by using the following script:</a:t>
            </a:r>
          </a:p>
          <a:p>
            <a:r>
              <a:rPr lang="en-US" altLang="zh-TW" dirty="0" err="1"/>
              <a:t>Mean_squared_error</a:t>
            </a:r>
            <a:r>
              <a:rPr lang="en-US" altLang="zh-TW" dirty="0"/>
              <a:t> is calculated to understand how much deviation is between the predicted and actual stock prices.</a:t>
            </a:r>
          </a:p>
          <a:p>
            <a:r>
              <a:rPr lang="en-US" altLang="zh-TW" dirty="0"/>
              <a:t>As shown in the following figure, we have a mean squared error of 0.0222 or approximately 2.2%.</a:t>
            </a:r>
            <a:endParaRPr lang="zh-TW" altLang="en-US" dirty="0"/>
          </a:p>
          <a:p>
            <a:endParaRPr lang="en-US" altLang="zh-TW" dirty="0"/>
          </a:p>
          <a:p>
            <a:r>
              <a:rPr lang="zh-TW" altLang="en-US" dirty="0"/>
              <a:t>使用以下腳本計算實際股價 </a:t>
            </a:r>
            <a:r>
              <a:rPr lang="en-US" altLang="zh-TW" dirty="0" err="1"/>
              <a:t>ytest</a:t>
            </a:r>
            <a:r>
              <a:rPr lang="en-US" altLang="zh-TW" dirty="0"/>
              <a:t> </a:t>
            </a:r>
            <a:r>
              <a:rPr lang="zh-TW" altLang="en-US" dirty="0"/>
              <a:t>與預測股票價格之間的</a:t>
            </a:r>
            <a:r>
              <a:rPr lang="en-US" altLang="zh-TW" dirty="0" err="1"/>
              <a:t>Mean_squared_error</a:t>
            </a:r>
            <a:r>
              <a:rPr lang="en-US" altLang="zh-TW" dirty="0"/>
              <a:t>(</a:t>
            </a:r>
            <a:r>
              <a:rPr lang="zh-TW" altLang="en-US" dirty="0"/>
              <a:t>均方誤差</a:t>
            </a:r>
            <a:r>
              <a:rPr lang="en-US" altLang="zh-TW" dirty="0"/>
              <a:t>)</a:t>
            </a:r>
            <a:r>
              <a:rPr lang="zh-TW" altLang="en-US" dirty="0"/>
              <a:t>：</a:t>
            </a:r>
          </a:p>
          <a:p>
            <a:r>
              <a:rPr lang="zh-TW" altLang="en-US" dirty="0"/>
              <a:t>計算 </a:t>
            </a:r>
            <a:r>
              <a:rPr lang="en-US" altLang="zh-TW" dirty="0" err="1"/>
              <a:t>Mean_squared_error</a:t>
            </a:r>
            <a:r>
              <a:rPr lang="en-US" altLang="zh-TW" dirty="0"/>
              <a:t> </a:t>
            </a:r>
            <a:r>
              <a:rPr lang="zh-TW" altLang="en-US" dirty="0"/>
              <a:t>以了解預測股票價格與實際股票價格之間的偏差有多大。</a:t>
            </a:r>
          </a:p>
          <a:p>
            <a:r>
              <a:rPr lang="zh-TW" altLang="en-US" dirty="0"/>
              <a:t>如下圖所示，我們的均方誤差為 </a:t>
            </a:r>
            <a:r>
              <a:rPr lang="en-US" altLang="zh-TW" dirty="0"/>
              <a:t>0.0222 </a:t>
            </a:r>
            <a:r>
              <a:rPr lang="zh-TW" altLang="en-US" dirty="0"/>
              <a:t>或大約 </a:t>
            </a:r>
            <a:r>
              <a:rPr lang="en-US" altLang="zh-TW" dirty="0"/>
              <a:t>2.2%</a:t>
            </a:r>
            <a:r>
              <a:rPr lang="zh-TW" altLang="en-US" dirty="0"/>
              <a:t>。</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92</a:t>
            </a:fld>
            <a:endParaRPr lang="zh-TW" altLang="en-US"/>
          </a:p>
        </p:txBody>
      </p:sp>
    </p:spTree>
    <p:extLst>
      <p:ext uri="{BB962C8B-B14F-4D97-AF65-F5344CB8AC3E}">
        <p14:creationId xmlns:p14="http://schemas.microsoft.com/office/powerpoint/2010/main" val="2712277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steps are as the following figure.</a:t>
            </a:r>
          </a:p>
          <a:p>
            <a:endParaRPr lang="zh-TW" altLang="en-US" dirty="0"/>
          </a:p>
        </p:txBody>
      </p:sp>
      <p:sp>
        <p:nvSpPr>
          <p:cNvPr id="4" name="投影片編號版面配置區 3"/>
          <p:cNvSpPr>
            <a:spLocks noGrp="1"/>
          </p:cNvSpPr>
          <p:nvPr>
            <p:ph type="sldNum" idx="12"/>
          </p:nvPr>
        </p:nvSpPr>
        <p:spPr/>
        <p:txBody>
          <a:bodyPr/>
          <a:lstStyle/>
          <a:p>
            <a:pPr>
              <a:buClr>
                <a:srgbClr val="000000"/>
              </a:buClr>
              <a:buSzPts val="1200"/>
            </a:pPr>
            <a:fld id="{00000000-1234-1234-1234-123412341234}" type="slidenum">
              <a:rPr lang="en-US">
                <a:solidFill>
                  <a:schemeClr val="dk1"/>
                </a:solidFill>
                <a:latin typeface="Calibri"/>
                <a:ea typeface="Calibri"/>
                <a:cs typeface="Calibri"/>
                <a:sym typeface="Calibri"/>
              </a:rPr>
              <a:pPr>
                <a:buClr>
                  <a:srgbClr val="000000"/>
                </a:buClr>
                <a:buSzPts val="1200"/>
              </a:pPr>
              <a:t>9</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7401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從以下網站下載當前 </a:t>
            </a:r>
            <a:r>
              <a:rPr lang="en-US" altLang="zh-TW" dirty="0"/>
              <a:t>Apple </a:t>
            </a:r>
            <a:r>
              <a:rPr lang="zh-TW" altLang="en-US" dirty="0"/>
              <a:t>股票價格：</a:t>
            </a:r>
          </a:p>
          <a:p>
            <a:r>
              <a:rPr lang="en-US" altLang="zh-TW" dirty="0"/>
              <a:t>https://finance.yahoo.com/quote/AAPL/history</a:t>
            </a:r>
            <a:endParaRPr lang="zh-TW" altLang="en-US" dirty="0"/>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93</a:t>
            </a:fld>
            <a:endParaRPr lang="zh-TW" altLang="en-US"/>
          </a:p>
        </p:txBody>
      </p:sp>
    </p:spTree>
    <p:extLst>
      <p:ext uri="{BB962C8B-B14F-4D97-AF65-F5344CB8AC3E}">
        <p14:creationId xmlns:p14="http://schemas.microsoft.com/office/powerpoint/2010/main" val="13957361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用折線圖畫出</a:t>
            </a:r>
            <a:r>
              <a:rPr lang="en-US" altLang="zh-TW" dirty="0"/>
              <a:t>2022</a:t>
            </a:r>
            <a:r>
              <a:rPr lang="zh-TW" altLang="en-US" dirty="0"/>
              <a:t>年的實際股價與你預測的股價，如下圖。</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94</a:t>
            </a:fld>
            <a:endParaRPr lang="zh-TW" altLang="en-US"/>
          </a:p>
        </p:txBody>
      </p:sp>
    </p:spTree>
    <p:extLst>
      <p:ext uri="{BB962C8B-B14F-4D97-AF65-F5344CB8AC3E}">
        <p14:creationId xmlns:p14="http://schemas.microsoft.com/office/powerpoint/2010/main" val="31190689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Eventually,</a:t>
            </a:r>
            <a:r>
              <a:rPr lang="zh-TW" altLang="en-US" dirty="0"/>
              <a:t> </a:t>
            </a:r>
            <a:r>
              <a:rPr lang="en-US" altLang="zh-TW" dirty="0"/>
              <a:t>we</a:t>
            </a:r>
            <a:r>
              <a:rPr lang="zh-TW" altLang="en-US" dirty="0"/>
              <a:t> </a:t>
            </a:r>
            <a:r>
              <a:rPr lang="en-US" altLang="zh-TW" dirty="0"/>
              <a:t>are</a:t>
            </a:r>
            <a:r>
              <a:rPr lang="zh-TW" altLang="en-US" dirty="0"/>
              <a:t> </a:t>
            </a:r>
            <a:r>
              <a:rPr lang="en-US" altLang="zh-TW" dirty="0"/>
              <a:t>going</a:t>
            </a:r>
            <a:r>
              <a:rPr lang="zh-TW" altLang="en-US" dirty="0"/>
              <a:t> </a:t>
            </a:r>
            <a:r>
              <a:rPr lang="en-US" altLang="zh-TW" dirty="0"/>
              <a:t>to</a:t>
            </a:r>
            <a:r>
              <a:rPr lang="zh-TW" altLang="en-US" dirty="0"/>
              <a:t> </a:t>
            </a:r>
            <a:r>
              <a:rPr lang="en-US" altLang="zh-TW" dirty="0"/>
              <a:t>introduce</a:t>
            </a:r>
            <a:r>
              <a:rPr lang="zh-TW" altLang="en-US" dirty="0"/>
              <a:t> </a:t>
            </a:r>
            <a:r>
              <a:rPr lang="en-US" altLang="zh-TW" dirty="0"/>
              <a:t>you how</a:t>
            </a:r>
            <a:r>
              <a:rPr lang="zh-TW" altLang="en-US" dirty="0"/>
              <a:t> </a:t>
            </a:r>
            <a:r>
              <a:rPr lang="en-US" altLang="zh-TW" dirty="0"/>
              <a:t>to</a:t>
            </a:r>
            <a:r>
              <a:rPr lang="zh-TW" altLang="en-US" dirty="0"/>
              <a:t> </a:t>
            </a:r>
            <a:r>
              <a:rPr lang="en-US" altLang="zh-TW" dirty="0"/>
              <a:t>predict</a:t>
            </a:r>
            <a:r>
              <a:rPr lang="zh-TW" altLang="en-US" dirty="0"/>
              <a:t> </a:t>
            </a:r>
            <a:r>
              <a:rPr lang="en-US" altLang="zh-TW" dirty="0"/>
              <a:t>the </a:t>
            </a:r>
            <a:r>
              <a:rPr lang="en-US" altLang="zh-TW" sz="1200" dirty="0">
                <a:latin typeface="+mj-lt"/>
              </a:rPr>
              <a:t>Real Estate Value and Visualize it with </a:t>
            </a:r>
            <a:r>
              <a:rPr lang="en-US" altLang="zh-TW" sz="1200" dirty="0" err="1">
                <a:latin typeface="+mj-lt"/>
              </a:rPr>
              <a:t>XGBoost</a:t>
            </a:r>
            <a:r>
              <a:rPr lang="en-US" altLang="zh-TW" sz="1200" dirty="0">
                <a:latin typeface="+mj-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EA4335"/>
                </a:solidFill>
                <a:effectLst/>
                <a:latin typeface="arial" panose="020B0604020202020204" pitchFamily="34" charset="0"/>
              </a:rPr>
              <a:t>So what is </a:t>
            </a:r>
            <a:r>
              <a:rPr lang="en-US" altLang="zh-TW" b="0" i="0" dirty="0" err="1">
                <a:solidFill>
                  <a:srgbClr val="EA4335"/>
                </a:solidFill>
                <a:effectLst/>
                <a:latin typeface="arial" panose="020B0604020202020204" pitchFamily="34" charset="0"/>
              </a:rPr>
              <a:t>XGBoost</a:t>
            </a:r>
            <a:r>
              <a:rPr lang="en-US" altLang="zh-TW" b="0" i="0" dirty="0">
                <a:solidFill>
                  <a:srgbClr val="EA4335"/>
                </a:solidFill>
                <a:effectLst/>
                <a:latin typeface="arial" panose="020B0604020202020204" pitchFamily="34" charset="0"/>
              </a:rPr>
              <a:t>? </a:t>
            </a:r>
            <a:r>
              <a:rPr lang="en-US" altLang="zh-TW" b="0" i="0" dirty="0" err="1">
                <a:solidFill>
                  <a:srgbClr val="EA4335"/>
                </a:solidFill>
                <a:effectLst/>
                <a:latin typeface="arial" panose="020B0604020202020204" pitchFamily="34" charset="0"/>
              </a:rPr>
              <a:t>XGBoost</a:t>
            </a:r>
            <a:r>
              <a:rPr lang="en-US" altLang="zh-TW" b="0" i="0" dirty="0">
                <a:solidFill>
                  <a:srgbClr val="4D5156"/>
                </a:solidFill>
                <a:effectLst/>
                <a:latin typeface="arial" panose="020B0604020202020204" pitchFamily="34" charset="0"/>
              </a:rPr>
              <a:t> is an algorithm that has recently been dominating applied machine learning and Kaggle competitions for structured or tabular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4D51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最後，我們將向您介紹如何使用 </a:t>
            </a:r>
            <a:r>
              <a:rPr lang="en-US" altLang="zh-TW" dirty="0" err="1"/>
              <a:t>XGBoost</a:t>
            </a:r>
            <a:r>
              <a:rPr lang="en-US" altLang="zh-TW" dirty="0"/>
              <a:t> </a:t>
            </a:r>
            <a:r>
              <a:rPr lang="zh-TW" altLang="en-US" dirty="0"/>
              <a:t>預測房地產價值並將其可視化。</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那麼什麼是 </a:t>
            </a:r>
            <a:r>
              <a:rPr lang="en-US" altLang="zh-TW" dirty="0" err="1"/>
              <a:t>XGBoost</a:t>
            </a:r>
            <a:r>
              <a:rPr lang="zh-TW" altLang="en-US" dirty="0"/>
              <a:t>？ </a:t>
            </a:r>
            <a:r>
              <a:rPr lang="en-US" altLang="zh-TW" dirty="0" err="1"/>
              <a:t>XGBoost</a:t>
            </a:r>
            <a:r>
              <a:rPr lang="en-US" altLang="zh-TW" dirty="0"/>
              <a:t> </a:t>
            </a:r>
            <a:r>
              <a:rPr lang="zh-TW" altLang="en-US" dirty="0"/>
              <a:t>是一種算法，最近在結構化或表格數據的應用機器學習和 </a:t>
            </a:r>
            <a:r>
              <a:rPr lang="en-US" altLang="zh-TW" dirty="0"/>
              <a:t>Kaggle </a:t>
            </a:r>
            <a:r>
              <a:rPr lang="zh-TW" altLang="en-US" dirty="0"/>
              <a:t>競賽中佔據主導地位。</a:t>
            </a:r>
          </a:p>
        </p:txBody>
      </p:sp>
      <p:sp>
        <p:nvSpPr>
          <p:cNvPr id="4" name="投影片編號版面配置區 3"/>
          <p:cNvSpPr>
            <a:spLocks noGrp="1"/>
          </p:cNvSpPr>
          <p:nvPr>
            <p:ph type="sldNum" sz="quarter" idx="5"/>
          </p:nvPr>
        </p:nvSpPr>
        <p:spPr/>
        <p:txBody>
          <a:bodyPr/>
          <a:lstStyle/>
          <a:p>
            <a:fld id="{DEE40E29-FCC9-47B8-BFAE-B141FD781632}" type="slidenum">
              <a:rPr lang="zh-TW" altLang="en-US" smtClean="0"/>
              <a:t>95</a:t>
            </a:fld>
            <a:endParaRPr lang="zh-TW" altLang="en-US"/>
          </a:p>
        </p:txBody>
      </p:sp>
    </p:spTree>
    <p:extLst>
      <p:ext uri="{BB962C8B-B14F-4D97-AF65-F5344CB8AC3E}">
        <p14:creationId xmlns:p14="http://schemas.microsoft.com/office/powerpoint/2010/main" val="24714444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Install the necessary libraries in this section by using the following code:</a:t>
            </a:r>
          </a:p>
          <a:p>
            <a:r>
              <a:rPr lang="en-US" altLang="zh-TW" dirty="0">
                <a:solidFill>
                  <a:srgbClr val="0000FF"/>
                </a:solidFill>
              </a:rPr>
              <a:t>seaborn</a:t>
            </a:r>
            <a:r>
              <a:rPr lang="zh-TW" altLang="en-US" dirty="0"/>
              <a:t> </a:t>
            </a:r>
            <a:r>
              <a:rPr lang="en-US" altLang="zh-TW" dirty="0"/>
              <a:t>is a visualization library required for analysis and plots.</a:t>
            </a:r>
          </a:p>
          <a:p>
            <a:r>
              <a:rPr lang="en-US" altLang="zh-TW" dirty="0" err="1">
                <a:solidFill>
                  <a:srgbClr val="0000FF"/>
                </a:solidFill>
              </a:rPr>
              <a:t>mpt_toolkits</a:t>
            </a:r>
            <a:r>
              <a:rPr lang="zh-TW" altLang="en-US" dirty="0">
                <a:solidFill>
                  <a:srgbClr val="0000FF"/>
                </a:solidFill>
              </a:rPr>
              <a:t> </a:t>
            </a:r>
            <a:r>
              <a:rPr lang="en-US" altLang="zh-TW" dirty="0"/>
              <a:t>contains functions required by Matplotlib.</a:t>
            </a:r>
          </a:p>
          <a:p>
            <a:r>
              <a:rPr lang="en-US" altLang="zh-TW" dirty="0" err="1">
                <a:solidFill>
                  <a:srgbClr val="0000FF"/>
                </a:solidFill>
              </a:rPr>
              <a:t>sklearn</a:t>
            </a:r>
            <a:r>
              <a:rPr lang="en-US" altLang="zh-TW" dirty="0"/>
              <a:t> is the primary scientific and statistical library required in this section.</a:t>
            </a:r>
            <a:endParaRPr lang="zh-TW" altLang="en-US" dirty="0"/>
          </a:p>
          <a:p>
            <a:endParaRPr lang="en-US" altLang="zh-TW" dirty="0"/>
          </a:p>
          <a:p>
            <a:r>
              <a:rPr lang="zh-TW" altLang="en-US" dirty="0"/>
              <a:t>使用以下代碼在本節中安裝必要的庫：</a:t>
            </a:r>
          </a:p>
          <a:p>
            <a:r>
              <a:rPr lang="en-US" altLang="zh-TW" dirty="0"/>
              <a:t>seaborn </a:t>
            </a:r>
            <a:r>
              <a:rPr lang="zh-TW" altLang="en-US" dirty="0"/>
              <a:t>是分析和繪圖所需的可視化庫。</a:t>
            </a:r>
          </a:p>
          <a:p>
            <a:r>
              <a:rPr lang="en-US" altLang="zh-TW" dirty="0" err="1"/>
              <a:t>mpt_toolkits</a:t>
            </a:r>
            <a:r>
              <a:rPr lang="en-US" altLang="zh-TW" dirty="0"/>
              <a:t> </a:t>
            </a:r>
            <a:r>
              <a:rPr lang="zh-TW" altLang="en-US" dirty="0"/>
              <a:t>包含我們需要用到的 </a:t>
            </a:r>
            <a:r>
              <a:rPr lang="en-US" altLang="zh-TW" dirty="0"/>
              <a:t>Matplotlib </a:t>
            </a:r>
            <a:r>
              <a:rPr lang="zh-TW" altLang="en-US" dirty="0"/>
              <a:t>所需的函數。</a:t>
            </a:r>
          </a:p>
          <a:p>
            <a:r>
              <a:rPr lang="en-US" altLang="zh-TW" dirty="0" err="1"/>
              <a:t>sklearn</a:t>
            </a:r>
            <a:r>
              <a:rPr lang="en-US" altLang="zh-TW" dirty="0"/>
              <a:t> </a:t>
            </a:r>
            <a:r>
              <a:rPr lang="zh-TW" altLang="en-US" dirty="0"/>
              <a:t>是本節所需的主要科學和統計庫。</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96</a:t>
            </a:fld>
            <a:endParaRPr lang="zh-TW" altLang="en-US"/>
          </a:p>
        </p:txBody>
      </p:sp>
    </p:spTree>
    <p:extLst>
      <p:ext uri="{BB962C8B-B14F-4D97-AF65-F5344CB8AC3E}">
        <p14:creationId xmlns:p14="http://schemas.microsoft.com/office/powerpoint/2010/main" val="3749940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 we need to Read the Data from CSV File.</a:t>
            </a:r>
          </a:p>
          <a:p>
            <a:r>
              <a:rPr lang="en-US" altLang="zh-TW" dirty="0"/>
              <a:t>So, The csv data is read into a Pandas </a:t>
            </a:r>
            <a:r>
              <a:rPr lang="en-US" altLang="zh-TW" dirty="0" err="1"/>
              <a:t>dataframe</a:t>
            </a:r>
            <a:r>
              <a:rPr lang="en-US" altLang="zh-TW" dirty="0"/>
              <a:t> named </a:t>
            </a:r>
            <a:r>
              <a:rPr lang="en-US" altLang="zh-TW" dirty="0" err="1"/>
              <a:t>dataframe</a:t>
            </a:r>
            <a:r>
              <a:rPr lang="en-US" altLang="zh-TW" dirty="0"/>
              <a:t> using the </a:t>
            </a:r>
            <a:r>
              <a:rPr lang="en-US" altLang="zh-TW" dirty="0" err="1"/>
              <a:t>read_csv</a:t>
            </a:r>
            <a:r>
              <a:rPr lang="en-US" altLang="zh-TW" dirty="0"/>
              <a:t>() function</a:t>
            </a:r>
          </a:p>
          <a:p>
            <a:r>
              <a:rPr lang="en-US" altLang="zh-TW" dirty="0"/>
              <a:t>And the headers are listed out using the list(</a:t>
            </a:r>
            <a:r>
              <a:rPr lang="en-US" altLang="zh-TW" dirty="0" err="1"/>
              <a:t>dataframe</a:t>
            </a:r>
            <a:r>
              <a:rPr lang="en-US" altLang="zh-TW" dirty="0"/>
              <a:t>) command, as shown in the following screenshot:</a:t>
            </a:r>
          </a:p>
          <a:p>
            <a:endParaRPr lang="en-US" altLang="zh-TW" dirty="0"/>
          </a:p>
          <a:p>
            <a:r>
              <a:rPr lang="zh-TW" altLang="en-US" dirty="0"/>
              <a:t>首先，我們需要從 </a:t>
            </a:r>
            <a:r>
              <a:rPr lang="en-US" altLang="zh-TW" dirty="0"/>
              <a:t>CSV </a:t>
            </a:r>
            <a:r>
              <a:rPr lang="zh-TW" altLang="en-US" dirty="0"/>
              <a:t>文件中讀取數據。</a:t>
            </a:r>
          </a:p>
          <a:p>
            <a:r>
              <a:rPr lang="zh-TW" altLang="en-US" dirty="0"/>
              <a:t>因此，使用 </a:t>
            </a:r>
            <a:r>
              <a:rPr lang="en-US" altLang="zh-TW" dirty="0" err="1"/>
              <a:t>read_csv</a:t>
            </a:r>
            <a:r>
              <a:rPr lang="en-US" altLang="zh-TW" dirty="0"/>
              <a:t>() </a:t>
            </a:r>
            <a:r>
              <a:rPr lang="zh-TW" altLang="en-US" dirty="0"/>
              <a:t>函數將 </a:t>
            </a:r>
            <a:r>
              <a:rPr lang="en-US" altLang="zh-TW" dirty="0"/>
              <a:t>csv </a:t>
            </a:r>
            <a:r>
              <a:rPr lang="zh-TW" altLang="en-US" dirty="0"/>
              <a:t>數據讀入名為 </a:t>
            </a:r>
            <a:r>
              <a:rPr lang="en-US" altLang="zh-TW" dirty="0" err="1"/>
              <a:t>dataframe</a:t>
            </a:r>
            <a:r>
              <a:rPr lang="en-US" altLang="zh-TW" dirty="0"/>
              <a:t> </a:t>
            </a:r>
            <a:r>
              <a:rPr lang="zh-TW" altLang="en-US" dirty="0"/>
              <a:t>的 </a:t>
            </a:r>
            <a:r>
              <a:rPr lang="en-US" altLang="zh-TW" dirty="0"/>
              <a:t>Pandas </a:t>
            </a:r>
            <a:r>
              <a:rPr lang="zh-TW" altLang="en-US" dirty="0"/>
              <a:t>數據幀中</a:t>
            </a:r>
          </a:p>
          <a:p>
            <a:r>
              <a:rPr lang="zh-TW" altLang="en-US" dirty="0"/>
              <a:t>並使用 </a:t>
            </a:r>
            <a:r>
              <a:rPr lang="en-US" altLang="zh-TW" dirty="0"/>
              <a:t>list(</a:t>
            </a:r>
            <a:r>
              <a:rPr lang="en-US" altLang="zh-TW" dirty="0" err="1"/>
              <a:t>dataframe</a:t>
            </a:r>
            <a:r>
              <a:rPr lang="en-US" altLang="zh-TW" dirty="0"/>
              <a:t>) </a:t>
            </a:r>
            <a:r>
              <a:rPr lang="zh-TW" altLang="en-US" dirty="0"/>
              <a:t>命令列出標頭，如以下屏幕截圖所示：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97</a:t>
            </a:fld>
            <a:endParaRPr lang="zh-TW" altLang="en-US"/>
          </a:p>
        </p:txBody>
      </p:sp>
    </p:spTree>
    <p:extLst>
      <p:ext uri="{BB962C8B-B14F-4D97-AF65-F5344CB8AC3E}">
        <p14:creationId xmlns:p14="http://schemas.microsoft.com/office/powerpoint/2010/main" val="20247785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可以使用 </a:t>
            </a:r>
            <a:r>
              <a:rPr lang="en-US" altLang="zh-TW" dirty="0" err="1"/>
              <a:t>dataframe.head</a:t>
            </a:r>
            <a:r>
              <a:rPr lang="en-US" altLang="zh-TW" dirty="0"/>
              <a:t>() </a:t>
            </a:r>
            <a:r>
              <a:rPr lang="zh-TW" altLang="en-US" dirty="0"/>
              <a:t>打印數據幀的頭部，如下所示。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98</a:t>
            </a:fld>
            <a:endParaRPr lang="zh-TW" altLang="en-US"/>
          </a:p>
        </p:txBody>
      </p:sp>
    </p:spTree>
    <p:extLst>
      <p:ext uri="{BB962C8B-B14F-4D97-AF65-F5344CB8AC3E}">
        <p14:creationId xmlns:p14="http://schemas.microsoft.com/office/powerpoint/2010/main" val="31559749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可以使用 </a:t>
            </a:r>
            <a:r>
              <a:rPr lang="en-US" altLang="zh-TW" dirty="0" err="1"/>
              <a:t>dataframe.tail</a:t>
            </a:r>
            <a:r>
              <a:rPr lang="en-US" altLang="zh-TW" dirty="0"/>
              <a:t>() </a:t>
            </a:r>
            <a:r>
              <a:rPr lang="zh-TW" altLang="en-US" dirty="0"/>
              <a:t>打印數據幀的尾部，如下所示。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99</a:t>
            </a:fld>
            <a:endParaRPr lang="zh-TW" altLang="en-US"/>
          </a:p>
        </p:txBody>
      </p:sp>
    </p:spTree>
    <p:extLst>
      <p:ext uri="{BB962C8B-B14F-4D97-AF65-F5344CB8AC3E}">
        <p14:creationId xmlns:p14="http://schemas.microsoft.com/office/powerpoint/2010/main" val="4890579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0000FF"/>
                </a:solidFill>
              </a:rPr>
              <a:t>describe() </a:t>
            </a:r>
            <a:r>
              <a:rPr lang="en-US" altLang="zh-TW" dirty="0"/>
              <a:t>is used to obtain basic statistics such as the maximum, minimum, and mean values under each column as shown below. </a:t>
            </a:r>
            <a:endParaRPr lang="zh-TW" altLang="en-US" dirty="0"/>
          </a:p>
          <a:p>
            <a:endParaRPr lang="en-US" altLang="zh-TW" dirty="0"/>
          </a:p>
          <a:p>
            <a:r>
              <a:rPr lang="en-US" altLang="zh-TW" dirty="0"/>
              <a:t>describe()</a:t>
            </a:r>
            <a:r>
              <a:rPr lang="zh-TW" altLang="en-US" dirty="0"/>
              <a:t>用於獲取每列下的最大值、最小值、平均值等基本統計信息。</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100</a:t>
            </a:fld>
            <a:endParaRPr lang="zh-TW" altLang="en-US"/>
          </a:p>
        </p:txBody>
      </p:sp>
    </p:spTree>
    <p:extLst>
      <p:ext uri="{BB962C8B-B14F-4D97-AF65-F5344CB8AC3E}">
        <p14:creationId xmlns:p14="http://schemas.microsoft.com/office/powerpoint/2010/main" val="41678671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Next, Let’s plot the count of bedrooms in the whole dataset with a bar chart. This is done using the following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solidFill>
                  <a:srgbClr val="0000FF"/>
                </a:solidFill>
              </a:rPr>
              <a:t>value_counts</a:t>
            </a:r>
            <a:r>
              <a:rPr lang="en-US" altLang="zh-TW" dirty="0">
                <a:solidFill>
                  <a:srgbClr val="0000FF"/>
                </a:solidFill>
              </a:rPr>
              <a:t>()</a:t>
            </a:r>
            <a:r>
              <a:rPr lang="en-US" altLang="zh-TW" dirty="0"/>
              <a:t>:</a:t>
            </a:r>
            <a:r>
              <a:rPr lang="en-US" altLang="zh-TW" dirty="0">
                <a:solidFill>
                  <a:srgbClr val="0000FF"/>
                </a:solidFill>
              </a:rPr>
              <a:t> </a:t>
            </a:r>
            <a:r>
              <a:rPr lang="en-US" altLang="zh-TW" dirty="0"/>
              <a:t>Return an object containing counts of values.</a:t>
            </a:r>
            <a:endParaRPr lang="zh-TW" altLang="en-US" dirty="0"/>
          </a:p>
          <a:p>
            <a:endParaRPr lang="en-US" altLang="zh-TW" dirty="0"/>
          </a:p>
          <a:p>
            <a:r>
              <a:rPr lang="zh-TW" altLang="en-US" dirty="0"/>
              <a:t>接下來，讓我們用條形圖繪製整個數據集中的臥室數量。 這是使用以下代碼完成的：</a:t>
            </a:r>
          </a:p>
          <a:p>
            <a:r>
              <a:rPr lang="en-US" altLang="zh-TW" dirty="0" err="1"/>
              <a:t>value_counts</a:t>
            </a:r>
            <a:r>
              <a:rPr lang="en-US" altLang="zh-TW" dirty="0"/>
              <a:t>()</a:t>
            </a:r>
            <a:r>
              <a:rPr lang="zh-TW" altLang="en-US" dirty="0"/>
              <a:t>：返回包含值計數的對象。</a:t>
            </a:r>
            <a:endParaRPr lang="en-US" altLang="zh-TW" dirty="0"/>
          </a:p>
          <a:p>
            <a:endParaRPr lang="en-US" altLang="zh-TW" dirty="0"/>
          </a:p>
          <a:p>
            <a:r>
              <a:rPr lang="en-US" altLang="zh-TW" dirty="0"/>
              <a:t>count() is used to count the number of non-NA/null observations across the given axis. It works with non-floating type data as well.</a:t>
            </a:r>
          </a:p>
          <a:p>
            <a:r>
              <a:rPr lang="en-US" altLang="zh-TW" dirty="0" err="1"/>
              <a:t>value_counts</a:t>
            </a:r>
            <a:r>
              <a:rPr lang="en-US" altLang="zh-TW" dirty="0"/>
              <a:t>() function returns Series containing counts of unique values. The resulting object will be in descending order so that the first element is the most frequently-occurring element. Excludes NA values by default.</a:t>
            </a:r>
          </a:p>
          <a:p>
            <a:endParaRPr lang="en-US" altLang="zh-TW" dirty="0"/>
          </a:p>
          <a:p>
            <a:r>
              <a:rPr lang="en-US" altLang="zh-TW" dirty="0"/>
              <a:t>count() </a:t>
            </a:r>
            <a:r>
              <a:rPr lang="zh-TW" altLang="en-US" dirty="0"/>
              <a:t>用於計算給定軸上非 </a:t>
            </a:r>
            <a:r>
              <a:rPr lang="en-US" altLang="zh-TW" dirty="0"/>
              <a:t>NA/null </a:t>
            </a:r>
            <a:r>
              <a:rPr lang="zh-TW" altLang="en-US" dirty="0"/>
              <a:t>觀察值的數量。 它也適用於非浮動類型數據。</a:t>
            </a:r>
          </a:p>
          <a:p>
            <a:r>
              <a:rPr lang="en-US" altLang="zh-TW" dirty="0" err="1"/>
              <a:t>value_counts</a:t>
            </a:r>
            <a:r>
              <a:rPr lang="en-US" altLang="zh-TW" dirty="0"/>
              <a:t>() </a:t>
            </a:r>
            <a:r>
              <a:rPr lang="zh-TW" altLang="en-US" dirty="0"/>
              <a:t>函數返回包含唯一值計數的系列。 結果對象將按降序排列，以便第一個元素是最常出現的元素。 默認情況下排除 </a:t>
            </a:r>
            <a:r>
              <a:rPr lang="en-US" altLang="zh-TW" dirty="0"/>
              <a:t>NA </a:t>
            </a:r>
            <a:r>
              <a:rPr lang="zh-TW" altLang="en-US" dirty="0"/>
              <a:t>值。</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101</a:t>
            </a:fld>
            <a:endParaRPr lang="zh-TW" altLang="en-US"/>
          </a:p>
        </p:txBody>
      </p:sp>
    </p:spTree>
    <p:extLst>
      <p:ext uri="{BB962C8B-B14F-4D97-AF65-F5344CB8AC3E}">
        <p14:creationId xmlns:p14="http://schemas.microsoft.com/office/powerpoint/2010/main" val="36308079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臥室數量的條形圖如下所示。</a:t>
            </a:r>
          </a:p>
        </p:txBody>
      </p:sp>
      <p:sp>
        <p:nvSpPr>
          <p:cNvPr id="4" name="投影片編號版面配置區 3"/>
          <p:cNvSpPr>
            <a:spLocks noGrp="1"/>
          </p:cNvSpPr>
          <p:nvPr>
            <p:ph type="sldNum" sz="quarter" idx="5"/>
          </p:nvPr>
        </p:nvSpPr>
        <p:spPr/>
        <p:txBody>
          <a:bodyPr/>
          <a:lstStyle/>
          <a:p>
            <a:fld id="{ECD03FB4-CF07-4A94-8C38-D9EDC7486DDE}" type="slidenum">
              <a:rPr lang="zh-TW" altLang="en-US" smtClean="0"/>
              <a:t>102</a:t>
            </a:fld>
            <a:endParaRPr lang="zh-TW" altLang="en-US"/>
          </a:p>
        </p:txBody>
      </p:sp>
    </p:spTree>
    <p:extLst>
      <p:ext uri="{BB962C8B-B14F-4D97-AF65-F5344CB8AC3E}">
        <p14:creationId xmlns:p14="http://schemas.microsoft.com/office/powerpoint/2010/main" val="2920759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386055-EC43-36B6-0D8B-D425F0B28212}"/>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zh-TW" altLang="en-US" dirty="0"/>
              <a:t>按一下以編輯母片標題樣式</a:t>
            </a:r>
          </a:p>
        </p:txBody>
      </p:sp>
      <p:sp>
        <p:nvSpPr>
          <p:cNvPr id="3" name="副標題 2">
            <a:extLst>
              <a:ext uri="{FF2B5EF4-FFF2-40B4-BE49-F238E27FC236}">
                <a16:creationId xmlns:a16="http://schemas.microsoft.com/office/drawing/2014/main" id="{28C91061-D6B5-380D-A743-1E7B0BBE5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按一下以編輯母片子標題樣式</a:t>
            </a:r>
          </a:p>
        </p:txBody>
      </p:sp>
      <p:sp>
        <p:nvSpPr>
          <p:cNvPr id="4" name="日期版面配置區 3">
            <a:extLst>
              <a:ext uri="{FF2B5EF4-FFF2-40B4-BE49-F238E27FC236}">
                <a16:creationId xmlns:a16="http://schemas.microsoft.com/office/drawing/2014/main" id="{780387F3-1299-F65B-1380-E0DFB779DA97}"/>
              </a:ext>
            </a:extLst>
          </p:cNvPr>
          <p:cNvSpPr>
            <a:spLocks noGrp="1"/>
          </p:cNvSpPr>
          <p:nvPr>
            <p:ph type="dt" sz="half" idx="10"/>
          </p:nvPr>
        </p:nvSpPr>
        <p:spPr/>
        <p:txBody>
          <a:bodyPr/>
          <a:lstStyle/>
          <a:p>
            <a:fld id="{2BC95DE2-BE39-4FDD-9C72-D63D65956C06}"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56951BED-E4FF-7A04-687E-CA67812BDC5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AFB2888-F75E-78B5-8FD3-0B4E3686AEDA}"/>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231680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23A2B7-42B0-2CDB-19B5-BD1FE881E72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1A1E5E4-A5A0-132A-F078-EAB7EEB640F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69E23FE-A6DA-2D46-A36E-957D91984AE7}"/>
              </a:ext>
            </a:extLst>
          </p:cNvPr>
          <p:cNvSpPr>
            <a:spLocks noGrp="1"/>
          </p:cNvSpPr>
          <p:nvPr>
            <p:ph type="dt" sz="half" idx="10"/>
          </p:nvPr>
        </p:nvSpPr>
        <p:spPr/>
        <p:txBody>
          <a:bodyPr/>
          <a:lstStyle/>
          <a:p>
            <a:fld id="{1DD838FE-408C-46AC-A457-161758446B87}"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C10BC05C-2F68-0B35-CE96-16730F99641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2CD68D9-1939-1BC2-2103-3A26F73DAFC8}"/>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1489300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675C52D-C1C6-AD58-FF48-AB30DF45012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C0D61C53-D3AD-6FFB-B0F7-9F75223DCA4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86268AB-6CAE-4735-B813-FDF59AC131EB}"/>
              </a:ext>
            </a:extLst>
          </p:cNvPr>
          <p:cNvSpPr>
            <a:spLocks noGrp="1"/>
          </p:cNvSpPr>
          <p:nvPr>
            <p:ph type="dt" sz="half" idx="10"/>
          </p:nvPr>
        </p:nvSpPr>
        <p:spPr/>
        <p:txBody>
          <a:bodyPr/>
          <a:lstStyle/>
          <a:p>
            <a:fld id="{97B709DA-C486-4AC6-9E3A-1BEDBCA854DA}"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846AD487-3C27-185D-C00A-AD6DCF60F2D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A5B0164-BAD2-EBD9-AC60-2B554F121A49}"/>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312380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9752DA-5D2E-C4D2-449B-97606FD8559D}"/>
              </a:ext>
            </a:extLst>
          </p:cNvPr>
          <p:cNvSpPr>
            <a:spLocks noGrp="1"/>
          </p:cNvSpPr>
          <p:nvPr>
            <p:ph type="title"/>
          </p:nvPr>
        </p:nvSpPr>
        <p:spPr>
          <a:xfrm>
            <a:off x="838200" y="91714"/>
            <a:ext cx="10515600" cy="1325563"/>
          </a:xfrm>
        </p:spPr>
        <p:txBody>
          <a:bodyPr/>
          <a:lstStyle>
            <a:lvl1pPr>
              <a:defRPr>
                <a:latin typeface="Georgia" panose="02040502050405020303" pitchFamily="18" charset="0"/>
                <a:cs typeface="Times New Roman" panose="02020603050405020304" pitchFamily="18" charset="0"/>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D5836B25-8668-1045-332F-6CD4B89238CA}"/>
              </a:ext>
            </a:extLst>
          </p:cNvPr>
          <p:cNvSpPr>
            <a:spLocks noGrp="1"/>
          </p:cNvSpPr>
          <p:nvPr>
            <p:ph idx="1"/>
          </p:nvPr>
        </p:nvSpPr>
        <p:spPr>
          <a:xfrm>
            <a:off x="838200" y="1567007"/>
            <a:ext cx="10515600" cy="4351338"/>
          </a:xfrm>
        </p:spPr>
        <p:txBody>
          <a:bodyPr/>
          <a:lstStyle>
            <a:lvl1pPr>
              <a:defRPr>
                <a:latin typeface="Georgia" panose="02040502050405020303" pitchFamily="18" charset="0"/>
                <a:cs typeface="Times New Roman" panose="02020603050405020304"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9A0E5A81-3BE4-7103-973F-366768B08711}"/>
              </a:ext>
            </a:extLst>
          </p:cNvPr>
          <p:cNvSpPr>
            <a:spLocks noGrp="1"/>
          </p:cNvSpPr>
          <p:nvPr>
            <p:ph type="dt" sz="half" idx="10"/>
          </p:nvPr>
        </p:nvSpPr>
        <p:spPr/>
        <p:txBody>
          <a:bodyPr/>
          <a:lstStyle/>
          <a:p>
            <a:fld id="{84B8EE14-5323-41C1-AF67-88F3C069C11A}"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F3C540D0-5EC3-CFE1-FA37-EC7FC61E376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DBD927F-E552-3407-329B-CC645CF5355B}"/>
              </a:ext>
            </a:extLst>
          </p:cNvPr>
          <p:cNvSpPr>
            <a:spLocks noGrp="1"/>
          </p:cNvSpPr>
          <p:nvPr>
            <p:ph type="sldNum" sz="quarter" idx="12"/>
          </p:nvPr>
        </p:nvSpPr>
        <p:spPr>
          <a:xfrm>
            <a:off x="9340272" y="6356350"/>
            <a:ext cx="2743200" cy="365125"/>
          </a:xfrm>
        </p:spPr>
        <p:txBody>
          <a:bodyPr/>
          <a:lstStyle>
            <a:lvl1pPr>
              <a:defRPr sz="1800">
                <a:latin typeface="Times New Roman" panose="02020603050405020304" pitchFamily="18" charset="0"/>
                <a:cs typeface="Times New Roman" panose="02020603050405020304" pitchFamily="18" charset="0"/>
              </a:defRPr>
            </a:lvl1pPr>
          </a:lstStyle>
          <a:p>
            <a:fld id="{C4228B2F-DCD5-4BFB-98DD-2DA449AD3239}" type="slidenum">
              <a:rPr lang="zh-TW" altLang="en-US" smtClean="0"/>
              <a:pPr/>
              <a:t>‹#›</a:t>
            </a:fld>
            <a:endParaRPr lang="zh-TW" altLang="en-US" dirty="0"/>
          </a:p>
        </p:txBody>
      </p:sp>
    </p:spTree>
    <p:extLst>
      <p:ext uri="{BB962C8B-B14F-4D97-AF65-F5344CB8AC3E}">
        <p14:creationId xmlns:p14="http://schemas.microsoft.com/office/powerpoint/2010/main" val="3113716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7A9DB6-57D6-49A5-A1CB-313A0EB8714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9CADE61-9E88-95E8-1580-5170E5A97E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AEC8234-7DA9-A4C5-1879-55326862CD88}"/>
              </a:ext>
            </a:extLst>
          </p:cNvPr>
          <p:cNvSpPr>
            <a:spLocks noGrp="1"/>
          </p:cNvSpPr>
          <p:nvPr>
            <p:ph type="dt" sz="half" idx="10"/>
          </p:nvPr>
        </p:nvSpPr>
        <p:spPr/>
        <p:txBody>
          <a:bodyPr/>
          <a:lstStyle/>
          <a:p>
            <a:fld id="{05D1E30A-9A5F-41CB-AAB4-F606DE2CE657}"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D84F5B67-A817-13F5-F57F-85B5F868523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144D788-D629-68D6-EAEB-D43D36AEE9A4}"/>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1724150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6E951E-067A-C0A2-8E3C-C104939873F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C269E27-F36E-6A3F-5434-23C4F56BAC12}"/>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89BF7D7-9899-EAAD-637A-0AE791245553}"/>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D1E23A41-4E8B-7FB2-E9AB-42DBF8105948}"/>
              </a:ext>
            </a:extLst>
          </p:cNvPr>
          <p:cNvSpPr>
            <a:spLocks noGrp="1"/>
          </p:cNvSpPr>
          <p:nvPr>
            <p:ph type="dt" sz="half" idx="10"/>
          </p:nvPr>
        </p:nvSpPr>
        <p:spPr/>
        <p:txBody>
          <a:bodyPr/>
          <a:lstStyle/>
          <a:p>
            <a:fld id="{D3C5E481-4852-41BF-A51D-BC435C8FCA43}" type="datetime1">
              <a:rPr lang="zh-TW" altLang="en-US" smtClean="0"/>
              <a:t>2022/12/23</a:t>
            </a:fld>
            <a:endParaRPr lang="zh-TW" altLang="en-US"/>
          </a:p>
        </p:txBody>
      </p:sp>
      <p:sp>
        <p:nvSpPr>
          <p:cNvPr id="6" name="頁尾版面配置區 5">
            <a:extLst>
              <a:ext uri="{FF2B5EF4-FFF2-40B4-BE49-F238E27FC236}">
                <a16:creationId xmlns:a16="http://schemas.microsoft.com/office/drawing/2014/main" id="{7F677CA0-5F0B-84FC-E7B4-5ACE2F65901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5F3B56D-77BB-E6E0-EF06-966ED86466A7}"/>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1632143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EC0959-8E51-C2B9-965D-68854DBB625F}"/>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D7CC8B2-0919-CB12-826B-4E5D639E14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C928266-724D-3FD2-C6BF-7CABDECC727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7E7002C-D3BC-7FB7-400A-CB59A7EE5F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787C8038-7A70-1FB1-BBBA-A7618E4AE27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26613D0-833D-77F9-C86C-9E3C0E5A48AA}"/>
              </a:ext>
            </a:extLst>
          </p:cNvPr>
          <p:cNvSpPr>
            <a:spLocks noGrp="1"/>
          </p:cNvSpPr>
          <p:nvPr>
            <p:ph type="dt" sz="half" idx="10"/>
          </p:nvPr>
        </p:nvSpPr>
        <p:spPr/>
        <p:txBody>
          <a:bodyPr/>
          <a:lstStyle/>
          <a:p>
            <a:fld id="{B0CD6F7D-61E2-48DD-9AEC-7B27D4E07D3B}" type="datetime1">
              <a:rPr lang="zh-TW" altLang="en-US" smtClean="0"/>
              <a:t>2022/12/23</a:t>
            </a:fld>
            <a:endParaRPr lang="zh-TW" altLang="en-US"/>
          </a:p>
        </p:txBody>
      </p:sp>
      <p:sp>
        <p:nvSpPr>
          <p:cNvPr id="8" name="頁尾版面配置區 7">
            <a:extLst>
              <a:ext uri="{FF2B5EF4-FFF2-40B4-BE49-F238E27FC236}">
                <a16:creationId xmlns:a16="http://schemas.microsoft.com/office/drawing/2014/main" id="{7B302A80-B2B1-5D9B-5A47-9FAE1CD2765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EC659A3-DFD9-EABB-5D0A-E4EEFB7C8E3C}"/>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2707339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BA2D5B-1647-5B1C-C807-CF00A2062E0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02929DB-1D2D-C138-926A-441106EFFAE5}"/>
              </a:ext>
            </a:extLst>
          </p:cNvPr>
          <p:cNvSpPr>
            <a:spLocks noGrp="1"/>
          </p:cNvSpPr>
          <p:nvPr>
            <p:ph type="dt" sz="half" idx="10"/>
          </p:nvPr>
        </p:nvSpPr>
        <p:spPr/>
        <p:txBody>
          <a:bodyPr/>
          <a:lstStyle/>
          <a:p>
            <a:fld id="{789613BB-D4F4-455E-8039-4D835914453C}" type="datetime1">
              <a:rPr lang="zh-TW" altLang="en-US" smtClean="0"/>
              <a:t>2022/12/23</a:t>
            </a:fld>
            <a:endParaRPr lang="zh-TW" altLang="en-US"/>
          </a:p>
        </p:txBody>
      </p:sp>
      <p:sp>
        <p:nvSpPr>
          <p:cNvPr id="4" name="頁尾版面配置區 3">
            <a:extLst>
              <a:ext uri="{FF2B5EF4-FFF2-40B4-BE49-F238E27FC236}">
                <a16:creationId xmlns:a16="http://schemas.microsoft.com/office/drawing/2014/main" id="{A4999692-3DC6-D998-7CB3-80C065685767}"/>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3A6754A-663C-4358-373A-1E910566B40E}"/>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3806430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8AA2240-BE79-7CCA-E248-72F12DA18E59}"/>
              </a:ext>
            </a:extLst>
          </p:cNvPr>
          <p:cNvSpPr>
            <a:spLocks noGrp="1"/>
          </p:cNvSpPr>
          <p:nvPr>
            <p:ph type="dt" sz="half" idx="10"/>
          </p:nvPr>
        </p:nvSpPr>
        <p:spPr/>
        <p:txBody>
          <a:bodyPr/>
          <a:lstStyle/>
          <a:p>
            <a:fld id="{5C4FB4FA-2168-4D67-8D24-50CB81A17D40}" type="datetime1">
              <a:rPr lang="zh-TW" altLang="en-US" smtClean="0"/>
              <a:t>2022/12/23</a:t>
            </a:fld>
            <a:endParaRPr lang="zh-TW" altLang="en-US"/>
          </a:p>
        </p:txBody>
      </p:sp>
      <p:sp>
        <p:nvSpPr>
          <p:cNvPr id="3" name="頁尾版面配置區 2">
            <a:extLst>
              <a:ext uri="{FF2B5EF4-FFF2-40B4-BE49-F238E27FC236}">
                <a16:creationId xmlns:a16="http://schemas.microsoft.com/office/drawing/2014/main" id="{B822B64D-7FB1-00DC-02E9-C5017270E41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8BAB7009-EDC4-1F21-E2BF-9248EDC8FC8E}"/>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553284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A40A94-BED2-FB28-4077-BC8ACDDB304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0B08759-24FD-5DA6-DF5C-CB35B81675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A3E7979-2DF4-EF10-28AE-CDE66C0B1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97C230B-C360-DA80-08A4-7E87D6F5C257}"/>
              </a:ext>
            </a:extLst>
          </p:cNvPr>
          <p:cNvSpPr>
            <a:spLocks noGrp="1"/>
          </p:cNvSpPr>
          <p:nvPr>
            <p:ph type="dt" sz="half" idx="10"/>
          </p:nvPr>
        </p:nvSpPr>
        <p:spPr/>
        <p:txBody>
          <a:bodyPr/>
          <a:lstStyle/>
          <a:p>
            <a:fld id="{84D223E7-8C33-4F38-82FD-36B15C002DEA}" type="datetime1">
              <a:rPr lang="zh-TW" altLang="en-US" smtClean="0"/>
              <a:t>2022/12/23</a:t>
            </a:fld>
            <a:endParaRPr lang="zh-TW" altLang="en-US"/>
          </a:p>
        </p:txBody>
      </p:sp>
      <p:sp>
        <p:nvSpPr>
          <p:cNvPr id="6" name="頁尾版面配置區 5">
            <a:extLst>
              <a:ext uri="{FF2B5EF4-FFF2-40B4-BE49-F238E27FC236}">
                <a16:creationId xmlns:a16="http://schemas.microsoft.com/office/drawing/2014/main" id="{FA274976-03BF-5AC5-079D-55F42EBF416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9732593-D56A-DDE4-9C5B-F97C38D2062E}"/>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1087993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195CF3-6768-C90C-CEED-D8C40AD4897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43C82AF-5C9F-E3ED-8CE5-FDAF46D664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CEED8A-6EE6-7BC7-A608-E545EAFAF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AADB617-7C02-FD10-C074-F4D91BD4D80A}"/>
              </a:ext>
            </a:extLst>
          </p:cNvPr>
          <p:cNvSpPr>
            <a:spLocks noGrp="1"/>
          </p:cNvSpPr>
          <p:nvPr>
            <p:ph type="dt" sz="half" idx="10"/>
          </p:nvPr>
        </p:nvSpPr>
        <p:spPr/>
        <p:txBody>
          <a:bodyPr/>
          <a:lstStyle/>
          <a:p>
            <a:fld id="{F3FB3DF6-324C-4FB4-B0FF-5501F14E55F1}" type="datetime1">
              <a:rPr lang="zh-TW" altLang="en-US" smtClean="0"/>
              <a:t>2022/12/23</a:t>
            </a:fld>
            <a:endParaRPr lang="zh-TW" altLang="en-US"/>
          </a:p>
        </p:txBody>
      </p:sp>
      <p:sp>
        <p:nvSpPr>
          <p:cNvPr id="6" name="頁尾版面配置區 5">
            <a:extLst>
              <a:ext uri="{FF2B5EF4-FFF2-40B4-BE49-F238E27FC236}">
                <a16:creationId xmlns:a16="http://schemas.microsoft.com/office/drawing/2014/main" id="{5C381685-D8FD-134C-7FA4-CF1C2661975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C732191-A97E-C872-FA52-3F19321E68DC}"/>
              </a:ext>
            </a:extLst>
          </p:cNvPr>
          <p:cNvSpPr>
            <a:spLocks noGrp="1"/>
          </p:cNvSpPr>
          <p:nvPr>
            <p:ph type="sldNum" sz="quarter" idx="12"/>
          </p:nvPr>
        </p:nvSpPr>
        <p:spPr/>
        <p:txBody>
          <a:body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4205863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697F209-ED86-4389-013B-00C7329AC55B}"/>
              </a:ext>
            </a:extLst>
          </p:cNvPr>
          <p:cNvSpPr>
            <a:spLocks noGrp="1"/>
          </p:cNvSpPr>
          <p:nvPr>
            <p:ph type="title"/>
          </p:nvPr>
        </p:nvSpPr>
        <p:spPr>
          <a:xfrm>
            <a:off x="838200" y="15990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22128B4-D360-7D7D-20EC-5795B01CCFFD}"/>
              </a:ext>
            </a:extLst>
          </p:cNvPr>
          <p:cNvSpPr>
            <a:spLocks noGrp="1"/>
          </p:cNvSpPr>
          <p:nvPr>
            <p:ph type="body" idx="1"/>
          </p:nvPr>
        </p:nvSpPr>
        <p:spPr>
          <a:xfrm>
            <a:off x="838200" y="1668174"/>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4FF33F4-84AB-CE34-A3AC-53AC2E95E9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D7D5AF-B2B1-45EC-9CBC-EB67C5D7521D}" type="datetime1">
              <a:rPr lang="zh-TW" altLang="en-US" smtClean="0"/>
              <a:t>2022/12/23</a:t>
            </a:fld>
            <a:endParaRPr lang="zh-TW" altLang="en-US"/>
          </a:p>
        </p:txBody>
      </p:sp>
      <p:sp>
        <p:nvSpPr>
          <p:cNvPr id="5" name="頁尾版面配置區 4">
            <a:extLst>
              <a:ext uri="{FF2B5EF4-FFF2-40B4-BE49-F238E27FC236}">
                <a16:creationId xmlns:a16="http://schemas.microsoft.com/office/drawing/2014/main" id="{D53C9FE3-5A73-31F9-CA22-E42EDC8D0D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C30A856D-CED5-845B-21F3-6B43B086EB68}"/>
              </a:ext>
            </a:extLst>
          </p:cNvPr>
          <p:cNvSpPr>
            <a:spLocks noGrp="1"/>
          </p:cNvSpPr>
          <p:nvPr>
            <p:ph type="sldNum" sz="quarter" idx="4"/>
          </p:nvPr>
        </p:nvSpPr>
        <p:spPr>
          <a:xfrm>
            <a:off x="9340273" y="63531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28B2F-DCD5-4BFB-98DD-2DA449AD3239}" type="slidenum">
              <a:rPr lang="zh-TW" altLang="en-US" smtClean="0"/>
              <a:t>‹#›</a:t>
            </a:fld>
            <a:endParaRPr lang="zh-TW" altLang="en-US"/>
          </a:p>
        </p:txBody>
      </p:sp>
    </p:spTree>
    <p:extLst>
      <p:ext uri="{BB962C8B-B14F-4D97-AF65-F5344CB8AC3E}">
        <p14:creationId xmlns:p14="http://schemas.microsoft.com/office/powerpoint/2010/main" val="1407791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33.xml.rels><?xml version="1.0" encoding="UTF-8" standalone="yes"?>
<Relationships xmlns="http://schemas.openxmlformats.org/package/2006/relationships"><Relationship Id="rId3" Type="http://schemas.openxmlformats.org/officeDocument/2006/relationships/hyperlink" Target="mailto:t110368019@ntut.org.tw"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finance.yahoo.com/quote/AAPL/history"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2BCA81-2C68-4C44-BE23-99ECA3D977D1}"/>
              </a:ext>
            </a:extLst>
          </p:cNvPr>
          <p:cNvSpPr>
            <a:spLocks noGrp="1"/>
          </p:cNvSpPr>
          <p:nvPr>
            <p:ph type="ctrTitle"/>
          </p:nvPr>
        </p:nvSpPr>
        <p:spPr>
          <a:xfrm>
            <a:off x="256674" y="1788116"/>
            <a:ext cx="11678652" cy="1763158"/>
          </a:xfrm>
        </p:spPr>
        <p:txBody>
          <a:bodyPr>
            <a:normAutofit/>
          </a:bodyPr>
          <a:lstStyle/>
          <a:p>
            <a:r>
              <a:rPr lang="en-US" altLang="zh-TW" sz="4000" dirty="0"/>
              <a:t>This practical class needs to be divided into groups, please make a group of 1~3 people.</a:t>
            </a:r>
            <a:endParaRPr lang="zh-TW" altLang="en-US" sz="4000" dirty="0"/>
          </a:p>
        </p:txBody>
      </p:sp>
      <p:sp>
        <p:nvSpPr>
          <p:cNvPr id="13" name="文字方塊 12">
            <a:extLst>
              <a:ext uri="{FF2B5EF4-FFF2-40B4-BE49-F238E27FC236}">
                <a16:creationId xmlns:a16="http://schemas.microsoft.com/office/drawing/2014/main" id="{9E9B2D02-5BF4-AF61-1E61-F7206B4D1CB6}"/>
              </a:ext>
            </a:extLst>
          </p:cNvPr>
          <p:cNvSpPr txBox="1"/>
          <p:nvPr/>
        </p:nvSpPr>
        <p:spPr>
          <a:xfrm>
            <a:off x="0" y="6596390"/>
            <a:ext cx="10263076" cy="261610"/>
          </a:xfrm>
          <a:prstGeom prst="rect">
            <a:avLst/>
          </a:prstGeom>
          <a:noFill/>
        </p:spPr>
        <p:txBody>
          <a:bodyPr wrap="square">
            <a:spAutoFit/>
          </a:bodyPr>
          <a:lstStyle/>
          <a:p>
            <a:r>
              <a:rPr lang="zh-TW" altLang="en-US" sz="1050" dirty="0">
                <a:solidFill>
                  <a:schemeClr val="bg2">
                    <a:lumMod val="90000"/>
                  </a:schemeClr>
                </a:solidFill>
              </a:rPr>
              <a:t>https://www.shutterstock.com/zh-Hant/image-vector/icon-people-vector-727689157</a:t>
            </a:r>
          </a:p>
        </p:txBody>
      </p:sp>
      <p:pic>
        <p:nvPicPr>
          <p:cNvPr id="15" name="圖片 14">
            <a:extLst>
              <a:ext uri="{FF2B5EF4-FFF2-40B4-BE49-F238E27FC236}">
                <a16:creationId xmlns:a16="http://schemas.microsoft.com/office/drawing/2014/main" id="{5CE0CC11-F887-2DE3-4939-C990963AAFB0}"/>
              </a:ext>
            </a:extLst>
          </p:cNvPr>
          <p:cNvPicPr>
            <a:picLocks noChangeAspect="1"/>
          </p:cNvPicPr>
          <p:nvPr/>
        </p:nvPicPr>
        <p:blipFill>
          <a:blip r:embed="rId3"/>
          <a:stretch>
            <a:fillRect/>
          </a:stretch>
        </p:blipFill>
        <p:spPr>
          <a:xfrm>
            <a:off x="2454393" y="3890184"/>
            <a:ext cx="7283213" cy="2231511"/>
          </a:xfrm>
          <a:prstGeom prst="rect">
            <a:avLst/>
          </a:prstGeom>
        </p:spPr>
      </p:pic>
    </p:spTree>
    <p:extLst>
      <p:ext uri="{BB962C8B-B14F-4D97-AF65-F5344CB8AC3E}">
        <p14:creationId xmlns:p14="http://schemas.microsoft.com/office/powerpoint/2010/main" val="1983060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a:xfrm>
            <a:off x="1524000" y="1564047"/>
            <a:ext cx="9144000" cy="1655763"/>
          </a:xfrm>
        </p:spPr>
        <p:txBody>
          <a:bodyPr anchor="ctr">
            <a:normAutofit/>
          </a:bodyPr>
          <a:lstStyle/>
          <a:p>
            <a:r>
              <a:rPr lang="en-US" altLang="zh-TW" sz="4400" b="1" dirty="0">
                <a:latin typeface="Georgia" panose="02040502050405020303" pitchFamily="18" charset="0"/>
              </a:rPr>
              <a:t>Natural Language Processing in Spark</a:t>
            </a:r>
          </a:p>
        </p:txBody>
      </p:sp>
      <p:sp>
        <p:nvSpPr>
          <p:cNvPr id="3" name="副標題 2">
            <a:extLst>
              <a:ext uri="{FF2B5EF4-FFF2-40B4-BE49-F238E27FC236}">
                <a16:creationId xmlns:a16="http://schemas.microsoft.com/office/drawing/2014/main" id="{BA9C88A2-6362-43B5-AC1F-04CF094E111E}"/>
              </a:ext>
            </a:extLst>
          </p:cNvPr>
          <p:cNvSpPr>
            <a:spLocks noGrp="1"/>
          </p:cNvSpPr>
          <p:nvPr>
            <p:ph type="subTitle" idx="1"/>
          </p:nvPr>
        </p:nvSpPr>
        <p:spPr>
          <a:xfrm>
            <a:off x="1524000" y="3505816"/>
            <a:ext cx="9144000" cy="1655762"/>
          </a:xfrm>
        </p:spPr>
        <p:txBody>
          <a:bodyPr>
            <a:normAutofit/>
          </a:bodyPr>
          <a:lstStyle/>
          <a:p>
            <a:pPr>
              <a:lnSpc>
                <a:spcPct val="100000"/>
              </a:lnSpc>
            </a:pPr>
            <a:r>
              <a:rPr lang="en-US" altLang="zh-TW" sz="3200" dirty="0">
                <a:latin typeface="Georgia" panose="02040502050405020303" pitchFamily="18" charset="0"/>
                <a:cs typeface="Times New Roman" panose="02020603050405020304" pitchFamily="18" charset="0"/>
              </a:rPr>
              <a:t>Use NLP to find the bullies lurking behind the Internet.</a:t>
            </a:r>
            <a:endParaRPr lang="zh-TW" altLang="en-US" sz="3200" dirty="0">
              <a:latin typeface="Georgia" panose="02040502050405020303"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740A2E3E-0DA9-567A-9DE0-081083A83344}"/>
              </a:ext>
            </a:extLst>
          </p:cNvPr>
          <p:cNvSpPr>
            <a:spLocks noGrp="1"/>
          </p:cNvSpPr>
          <p:nvPr>
            <p:ph type="sldNum" sz="quarter" idx="12"/>
          </p:nvPr>
        </p:nvSpPr>
        <p:spPr/>
        <p:txBody>
          <a:bodyPr/>
          <a:lstStyle/>
          <a:p>
            <a:fld id="{C4228B2F-DCD5-4BFB-98DD-2DA449AD3239}" type="slidenum">
              <a:rPr lang="zh-TW" altLang="en-US" sz="1800" smtClean="0"/>
              <a:t>10</a:t>
            </a:fld>
            <a:endParaRPr lang="zh-TW" altLang="en-US" sz="1800" dirty="0"/>
          </a:p>
        </p:txBody>
      </p:sp>
    </p:spTree>
    <p:extLst>
      <p:ext uri="{BB962C8B-B14F-4D97-AF65-F5344CB8AC3E}">
        <p14:creationId xmlns:p14="http://schemas.microsoft.com/office/powerpoint/2010/main" val="9965483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Print the </a:t>
            </a:r>
            <a:r>
              <a:rPr lang="en-US" altLang="zh-TW" dirty="0" err="1"/>
              <a:t>Dataframe</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solidFill>
                  <a:srgbClr val="0000FF"/>
                </a:solidFill>
              </a:rPr>
              <a:t>describe() </a:t>
            </a:r>
            <a:r>
              <a:rPr lang="en-US" altLang="zh-TW" dirty="0"/>
              <a:t>is used to obtain basic statistics such as the maximum, minimum, and mean values under each column.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100</a:t>
            </a:fld>
            <a:endParaRPr lang="zh-TW" altLang="en-US" dirty="0"/>
          </a:p>
        </p:txBody>
      </p:sp>
      <p:pic>
        <p:nvPicPr>
          <p:cNvPr id="6" name="圖片 5">
            <a:extLst>
              <a:ext uri="{FF2B5EF4-FFF2-40B4-BE49-F238E27FC236}">
                <a16:creationId xmlns:a16="http://schemas.microsoft.com/office/drawing/2014/main" id="{4D29B2A1-09D6-AF29-597A-8EEF5F13196B}"/>
              </a:ext>
            </a:extLst>
          </p:cNvPr>
          <p:cNvPicPr>
            <a:picLocks noChangeAspect="1"/>
          </p:cNvPicPr>
          <p:nvPr/>
        </p:nvPicPr>
        <p:blipFill rotWithShape="1">
          <a:blip r:embed="rId3"/>
          <a:srcRect l="5357" t="33878" r="27831" b="17414"/>
          <a:stretch/>
        </p:blipFill>
        <p:spPr>
          <a:xfrm>
            <a:off x="1561322" y="2637186"/>
            <a:ext cx="9069355" cy="3719164"/>
          </a:xfrm>
          <a:prstGeom prst="rect">
            <a:avLst/>
          </a:prstGeom>
        </p:spPr>
      </p:pic>
    </p:spTree>
    <p:extLst>
      <p:ext uri="{BB962C8B-B14F-4D97-AF65-F5344CB8AC3E}">
        <p14:creationId xmlns:p14="http://schemas.microsoft.com/office/powerpoint/2010/main" val="31323030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Number of bedrooms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417277"/>
            <a:ext cx="10515600" cy="4351338"/>
          </a:xfrm>
        </p:spPr>
        <p:txBody>
          <a:bodyPr/>
          <a:lstStyle/>
          <a:p>
            <a:r>
              <a:rPr lang="en-US" altLang="zh-TW" dirty="0"/>
              <a:t>Plot the count of bedrooms with a bar chart.</a:t>
            </a:r>
            <a:endParaRPr lang="en-US" altLang="zh-TW" dirty="0">
              <a:solidFill>
                <a:schemeClr val="accent1"/>
              </a:solidFill>
            </a:endParaRPr>
          </a:p>
          <a:p>
            <a:r>
              <a:rPr lang="en-US" altLang="zh-TW" dirty="0" err="1">
                <a:solidFill>
                  <a:srgbClr val="0000FF"/>
                </a:solidFill>
              </a:rPr>
              <a:t>value_counts</a:t>
            </a:r>
            <a:r>
              <a:rPr lang="en-US" altLang="zh-TW" dirty="0">
                <a:solidFill>
                  <a:srgbClr val="0000FF"/>
                </a:solidFill>
              </a:rPr>
              <a:t>()</a:t>
            </a:r>
            <a:r>
              <a:rPr lang="en-US" altLang="zh-TW" dirty="0"/>
              <a:t>:</a:t>
            </a:r>
            <a:r>
              <a:rPr lang="en-US" altLang="zh-TW" dirty="0">
                <a:solidFill>
                  <a:srgbClr val="0000FF"/>
                </a:solidFill>
              </a:rPr>
              <a:t> </a:t>
            </a:r>
            <a:r>
              <a:rPr lang="en-US" altLang="zh-TW" dirty="0"/>
              <a:t>Return an object containing counts of values.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101</a:t>
            </a:fld>
            <a:endParaRPr lang="zh-TW" altLang="en-US" dirty="0"/>
          </a:p>
        </p:txBody>
      </p:sp>
      <p:pic>
        <p:nvPicPr>
          <p:cNvPr id="7" name="圖片 6">
            <a:extLst>
              <a:ext uri="{FF2B5EF4-FFF2-40B4-BE49-F238E27FC236}">
                <a16:creationId xmlns:a16="http://schemas.microsoft.com/office/drawing/2014/main" id="{52EEA54F-3B3D-DBE1-1DDC-446695B5D725}"/>
              </a:ext>
            </a:extLst>
          </p:cNvPr>
          <p:cNvPicPr>
            <a:picLocks noChangeAspect="1"/>
          </p:cNvPicPr>
          <p:nvPr/>
        </p:nvPicPr>
        <p:blipFill rotWithShape="1">
          <a:blip r:embed="rId3"/>
          <a:srcRect l="5892" t="42857" r="52233" b="37814"/>
          <a:stretch/>
        </p:blipFill>
        <p:spPr>
          <a:xfrm>
            <a:off x="1952005" y="3058886"/>
            <a:ext cx="8287987" cy="2151888"/>
          </a:xfrm>
          <a:prstGeom prst="rect">
            <a:avLst/>
          </a:prstGeom>
        </p:spPr>
      </p:pic>
    </p:spTree>
    <p:extLst>
      <p:ext uri="{BB962C8B-B14F-4D97-AF65-F5344CB8AC3E}">
        <p14:creationId xmlns:p14="http://schemas.microsoft.com/office/powerpoint/2010/main" val="23996304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Number of bedrooms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56960"/>
            <a:ext cx="10515600" cy="4351338"/>
          </a:xfrm>
        </p:spPr>
        <p:txBody>
          <a:bodyPr/>
          <a:lstStyle/>
          <a:p>
            <a:r>
              <a:rPr lang="en-US" altLang="zh-TW" dirty="0"/>
              <a:t>The bar chart of bedroom counts are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102</a:t>
            </a:fld>
            <a:endParaRPr lang="zh-TW" altLang="en-US" dirty="0"/>
          </a:p>
        </p:txBody>
      </p:sp>
      <p:pic>
        <p:nvPicPr>
          <p:cNvPr id="7" name="圖片 6">
            <a:extLst>
              <a:ext uri="{FF2B5EF4-FFF2-40B4-BE49-F238E27FC236}">
                <a16:creationId xmlns:a16="http://schemas.microsoft.com/office/drawing/2014/main" id="{CF9EE281-A49F-577B-DB2E-73571E622003}"/>
              </a:ext>
            </a:extLst>
          </p:cNvPr>
          <p:cNvPicPr>
            <a:picLocks noChangeAspect="1"/>
          </p:cNvPicPr>
          <p:nvPr/>
        </p:nvPicPr>
        <p:blipFill rotWithShape="1">
          <a:blip r:embed="rId3"/>
          <a:srcRect l="10357" t="39682" r="50000" b="10159"/>
          <a:stretch/>
        </p:blipFill>
        <p:spPr>
          <a:xfrm>
            <a:off x="2857500" y="1929155"/>
            <a:ext cx="6477000" cy="4609757"/>
          </a:xfrm>
          <a:prstGeom prst="rect">
            <a:avLst/>
          </a:prstGeom>
        </p:spPr>
      </p:pic>
    </p:spTree>
    <p:extLst>
      <p:ext uri="{BB962C8B-B14F-4D97-AF65-F5344CB8AC3E}">
        <p14:creationId xmlns:p14="http://schemas.microsoft.com/office/powerpoint/2010/main" val="10057082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Number of bedrooms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66191" y="1598947"/>
            <a:ext cx="5229809" cy="4351338"/>
          </a:xfrm>
        </p:spPr>
        <p:txBody>
          <a:bodyPr>
            <a:normAutofit/>
          </a:bodyPr>
          <a:lstStyle/>
          <a:p>
            <a:pPr>
              <a:lnSpc>
                <a:spcPct val="130000"/>
              </a:lnSpc>
            </a:pPr>
            <a:r>
              <a:rPr lang="en-US" altLang="zh-TW" sz="3200" dirty="0"/>
              <a:t>Plot a pie chart of the </a:t>
            </a:r>
            <a:r>
              <a:rPr lang="en-US" altLang="zh-TW" sz="3200" dirty="0" err="1"/>
              <a:t>dataframe</a:t>
            </a:r>
            <a:r>
              <a:rPr lang="en-US" altLang="zh-TW" sz="3200" dirty="0"/>
              <a:t> by assigning </a:t>
            </a:r>
            <a:r>
              <a:rPr lang="en-US" altLang="zh-TW" sz="3200" dirty="0">
                <a:solidFill>
                  <a:schemeClr val="accent1"/>
                </a:solidFill>
              </a:rPr>
              <a:t>kind='pie'</a:t>
            </a:r>
            <a:r>
              <a:rPr lang="en-US" altLang="zh-TW" sz="3200" dirty="0"/>
              <a:t>.</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103</a:t>
            </a:fld>
            <a:endParaRPr lang="zh-TW" altLang="en-US" dirty="0"/>
          </a:p>
        </p:txBody>
      </p:sp>
      <p:grpSp>
        <p:nvGrpSpPr>
          <p:cNvPr id="8" name="群組 7">
            <a:extLst>
              <a:ext uri="{FF2B5EF4-FFF2-40B4-BE49-F238E27FC236}">
                <a16:creationId xmlns:a16="http://schemas.microsoft.com/office/drawing/2014/main" id="{C368DDC1-C24B-A5A2-1A06-DD70CBDED551}"/>
              </a:ext>
            </a:extLst>
          </p:cNvPr>
          <p:cNvGrpSpPr/>
          <p:nvPr/>
        </p:nvGrpSpPr>
        <p:grpSpPr>
          <a:xfrm>
            <a:off x="5492292" y="1598947"/>
            <a:ext cx="5959480" cy="4469222"/>
            <a:chOff x="2743200" y="2297064"/>
            <a:chExt cx="5959480" cy="4469222"/>
          </a:xfrm>
        </p:grpSpPr>
        <p:pic>
          <p:nvPicPr>
            <p:cNvPr id="6" name="圖片 5">
              <a:extLst>
                <a:ext uri="{FF2B5EF4-FFF2-40B4-BE49-F238E27FC236}">
                  <a16:creationId xmlns:a16="http://schemas.microsoft.com/office/drawing/2014/main" id="{91139A03-726E-42A7-7A7C-491FCC69D092}"/>
                </a:ext>
              </a:extLst>
            </p:cNvPr>
            <p:cNvPicPr>
              <a:picLocks noChangeAspect="1"/>
            </p:cNvPicPr>
            <p:nvPr/>
          </p:nvPicPr>
          <p:blipFill rotWithShape="1">
            <a:blip r:embed="rId3"/>
            <a:srcRect l="5127" t="31156" r="60357" b="60817"/>
            <a:stretch/>
          </p:blipFill>
          <p:spPr>
            <a:xfrm>
              <a:off x="2743200" y="2297064"/>
              <a:ext cx="5959480" cy="779622"/>
            </a:xfrm>
            <a:prstGeom prst="rect">
              <a:avLst/>
            </a:prstGeom>
          </p:spPr>
        </p:pic>
        <p:pic>
          <p:nvPicPr>
            <p:cNvPr id="7" name="圖片 6">
              <a:extLst>
                <a:ext uri="{FF2B5EF4-FFF2-40B4-BE49-F238E27FC236}">
                  <a16:creationId xmlns:a16="http://schemas.microsoft.com/office/drawing/2014/main" id="{E5765171-A5C5-0E39-6A4D-91456169179F}"/>
                </a:ext>
              </a:extLst>
            </p:cNvPr>
            <p:cNvPicPr>
              <a:picLocks noChangeAspect="1"/>
            </p:cNvPicPr>
            <p:nvPr/>
          </p:nvPicPr>
          <p:blipFill rotWithShape="1">
            <a:blip r:embed="rId4"/>
            <a:srcRect l="9732" t="39524" r="64732" b="20952"/>
            <a:stretch/>
          </p:blipFill>
          <p:spPr>
            <a:xfrm>
              <a:off x="2743200" y="3226325"/>
              <a:ext cx="4065979" cy="3539961"/>
            </a:xfrm>
            <a:prstGeom prst="rect">
              <a:avLst/>
            </a:prstGeom>
          </p:spPr>
        </p:pic>
      </p:grpSp>
    </p:spTree>
    <p:extLst>
      <p:ext uri="{BB962C8B-B14F-4D97-AF65-F5344CB8AC3E}">
        <p14:creationId xmlns:p14="http://schemas.microsoft.com/office/powerpoint/2010/main" val="15649471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Number of Floors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67007"/>
            <a:ext cx="4778829" cy="4710340"/>
          </a:xfrm>
        </p:spPr>
        <p:txBody>
          <a:bodyPr/>
          <a:lstStyle/>
          <a:p>
            <a:pPr>
              <a:lnSpc>
                <a:spcPct val="130000"/>
              </a:lnSpc>
            </a:pPr>
            <a:r>
              <a:rPr lang="en-US" altLang="zh-TW" dirty="0"/>
              <a:t>Let’s plot the number of floors in houses that are sold most frequently. </a:t>
            </a:r>
          </a:p>
          <a:p>
            <a:pPr>
              <a:lnSpc>
                <a:spcPct val="130000"/>
              </a:lnSpc>
            </a:pPr>
            <a:endParaRPr lang="en-US" altLang="zh-TW" sz="400" dirty="0"/>
          </a:p>
          <a:p>
            <a:pPr>
              <a:lnSpc>
                <a:spcPct val="130000"/>
              </a:lnSpc>
            </a:pPr>
            <a:r>
              <a:rPr lang="en-US" altLang="zh-TW" dirty="0"/>
              <a:t>The bar chart is categorized by the number of floors as shown in the figure.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104</a:t>
            </a:fld>
            <a:endParaRPr lang="zh-TW" altLang="en-US" dirty="0"/>
          </a:p>
        </p:txBody>
      </p:sp>
      <p:grpSp>
        <p:nvGrpSpPr>
          <p:cNvPr id="13" name="群組 12">
            <a:extLst>
              <a:ext uri="{FF2B5EF4-FFF2-40B4-BE49-F238E27FC236}">
                <a16:creationId xmlns:a16="http://schemas.microsoft.com/office/drawing/2014/main" id="{335E654A-FE72-1035-CFA2-8C27E59CF39A}"/>
              </a:ext>
            </a:extLst>
          </p:cNvPr>
          <p:cNvGrpSpPr/>
          <p:nvPr/>
        </p:nvGrpSpPr>
        <p:grpSpPr>
          <a:xfrm>
            <a:off x="5812971" y="1567007"/>
            <a:ext cx="5985123" cy="4710340"/>
            <a:chOff x="5812971" y="1567007"/>
            <a:chExt cx="5985123" cy="4710340"/>
          </a:xfrm>
        </p:grpSpPr>
        <p:pic>
          <p:nvPicPr>
            <p:cNvPr id="8" name="圖片 7">
              <a:extLst>
                <a:ext uri="{FF2B5EF4-FFF2-40B4-BE49-F238E27FC236}">
                  <a16:creationId xmlns:a16="http://schemas.microsoft.com/office/drawing/2014/main" id="{129D3C3A-030B-92BF-5B00-255D07E9EC16}"/>
                </a:ext>
              </a:extLst>
            </p:cNvPr>
            <p:cNvPicPr>
              <a:picLocks noChangeAspect="1"/>
            </p:cNvPicPr>
            <p:nvPr/>
          </p:nvPicPr>
          <p:blipFill rotWithShape="1">
            <a:blip r:embed="rId3"/>
            <a:srcRect l="5893" t="39682" r="54196" b="44603"/>
            <a:stretch/>
          </p:blipFill>
          <p:spPr>
            <a:xfrm>
              <a:off x="5812971" y="1567007"/>
              <a:ext cx="5985123" cy="1325563"/>
            </a:xfrm>
            <a:prstGeom prst="rect">
              <a:avLst/>
            </a:prstGeom>
          </p:spPr>
        </p:pic>
        <p:pic>
          <p:nvPicPr>
            <p:cNvPr id="12" name="圖片 11">
              <a:extLst>
                <a:ext uri="{FF2B5EF4-FFF2-40B4-BE49-F238E27FC236}">
                  <a16:creationId xmlns:a16="http://schemas.microsoft.com/office/drawing/2014/main" id="{6C4B453D-6203-8B67-CB0D-9B840B65F853}"/>
                </a:ext>
              </a:extLst>
            </p:cNvPr>
            <p:cNvPicPr>
              <a:picLocks noChangeAspect="1"/>
            </p:cNvPicPr>
            <p:nvPr/>
          </p:nvPicPr>
          <p:blipFill rotWithShape="1">
            <a:blip r:embed="rId4"/>
            <a:srcRect l="10357" t="38095" r="49286" b="13702"/>
            <a:stretch/>
          </p:blipFill>
          <p:spPr>
            <a:xfrm>
              <a:off x="5812971" y="2971572"/>
              <a:ext cx="4920343" cy="3305775"/>
            </a:xfrm>
            <a:prstGeom prst="rect">
              <a:avLst/>
            </a:prstGeom>
          </p:spPr>
        </p:pic>
      </p:grpSp>
    </p:spTree>
    <p:extLst>
      <p:ext uri="{BB962C8B-B14F-4D97-AF65-F5344CB8AC3E}">
        <p14:creationId xmlns:p14="http://schemas.microsoft.com/office/powerpoint/2010/main" val="20865461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Locations of House Sold </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439862"/>
            <a:ext cx="10515600" cy="4351338"/>
          </a:xfrm>
        </p:spPr>
        <p:txBody>
          <a:bodyPr/>
          <a:lstStyle/>
          <a:p>
            <a:r>
              <a:rPr lang="en-US" altLang="zh-TW" dirty="0"/>
              <a:t>We need to know what locations have the highest number of houses sold.</a:t>
            </a:r>
            <a:endParaRPr lang="en-US" altLang="zh-TW" dirty="0">
              <a:solidFill>
                <a:schemeClr val="accent1"/>
              </a:solidFill>
            </a:endParaRPr>
          </a:p>
          <a:p>
            <a:r>
              <a:rPr lang="en-US" altLang="zh-TW" dirty="0" err="1">
                <a:solidFill>
                  <a:srgbClr val="0000FF"/>
                </a:solidFill>
              </a:rPr>
              <a:t>jointplot</a:t>
            </a:r>
            <a:r>
              <a:rPr lang="en-US" altLang="zh-TW" dirty="0">
                <a:solidFill>
                  <a:srgbClr val="0000FF"/>
                </a:solidFill>
              </a:rPr>
              <a:t>()</a:t>
            </a:r>
            <a:r>
              <a:rPr lang="en-US" altLang="zh-TW" dirty="0"/>
              <a:t>:</a:t>
            </a:r>
            <a:r>
              <a:rPr lang="en-US" altLang="zh-TW" dirty="0">
                <a:solidFill>
                  <a:srgbClr val="0000FF"/>
                </a:solidFill>
              </a:rPr>
              <a:t> </a:t>
            </a:r>
            <a:r>
              <a:rPr lang="en-US" altLang="zh-TW" dirty="0"/>
              <a:t>D</a:t>
            </a:r>
            <a:r>
              <a:rPr lang="en-US" altLang="zh-TW" b="0" i="0" dirty="0">
                <a:effectLst/>
              </a:rPr>
              <a:t>raw</a:t>
            </a:r>
            <a:r>
              <a:rPr lang="en-US" altLang="zh-TW" b="0" i="0" dirty="0">
                <a:solidFill>
                  <a:srgbClr val="323232"/>
                </a:solidFill>
                <a:effectLst/>
              </a:rPr>
              <a:t> a plot of </a:t>
            </a:r>
            <a:r>
              <a:rPr lang="en-US" altLang="zh-TW" dirty="0">
                <a:solidFill>
                  <a:srgbClr val="323232"/>
                </a:solidFill>
              </a:rPr>
              <a:t>2</a:t>
            </a:r>
            <a:r>
              <a:rPr lang="en-US" altLang="zh-TW" b="0" i="0" dirty="0">
                <a:solidFill>
                  <a:srgbClr val="323232"/>
                </a:solidFill>
                <a:effectLst/>
              </a:rPr>
              <a:t> variables </a:t>
            </a:r>
            <a:r>
              <a:rPr lang="en-US" altLang="zh-TW" dirty="0"/>
              <a:t>by using the latitude and longitude variables from the dataset </a:t>
            </a:r>
            <a:r>
              <a:rPr lang="en-US" altLang="zh-TW" b="0" i="0" dirty="0">
                <a:solidFill>
                  <a:srgbClr val="323232"/>
                </a:solidFill>
                <a:effectLst/>
              </a:rPr>
              <a:t>with bivariate and univariate graphs.</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105</a:t>
            </a:fld>
            <a:endParaRPr lang="zh-TW" altLang="en-US" dirty="0"/>
          </a:p>
        </p:txBody>
      </p:sp>
      <p:pic>
        <p:nvPicPr>
          <p:cNvPr id="7" name="圖片 6">
            <a:extLst>
              <a:ext uri="{FF2B5EF4-FFF2-40B4-BE49-F238E27FC236}">
                <a16:creationId xmlns:a16="http://schemas.microsoft.com/office/drawing/2014/main" id="{1C4ECB41-A5AE-C91C-AAE5-798CCDD9A32D}"/>
              </a:ext>
            </a:extLst>
          </p:cNvPr>
          <p:cNvPicPr>
            <a:picLocks noChangeAspect="1"/>
          </p:cNvPicPr>
          <p:nvPr/>
        </p:nvPicPr>
        <p:blipFill rotWithShape="1">
          <a:blip r:embed="rId3"/>
          <a:srcRect l="6072" t="48731" r="39554" b="33650"/>
          <a:stretch/>
        </p:blipFill>
        <p:spPr>
          <a:xfrm>
            <a:off x="1430373" y="3970686"/>
            <a:ext cx="9331251" cy="1700771"/>
          </a:xfrm>
          <a:prstGeom prst="rect">
            <a:avLst/>
          </a:prstGeom>
        </p:spPr>
      </p:pic>
    </p:spTree>
    <p:extLst>
      <p:ext uri="{BB962C8B-B14F-4D97-AF65-F5344CB8AC3E}">
        <p14:creationId xmlns:p14="http://schemas.microsoft.com/office/powerpoint/2010/main" val="16601971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26398"/>
            <a:ext cx="10515600" cy="1325563"/>
          </a:xfrm>
        </p:spPr>
        <p:txBody>
          <a:bodyPr/>
          <a:lstStyle/>
          <a:p>
            <a:r>
              <a:rPr lang="en-US" altLang="zh-TW" dirty="0"/>
              <a:t>Locations of House Sold (Cont’d) </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67006"/>
            <a:ext cx="5029200" cy="4789343"/>
          </a:xfrm>
        </p:spPr>
        <p:txBody>
          <a:bodyPr>
            <a:normAutofit/>
          </a:bodyPr>
          <a:lstStyle/>
          <a:p>
            <a:pPr>
              <a:lnSpc>
                <a:spcPct val="130000"/>
              </a:lnSpc>
            </a:pPr>
            <a:r>
              <a:rPr lang="en-US" altLang="zh-TW" sz="3200" dirty="0"/>
              <a:t>The density of houses sold at different locations, as shown in the figure. </a:t>
            </a:r>
          </a:p>
          <a:p>
            <a:pPr>
              <a:lnSpc>
                <a:spcPct val="130000"/>
              </a:lnSpc>
            </a:pPr>
            <a:r>
              <a:rPr lang="en-US" altLang="zh-TW" sz="3200" dirty="0"/>
              <a:t>It is clear that some locations see a higher density of house sales compared to others.</a:t>
            </a:r>
            <a:endParaRPr lang="zh-TW" altLang="en-US" sz="3200" dirty="0"/>
          </a:p>
        </p:txBody>
      </p:sp>
      <p:pic>
        <p:nvPicPr>
          <p:cNvPr id="9" name="圖片 8">
            <a:extLst>
              <a:ext uri="{FF2B5EF4-FFF2-40B4-BE49-F238E27FC236}">
                <a16:creationId xmlns:a16="http://schemas.microsoft.com/office/drawing/2014/main" id="{8C1CA5BC-788C-24EE-117C-F35C0B0F13EF}"/>
              </a:ext>
            </a:extLst>
          </p:cNvPr>
          <p:cNvPicPr>
            <a:picLocks noChangeAspect="1"/>
          </p:cNvPicPr>
          <p:nvPr/>
        </p:nvPicPr>
        <p:blipFill rotWithShape="1">
          <a:blip r:embed="rId3"/>
          <a:srcRect l="5536" t="29524" r="60357" b="11518"/>
          <a:stretch/>
        </p:blipFill>
        <p:spPr>
          <a:xfrm>
            <a:off x="5867400" y="1006727"/>
            <a:ext cx="5856843" cy="5694857"/>
          </a:xfrm>
          <a:prstGeom prst="rect">
            <a:avLst/>
          </a:prstGeom>
        </p:spPr>
      </p:pic>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106</a:t>
            </a:fld>
            <a:endParaRPr lang="zh-TW" altLang="en-US" dirty="0"/>
          </a:p>
        </p:txBody>
      </p:sp>
    </p:spTree>
    <p:extLst>
      <p:ext uri="{BB962C8B-B14F-4D97-AF65-F5344CB8AC3E}">
        <p14:creationId xmlns:p14="http://schemas.microsoft.com/office/powerpoint/2010/main" val="41434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B9F3EE-A3E3-02A9-4211-F303FD841FA5}"/>
              </a:ext>
            </a:extLst>
          </p:cNvPr>
          <p:cNvSpPr>
            <a:spLocks noGrp="1"/>
          </p:cNvSpPr>
          <p:nvPr>
            <p:ph type="title"/>
          </p:nvPr>
        </p:nvSpPr>
        <p:spPr/>
        <p:txBody>
          <a:bodyPr/>
          <a:lstStyle/>
          <a:p>
            <a:r>
              <a:rPr lang="en-US" altLang="zh-TW" dirty="0"/>
              <a:t>Price vs. Bedroom Numbers </a:t>
            </a:r>
            <a:endParaRPr lang="zh-TW" altLang="en-US" dirty="0"/>
          </a:p>
        </p:txBody>
      </p:sp>
      <p:sp>
        <p:nvSpPr>
          <p:cNvPr id="3" name="內容版面配置區 2">
            <a:extLst>
              <a:ext uri="{FF2B5EF4-FFF2-40B4-BE49-F238E27FC236}">
                <a16:creationId xmlns:a16="http://schemas.microsoft.com/office/drawing/2014/main" id="{02B6E0C1-6C66-6E6F-4288-0BE196A7BFA0}"/>
              </a:ext>
            </a:extLst>
          </p:cNvPr>
          <p:cNvSpPr>
            <a:spLocks noGrp="1"/>
          </p:cNvSpPr>
          <p:nvPr>
            <p:ph idx="1"/>
          </p:nvPr>
        </p:nvSpPr>
        <p:spPr>
          <a:xfrm>
            <a:off x="838200" y="1456706"/>
            <a:ext cx="5399314" cy="4920880"/>
          </a:xfrm>
        </p:spPr>
        <p:txBody>
          <a:bodyPr>
            <a:normAutofit fontScale="92500"/>
          </a:bodyPr>
          <a:lstStyle/>
          <a:p>
            <a:pPr>
              <a:lnSpc>
                <a:spcPct val="130000"/>
              </a:lnSpc>
            </a:pPr>
            <a:r>
              <a:rPr lang="en-US" altLang="zh-TW" dirty="0"/>
              <a:t>Draw a plot of the price versus the number of bedrooms the house obtained.</a:t>
            </a:r>
            <a:endParaRPr lang="en-US" altLang="zh-TW" sz="400" dirty="0"/>
          </a:p>
          <a:p>
            <a:pPr>
              <a:lnSpc>
                <a:spcPct val="130000"/>
              </a:lnSpc>
            </a:pPr>
            <a:r>
              <a:rPr lang="en-US" altLang="zh-TW" dirty="0"/>
              <a:t>We realize that the trends regarding the number of bedrooms in a house are directly proportional to the price of up to 6 bedrooms, and then it becomes inversely proportional.</a:t>
            </a:r>
            <a:endParaRPr lang="zh-TW" altLang="en-US" dirty="0"/>
          </a:p>
        </p:txBody>
      </p:sp>
      <p:sp>
        <p:nvSpPr>
          <p:cNvPr id="4" name="投影片編號版面配置區 3">
            <a:extLst>
              <a:ext uri="{FF2B5EF4-FFF2-40B4-BE49-F238E27FC236}">
                <a16:creationId xmlns:a16="http://schemas.microsoft.com/office/drawing/2014/main" id="{906DE3AF-49E5-BF10-E675-5F29E74D7CD0}"/>
              </a:ext>
            </a:extLst>
          </p:cNvPr>
          <p:cNvSpPr>
            <a:spLocks noGrp="1"/>
          </p:cNvSpPr>
          <p:nvPr>
            <p:ph type="sldNum" sz="quarter" idx="12"/>
          </p:nvPr>
        </p:nvSpPr>
        <p:spPr/>
        <p:txBody>
          <a:bodyPr/>
          <a:lstStyle/>
          <a:p>
            <a:fld id="{C4228B2F-DCD5-4BFB-98DD-2DA449AD3239}" type="slidenum">
              <a:rPr lang="zh-TW" altLang="en-US" smtClean="0"/>
              <a:pPr/>
              <a:t>107</a:t>
            </a:fld>
            <a:endParaRPr lang="zh-TW" altLang="en-US" dirty="0"/>
          </a:p>
        </p:txBody>
      </p:sp>
      <p:pic>
        <p:nvPicPr>
          <p:cNvPr id="10" name="圖片 9">
            <a:extLst>
              <a:ext uri="{FF2B5EF4-FFF2-40B4-BE49-F238E27FC236}">
                <a16:creationId xmlns:a16="http://schemas.microsoft.com/office/drawing/2014/main" id="{415A81BE-EAB6-2DAA-6B7E-A7AFFA25F7F6}"/>
              </a:ext>
            </a:extLst>
          </p:cNvPr>
          <p:cNvPicPr>
            <a:picLocks noChangeAspect="1"/>
          </p:cNvPicPr>
          <p:nvPr/>
        </p:nvPicPr>
        <p:blipFill rotWithShape="1">
          <a:blip r:embed="rId3"/>
          <a:srcRect l="6875" t="47619" r="53036" b="13702"/>
          <a:stretch/>
        </p:blipFill>
        <p:spPr>
          <a:xfrm>
            <a:off x="6248349" y="3112229"/>
            <a:ext cx="5835123" cy="3166821"/>
          </a:xfrm>
          <a:prstGeom prst="rect">
            <a:avLst/>
          </a:prstGeom>
        </p:spPr>
      </p:pic>
      <p:pic>
        <p:nvPicPr>
          <p:cNvPr id="12" name="圖片 11">
            <a:extLst>
              <a:ext uri="{FF2B5EF4-FFF2-40B4-BE49-F238E27FC236}">
                <a16:creationId xmlns:a16="http://schemas.microsoft.com/office/drawing/2014/main" id="{645DF9D8-1A80-5876-3EBD-58A59962491D}"/>
              </a:ext>
            </a:extLst>
          </p:cNvPr>
          <p:cNvPicPr>
            <a:picLocks noChangeAspect="1"/>
          </p:cNvPicPr>
          <p:nvPr/>
        </p:nvPicPr>
        <p:blipFill rotWithShape="1">
          <a:blip r:embed="rId4"/>
          <a:srcRect l="6250" t="44762" r="55982" b="37143"/>
          <a:stretch/>
        </p:blipFill>
        <p:spPr>
          <a:xfrm>
            <a:off x="6356877" y="1567007"/>
            <a:ext cx="5606524" cy="1510980"/>
          </a:xfrm>
          <a:prstGeom prst="rect">
            <a:avLst/>
          </a:prstGeom>
        </p:spPr>
      </p:pic>
      <p:cxnSp>
        <p:nvCxnSpPr>
          <p:cNvPr id="14" name="直線單箭頭接點 13">
            <a:extLst>
              <a:ext uri="{FF2B5EF4-FFF2-40B4-BE49-F238E27FC236}">
                <a16:creationId xmlns:a16="http://schemas.microsoft.com/office/drawing/2014/main" id="{4E38DCA2-2127-0DB8-5313-D073AB3A14E6}"/>
              </a:ext>
            </a:extLst>
          </p:cNvPr>
          <p:cNvCxnSpPr/>
          <p:nvPr/>
        </p:nvCxnSpPr>
        <p:spPr>
          <a:xfrm flipV="1">
            <a:off x="6705600" y="3429000"/>
            <a:ext cx="685800" cy="166551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DC466A03-E3FD-1866-3BE9-D74CE089BB8A}"/>
              </a:ext>
            </a:extLst>
          </p:cNvPr>
          <p:cNvCxnSpPr>
            <a:cxnSpLocks/>
          </p:cNvCxnSpPr>
          <p:nvPr/>
        </p:nvCxnSpPr>
        <p:spPr>
          <a:xfrm>
            <a:off x="7979229" y="3597582"/>
            <a:ext cx="729342" cy="19716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5446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Price vs. Living Area</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We observe how the price compares to the living area of all the houses sold.</a:t>
            </a:r>
            <a:endParaRPr lang="zh-TW" altLang="en-US" dirty="0"/>
          </a:p>
          <a:p>
            <a:r>
              <a:rPr lang="en-US" altLang="zh-TW" dirty="0">
                <a:solidFill>
                  <a:srgbClr val="0000FF"/>
                </a:solidFill>
              </a:rPr>
              <a:t>scatter()</a:t>
            </a:r>
            <a:r>
              <a:rPr lang="en-US" altLang="zh-TW" dirty="0"/>
              <a:t>:</a:t>
            </a:r>
            <a:r>
              <a:rPr lang="en-US" altLang="zh-TW" dirty="0">
                <a:solidFill>
                  <a:srgbClr val="0000FF"/>
                </a:solidFill>
              </a:rPr>
              <a:t> </a:t>
            </a:r>
            <a:r>
              <a:rPr lang="en-US" altLang="zh-TW" dirty="0"/>
              <a:t>Draw a scatter plot that </a:t>
            </a:r>
            <a:r>
              <a:rPr lang="en-US" altLang="zh-TW" b="0" i="0" dirty="0">
                <a:effectLst/>
              </a:rPr>
              <a:t>uses dots to represent values for </a:t>
            </a:r>
            <a:r>
              <a:rPr lang="en-US" altLang="zh-TW" dirty="0"/>
              <a:t>2</a:t>
            </a:r>
            <a:r>
              <a:rPr lang="en-US" altLang="zh-TW" b="0" i="0" dirty="0">
                <a:effectLst/>
              </a:rPr>
              <a:t> different numeric variables.</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108</a:t>
            </a:fld>
            <a:endParaRPr lang="zh-TW" altLang="en-US" dirty="0"/>
          </a:p>
        </p:txBody>
      </p:sp>
      <p:pic>
        <p:nvPicPr>
          <p:cNvPr id="6" name="圖片 5">
            <a:extLst>
              <a:ext uri="{FF2B5EF4-FFF2-40B4-BE49-F238E27FC236}">
                <a16:creationId xmlns:a16="http://schemas.microsoft.com/office/drawing/2014/main" id="{990F35AD-0225-F053-9A99-32A49B15E7BA}"/>
              </a:ext>
            </a:extLst>
          </p:cNvPr>
          <p:cNvPicPr>
            <a:picLocks noChangeAspect="1"/>
          </p:cNvPicPr>
          <p:nvPr/>
        </p:nvPicPr>
        <p:blipFill rotWithShape="1">
          <a:blip r:embed="rId3"/>
          <a:srcRect l="5969" t="34013" r="53393" b="46658"/>
          <a:stretch/>
        </p:blipFill>
        <p:spPr>
          <a:xfrm>
            <a:off x="2030005" y="3494192"/>
            <a:ext cx="8131989" cy="2175669"/>
          </a:xfrm>
          <a:prstGeom prst="rect">
            <a:avLst/>
          </a:prstGeom>
        </p:spPr>
      </p:pic>
    </p:spTree>
    <p:extLst>
      <p:ext uri="{BB962C8B-B14F-4D97-AF65-F5344CB8AC3E}">
        <p14:creationId xmlns:p14="http://schemas.microsoft.com/office/powerpoint/2010/main" val="2543467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Price vs. Living Area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67007"/>
            <a:ext cx="4909456" cy="4351338"/>
          </a:xfrm>
        </p:spPr>
        <p:txBody>
          <a:bodyPr>
            <a:normAutofit/>
          </a:bodyPr>
          <a:lstStyle/>
          <a:p>
            <a:pPr>
              <a:lnSpc>
                <a:spcPct val="130000"/>
              </a:lnSpc>
            </a:pPr>
            <a:r>
              <a:rPr lang="en-US" altLang="zh-TW" sz="3200" dirty="0"/>
              <a:t>The price gives us an expected trend of increasing prices with the increasing size of the house.</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109</a:t>
            </a:fld>
            <a:endParaRPr lang="zh-TW" altLang="en-US" dirty="0"/>
          </a:p>
        </p:txBody>
      </p:sp>
      <p:pic>
        <p:nvPicPr>
          <p:cNvPr id="5" name="圖片 4">
            <a:extLst>
              <a:ext uri="{FF2B5EF4-FFF2-40B4-BE49-F238E27FC236}">
                <a16:creationId xmlns:a16="http://schemas.microsoft.com/office/drawing/2014/main" id="{8A6EAD3D-38FE-3AF3-C279-C9B5F0047BDB}"/>
              </a:ext>
            </a:extLst>
          </p:cNvPr>
          <p:cNvPicPr>
            <a:picLocks noChangeAspect="1"/>
          </p:cNvPicPr>
          <p:nvPr/>
        </p:nvPicPr>
        <p:blipFill rotWithShape="1">
          <a:blip r:embed="rId3"/>
          <a:srcRect l="6160" t="30794" r="58661" b="11518"/>
          <a:stretch/>
        </p:blipFill>
        <p:spPr>
          <a:xfrm>
            <a:off x="5747656" y="1309250"/>
            <a:ext cx="5867399" cy="5412225"/>
          </a:xfrm>
          <a:prstGeom prst="rect">
            <a:avLst/>
          </a:prstGeom>
        </p:spPr>
      </p:pic>
    </p:spTree>
    <p:extLst>
      <p:ext uri="{BB962C8B-B14F-4D97-AF65-F5344CB8AC3E}">
        <p14:creationId xmlns:p14="http://schemas.microsoft.com/office/powerpoint/2010/main" val="721259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36525"/>
            <a:ext cx="10515600" cy="1325563"/>
          </a:xfrm>
        </p:spPr>
        <p:txBody>
          <a:bodyPr/>
          <a:lstStyle/>
          <a:p>
            <a:r>
              <a:rPr lang="en-US" altLang="zh-TW" dirty="0"/>
              <a:t>Install </a:t>
            </a:r>
            <a:r>
              <a:rPr lang="en-US" altLang="zh-TW" dirty="0" err="1"/>
              <a:t>Pyspark</a:t>
            </a:r>
            <a:r>
              <a:rPr lang="en-US" altLang="zh-TW" dirty="0"/>
              <a:t> on </a:t>
            </a:r>
            <a:r>
              <a:rPr lang="en-US" altLang="zh-TW" dirty="0" err="1"/>
              <a:t>Colab</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Install </a:t>
            </a:r>
            <a:r>
              <a:rPr lang="en-US" altLang="zh-TW" dirty="0" err="1"/>
              <a:t>PySpark</a:t>
            </a:r>
            <a:r>
              <a:rPr lang="en-US" altLang="zh-TW" dirty="0"/>
              <a:t> on </a:t>
            </a:r>
            <a:r>
              <a:rPr lang="en-US" altLang="zh-TW" dirty="0" err="1"/>
              <a:t>Colab</a:t>
            </a:r>
            <a:r>
              <a:rPr lang="en-US" altLang="zh-TW" dirty="0"/>
              <a:t> with</a:t>
            </a:r>
            <a:r>
              <a:rPr lang="en-US" altLang="zh-TW" dirty="0">
                <a:solidFill>
                  <a:schemeClr val="accent1"/>
                </a:solidFill>
              </a:rPr>
              <a:t> </a:t>
            </a:r>
            <a:r>
              <a:rPr lang="en-US" altLang="zh-TW" dirty="0">
                <a:solidFill>
                  <a:srgbClr val="0000FF"/>
                </a:solidFill>
              </a:rPr>
              <a:t>!pip install </a:t>
            </a:r>
            <a:r>
              <a:rPr lang="en-US" altLang="zh-TW" dirty="0" err="1">
                <a:solidFill>
                  <a:srgbClr val="0000FF"/>
                </a:solidFill>
              </a:rPr>
              <a:t>pyspark</a:t>
            </a:r>
            <a:r>
              <a:rPr lang="en-US" altLang="zh-TW" dirty="0"/>
              <a:t>.</a:t>
            </a:r>
          </a:p>
          <a:p>
            <a:r>
              <a:rPr lang="en-US" altLang="zh-TW" dirty="0"/>
              <a:t>Input </a:t>
            </a:r>
            <a:r>
              <a:rPr lang="en-US" altLang="zh-TW" dirty="0">
                <a:solidFill>
                  <a:srgbClr val="0000FF"/>
                </a:solidFill>
              </a:rPr>
              <a:t>from </a:t>
            </a:r>
            <a:r>
              <a:rPr lang="en-US" altLang="zh-TW" dirty="0" err="1">
                <a:solidFill>
                  <a:srgbClr val="0000FF"/>
                </a:solidFill>
              </a:rPr>
              <a:t>pyspark.sql</a:t>
            </a:r>
            <a:r>
              <a:rPr lang="en-US" altLang="zh-TW" dirty="0">
                <a:solidFill>
                  <a:srgbClr val="0000FF"/>
                </a:solidFill>
              </a:rPr>
              <a:t> import </a:t>
            </a:r>
            <a:r>
              <a:rPr lang="en-US" altLang="zh-TW" dirty="0" err="1">
                <a:solidFill>
                  <a:srgbClr val="0000FF"/>
                </a:solidFill>
              </a:rPr>
              <a:t>SparkSession</a:t>
            </a:r>
            <a:r>
              <a:rPr lang="en-US" altLang="zh-TW" dirty="0">
                <a:solidFill>
                  <a:schemeClr val="accent1"/>
                </a:solidFill>
              </a:rPr>
              <a:t> </a:t>
            </a:r>
            <a:r>
              <a:rPr lang="en-US" altLang="zh-TW" dirty="0"/>
              <a:t>to import and initialize </a:t>
            </a:r>
            <a:r>
              <a:rPr lang="en-US" altLang="zh-TW" dirty="0" err="1"/>
              <a:t>SparkSession</a:t>
            </a:r>
            <a:r>
              <a:rPr lang="en-US" altLang="zh-TW" dirty="0"/>
              <a:t> when executing Spark.</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a:t>
            </a:fld>
            <a:endParaRPr lang="zh-TW" altLang="en-US" dirty="0"/>
          </a:p>
        </p:txBody>
      </p:sp>
      <p:pic>
        <p:nvPicPr>
          <p:cNvPr id="6" name="圖片 5">
            <a:extLst>
              <a:ext uri="{FF2B5EF4-FFF2-40B4-BE49-F238E27FC236}">
                <a16:creationId xmlns:a16="http://schemas.microsoft.com/office/drawing/2014/main" id="{4365ACE2-0CB3-5E98-C971-7EC3815FFB38}"/>
              </a:ext>
            </a:extLst>
          </p:cNvPr>
          <p:cNvPicPr>
            <a:picLocks noChangeAspect="1"/>
          </p:cNvPicPr>
          <p:nvPr/>
        </p:nvPicPr>
        <p:blipFill rotWithShape="1">
          <a:blip r:embed="rId3"/>
          <a:srcRect l="5127" t="30748" r="34566" b="24898"/>
          <a:stretch/>
        </p:blipFill>
        <p:spPr>
          <a:xfrm>
            <a:off x="2419739" y="3429000"/>
            <a:ext cx="7352522" cy="3041780"/>
          </a:xfrm>
          <a:prstGeom prst="rect">
            <a:avLst/>
          </a:prstGeom>
        </p:spPr>
      </p:pic>
    </p:spTree>
    <p:extLst>
      <p:ext uri="{BB962C8B-B14F-4D97-AF65-F5344CB8AC3E}">
        <p14:creationId xmlns:p14="http://schemas.microsoft.com/office/powerpoint/2010/main" val="27946411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House Conditions vs. Price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67007"/>
            <a:ext cx="5159829" cy="4351338"/>
          </a:xfrm>
        </p:spPr>
        <p:txBody>
          <a:bodyPr>
            <a:noAutofit/>
          </a:bodyPr>
          <a:lstStyle/>
          <a:p>
            <a:pPr>
              <a:lnSpc>
                <a:spcPct val="130000"/>
              </a:lnSpc>
            </a:pPr>
            <a:r>
              <a:rPr lang="en-US" altLang="zh-TW" sz="3200" dirty="0"/>
              <a:t>On plotting the figure house conditions vs. price, we notice an expected trend of increasing prices with higher house ratings, as shown in the figure.</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110</a:t>
            </a:fld>
            <a:endParaRPr lang="zh-TW" altLang="en-US" dirty="0"/>
          </a:p>
        </p:txBody>
      </p:sp>
      <p:grpSp>
        <p:nvGrpSpPr>
          <p:cNvPr id="7" name="群組 6">
            <a:extLst>
              <a:ext uri="{FF2B5EF4-FFF2-40B4-BE49-F238E27FC236}">
                <a16:creationId xmlns:a16="http://schemas.microsoft.com/office/drawing/2014/main" id="{955F4BD4-C6B6-85E8-3617-A454B1440176}"/>
              </a:ext>
            </a:extLst>
          </p:cNvPr>
          <p:cNvGrpSpPr/>
          <p:nvPr/>
        </p:nvGrpSpPr>
        <p:grpSpPr>
          <a:xfrm>
            <a:off x="6357259" y="1229832"/>
            <a:ext cx="5529942" cy="5628168"/>
            <a:chOff x="6357259" y="1229832"/>
            <a:chExt cx="5529942" cy="5628168"/>
          </a:xfrm>
        </p:grpSpPr>
        <p:pic>
          <p:nvPicPr>
            <p:cNvPr id="6" name="圖片 5">
              <a:extLst>
                <a:ext uri="{FF2B5EF4-FFF2-40B4-BE49-F238E27FC236}">
                  <a16:creationId xmlns:a16="http://schemas.microsoft.com/office/drawing/2014/main" id="{3E529379-3ED9-04E2-CC9F-4D9744B0F41E}"/>
                </a:ext>
              </a:extLst>
            </p:cNvPr>
            <p:cNvPicPr>
              <a:picLocks noChangeAspect="1"/>
            </p:cNvPicPr>
            <p:nvPr/>
          </p:nvPicPr>
          <p:blipFill rotWithShape="1">
            <a:blip r:embed="rId3"/>
            <a:srcRect l="6199" t="40000" r="57755" b="41633"/>
            <a:stretch/>
          </p:blipFill>
          <p:spPr>
            <a:xfrm>
              <a:off x="6357259" y="1229832"/>
              <a:ext cx="5529942" cy="1585015"/>
            </a:xfrm>
            <a:prstGeom prst="rect">
              <a:avLst/>
            </a:prstGeom>
          </p:spPr>
        </p:pic>
        <p:pic>
          <p:nvPicPr>
            <p:cNvPr id="5" name="圖片 4">
              <a:extLst>
                <a:ext uri="{FF2B5EF4-FFF2-40B4-BE49-F238E27FC236}">
                  <a16:creationId xmlns:a16="http://schemas.microsoft.com/office/drawing/2014/main" id="{346F2F0E-AB3F-53A2-DD54-0A361A9C65C3}"/>
                </a:ext>
              </a:extLst>
            </p:cNvPr>
            <p:cNvPicPr>
              <a:picLocks noChangeAspect="1"/>
            </p:cNvPicPr>
            <p:nvPr/>
          </p:nvPicPr>
          <p:blipFill rotWithShape="1">
            <a:blip r:embed="rId4"/>
            <a:srcRect l="6199" t="43537" r="71301" b="17007"/>
            <a:stretch/>
          </p:blipFill>
          <p:spPr>
            <a:xfrm>
              <a:off x="6357259" y="2906561"/>
              <a:ext cx="4005942" cy="3951439"/>
            </a:xfrm>
            <a:prstGeom prst="rect">
              <a:avLst/>
            </a:prstGeom>
          </p:spPr>
        </p:pic>
      </p:grpSp>
    </p:spTree>
    <p:extLst>
      <p:ext uri="{BB962C8B-B14F-4D97-AF65-F5344CB8AC3E}">
        <p14:creationId xmlns:p14="http://schemas.microsoft.com/office/powerpoint/2010/main" val="15245103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Zip Code vs. Price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Using the following commands, we can learn which zip codes have the most house sales in the </a:t>
            </a:r>
            <a:r>
              <a:rPr lang="en-US" altLang="zh-TW" dirty="0" err="1"/>
              <a:t>dataframe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111</a:t>
            </a:fld>
            <a:endParaRPr lang="zh-TW" altLang="en-US" dirty="0"/>
          </a:p>
        </p:txBody>
      </p:sp>
      <p:pic>
        <p:nvPicPr>
          <p:cNvPr id="6" name="圖片 5">
            <a:extLst>
              <a:ext uri="{FF2B5EF4-FFF2-40B4-BE49-F238E27FC236}">
                <a16:creationId xmlns:a16="http://schemas.microsoft.com/office/drawing/2014/main" id="{EF2317F9-C563-8F38-DBAF-949F667D2BB6}"/>
              </a:ext>
            </a:extLst>
          </p:cNvPr>
          <p:cNvPicPr>
            <a:picLocks noChangeAspect="1"/>
          </p:cNvPicPr>
          <p:nvPr/>
        </p:nvPicPr>
        <p:blipFill rotWithShape="1">
          <a:blip r:embed="rId3"/>
          <a:srcRect l="6199" t="41361" r="56148" b="39311"/>
          <a:stretch/>
        </p:blipFill>
        <p:spPr>
          <a:xfrm>
            <a:off x="2288469" y="3092128"/>
            <a:ext cx="7615062" cy="2198865"/>
          </a:xfrm>
          <a:prstGeom prst="rect">
            <a:avLst/>
          </a:prstGeom>
        </p:spPr>
      </p:pic>
    </p:spTree>
    <p:extLst>
      <p:ext uri="{BB962C8B-B14F-4D97-AF65-F5344CB8AC3E}">
        <p14:creationId xmlns:p14="http://schemas.microsoft.com/office/powerpoint/2010/main" val="333952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Zip Code vs. Price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10496"/>
            <a:ext cx="5627914" cy="4605193"/>
          </a:xfrm>
        </p:spPr>
        <p:txBody>
          <a:bodyPr>
            <a:normAutofit/>
          </a:bodyPr>
          <a:lstStyle/>
          <a:p>
            <a:pPr>
              <a:lnSpc>
                <a:spcPct val="130000"/>
              </a:lnSpc>
            </a:pPr>
            <a:r>
              <a:rPr lang="en-US" altLang="zh-TW" dirty="0"/>
              <a:t>We noticed that certain zip codes have a higher density of houses sold compared to other areas. </a:t>
            </a:r>
          </a:p>
          <a:p>
            <a:pPr>
              <a:lnSpc>
                <a:spcPct val="130000"/>
              </a:lnSpc>
            </a:pPr>
            <a:endParaRPr lang="en-US" altLang="zh-TW" sz="400" dirty="0"/>
          </a:p>
          <a:p>
            <a:pPr>
              <a:lnSpc>
                <a:spcPct val="130000"/>
              </a:lnSpc>
            </a:pPr>
            <a:r>
              <a:rPr lang="en-US" altLang="zh-TW" dirty="0"/>
              <a:t>Compare the house price with zip codes to understand which areas are wealthier neighborhoods.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112</a:t>
            </a:fld>
            <a:endParaRPr lang="zh-TW" altLang="en-US" dirty="0"/>
          </a:p>
        </p:txBody>
      </p:sp>
      <p:pic>
        <p:nvPicPr>
          <p:cNvPr id="6" name="圖片 5">
            <a:extLst>
              <a:ext uri="{FF2B5EF4-FFF2-40B4-BE49-F238E27FC236}">
                <a16:creationId xmlns:a16="http://schemas.microsoft.com/office/drawing/2014/main" id="{A426237F-7145-C358-CCE3-83C4A2533DE0}"/>
              </a:ext>
            </a:extLst>
          </p:cNvPr>
          <p:cNvPicPr>
            <a:picLocks noChangeAspect="1"/>
          </p:cNvPicPr>
          <p:nvPr/>
        </p:nvPicPr>
        <p:blipFill rotWithShape="1">
          <a:blip r:embed="rId3"/>
          <a:srcRect l="6875" t="33469" r="60663" b="8707"/>
          <a:stretch/>
        </p:blipFill>
        <p:spPr>
          <a:xfrm>
            <a:off x="6542316" y="1326275"/>
            <a:ext cx="4963886" cy="4973637"/>
          </a:xfrm>
          <a:prstGeom prst="rect">
            <a:avLst/>
          </a:prstGeom>
        </p:spPr>
      </p:pic>
    </p:spTree>
    <p:extLst>
      <p:ext uri="{BB962C8B-B14F-4D97-AF65-F5344CB8AC3E}">
        <p14:creationId xmlns:p14="http://schemas.microsoft.com/office/powerpoint/2010/main" val="25870701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Since we have 21 columns, it becomes difficult to build models by incorporating all variables in one single model. </a:t>
            </a:r>
          </a:p>
          <a:p>
            <a:r>
              <a:rPr lang="en-US" altLang="zh-TW" dirty="0"/>
              <a:t>Dropping the id and date features from the dataset because they are unnecessary in our predicted model.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113</a:t>
            </a:fld>
            <a:endParaRPr lang="zh-TW" altLang="en-US" dirty="0"/>
          </a:p>
        </p:txBody>
      </p:sp>
      <p:pic>
        <p:nvPicPr>
          <p:cNvPr id="9" name="圖片 8">
            <a:extLst>
              <a:ext uri="{FF2B5EF4-FFF2-40B4-BE49-F238E27FC236}">
                <a16:creationId xmlns:a16="http://schemas.microsoft.com/office/drawing/2014/main" id="{1E45E926-A6B1-5828-824A-9C9A19F9C57C}"/>
              </a:ext>
            </a:extLst>
          </p:cNvPr>
          <p:cNvPicPr>
            <a:picLocks noChangeAspect="1"/>
          </p:cNvPicPr>
          <p:nvPr/>
        </p:nvPicPr>
        <p:blipFill rotWithShape="1">
          <a:blip r:embed="rId3"/>
          <a:srcRect l="4483" t="66360" r="61207" b="25977"/>
          <a:stretch/>
        </p:blipFill>
        <p:spPr>
          <a:xfrm>
            <a:off x="1912887" y="3983418"/>
            <a:ext cx="8366226" cy="1051037"/>
          </a:xfrm>
          <a:prstGeom prst="rect">
            <a:avLst/>
          </a:prstGeom>
        </p:spPr>
      </p:pic>
    </p:spTree>
    <p:extLst>
      <p:ext uri="{BB962C8B-B14F-4D97-AF65-F5344CB8AC3E}">
        <p14:creationId xmlns:p14="http://schemas.microsoft.com/office/powerpoint/2010/main" val="24543340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B61948-00E3-32E0-4201-06B30CB36110}"/>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991C16E5-E337-6153-E15F-7830C9F1DB67}"/>
              </a:ext>
            </a:extLst>
          </p:cNvPr>
          <p:cNvSpPr>
            <a:spLocks noGrp="1"/>
          </p:cNvSpPr>
          <p:nvPr>
            <p:ph idx="1"/>
          </p:nvPr>
        </p:nvSpPr>
        <p:spPr>
          <a:xfrm>
            <a:off x="838200" y="1426718"/>
            <a:ext cx="10515600" cy="4351338"/>
          </a:xfrm>
        </p:spPr>
        <p:txBody>
          <a:bodyPr/>
          <a:lstStyle/>
          <a:p>
            <a:r>
              <a:rPr lang="en-US" altLang="zh-TW" dirty="0"/>
              <a:t>After dropping the id and date columns, the new </a:t>
            </a:r>
            <a:r>
              <a:rPr lang="en-US" altLang="zh-TW" dirty="0" err="1"/>
              <a:t>dataframe</a:t>
            </a:r>
            <a:r>
              <a:rPr lang="en-US" altLang="zh-TW" dirty="0"/>
              <a:t> contains 19 variables, as shown below.</a:t>
            </a:r>
            <a:endParaRPr lang="zh-TW" altLang="en-US" dirty="0"/>
          </a:p>
        </p:txBody>
      </p:sp>
      <p:sp>
        <p:nvSpPr>
          <p:cNvPr id="4" name="投影片編號版面配置區 3">
            <a:extLst>
              <a:ext uri="{FF2B5EF4-FFF2-40B4-BE49-F238E27FC236}">
                <a16:creationId xmlns:a16="http://schemas.microsoft.com/office/drawing/2014/main" id="{3E643F88-F13B-88D7-36EB-F3090EA0529A}"/>
              </a:ext>
            </a:extLst>
          </p:cNvPr>
          <p:cNvSpPr>
            <a:spLocks noGrp="1"/>
          </p:cNvSpPr>
          <p:nvPr>
            <p:ph type="sldNum" sz="quarter" idx="12"/>
          </p:nvPr>
        </p:nvSpPr>
        <p:spPr/>
        <p:txBody>
          <a:bodyPr/>
          <a:lstStyle/>
          <a:p>
            <a:fld id="{C4228B2F-DCD5-4BFB-98DD-2DA449AD3239}" type="slidenum">
              <a:rPr lang="zh-TW" altLang="en-US" smtClean="0"/>
              <a:pPr/>
              <a:t>114</a:t>
            </a:fld>
            <a:endParaRPr lang="zh-TW" altLang="en-US" dirty="0"/>
          </a:p>
        </p:txBody>
      </p:sp>
      <p:grpSp>
        <p:nvGrpSpPr>
          <p:cNvPr id="8" name="群組 7">
            <a:extLst>
              <a:ext uri="{FF2B5EF4-FFF2-40B4-BE49-F238E27FC236}">
                <a16:creationId xmlns:a16="http://schemas.microsoft.com/office/drawing/2014/main" id="{09B0DFEB-21D7-0E24-4CFF-C932C353CC21}"/>
              </a:ext>
            </a:extLst>
          </p:cNvPr>
          <p:cNvGrpSpPr/>
          <p:nvPr/>
        </p:nvGrpSpPr>
        <p:grpSpPr>
          <a:xfrm>
            <a:off x="337292" y="2725967"/>
            <a:ext cx="11517415" cy="3468005"/>
            <a:chOff x="566057" y="2986642"/>
            <a:chExt cx="11059886" cy="3150705"/>
          </a:xfrm>
        </p:grpSpPr>
        <p:pic>
          <p:nvPicPr>
            <p:cNvPr id="6" name="圖片 5">
              <a:extLst>
                <a:ext uri="{FF2B5EF4-FFF2-40B4-BE49-F238E27FC236}">
                  <a16:creationId xmlns:a16="http://schemas.microsoft.com/office/drawing/2014/main" id="{E77366DF-2581-958A-409A-8AED0651DE60}"/>
                </a:ext>
              </a:extLst>
            </p:cNvPr>
            <p:cNvPicPr>
              <a:picLocks noChangeAspect="1"/>
            </p:cNvPicPr>
            <p:nvPr/>
          </p:nvPicPr>
          <p:blipFill rotWithShape="1">
            <a:blip r:embed="rId3"/>
            <a:srcRect l="6161" t="42540" r="3124" b="11518"/>
            <a:stretch/>
          </p:blipFill>
          <p:spPr>
            <a:xfrm>
              <a:off x="566057" y="2986642"/>
              <a:ext cx="11059886" cy="3150705"/>
            </a:xfrm>
            <a:prstGeom prst="rect">
              <a:avLst/>
            </a:prstGeom>
          </p:spPr>
        </p:pic>
        <p:sp>
          <p:nvSpPr>
            <p:cNvPr id="7" name="矩形 6">
              <a:extLst>
                <a:ext uri="{FF2B5EF4-FFF2-40B4-BE49-F238E27FC236}">
                  <a16:creationId xmlns:a16="http://schemas.microsoft.com/office/drawing/2014/main" id="{080BAC10-7EB4-F693-AC5E-81E1EF6BE86C}"/>
                </a:ext>
              </a:extLst>
            </p:cNvPr>
            <p:cNvSpPr/>
            <p:nvPr/>
          </p:nvSpPr>
          <p:spPr>
            <a:xfrm>
              <a:off x="1306286" y="5918345"/>
              <a:ext cx="696685" cy="21900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6744955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67007"/>
            <a:ext cx="5421086" cy="4351338"/>
          </a:xfrm>
        </p:spPr>
        <p:txBody>
          <a:bodyPr>
            <a:normAutofit/>
          </a:bodyPr>
          <a:lstStyle/>
          <a:p>
            <a:pPr>
              <a:lnSpc>
                <a:spcPct val="130000"/>
              </a:lnSpc>
            </a:pPr>
            <a:r>
              <a:rPr lang="en-US" altLang="zh-TW" sz="3200" dirty="0"/>
              <a:t>We want to observe the correlation between price and other variables.</a:t>
            </a:r>
          </a:p>
          <a:p>
            <a:pPr>
              <a:lnSpc>
                <a:spcPct val="130000"/>
              </a:lnSpc>
            </a:pPr>
            <a:r>
              <a:rPr lang="en-US" altLang="zh-TW" sz="3200" dirty="0"/>
              <a:t>copy(): Copy the variable of house prices into a new </a:t>
            </a:r>
            <a:r>
              <a:rPr lang="en-US" altLang="zh-TW" sz="3200" dirty="0" err="1"/>
              <a:t>dataframe</a:t>
            </a:r>
            <a:r>
              <a:rPr lang="en-US" altLang="zh-TW" sz="3200" dirty="0"/>
              <a:t>.</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115</a:t>
            </a:fld>
            <a:endParaRPr lang="zh-TW" altLang="en-US" dirty="0"/>
          </a:p>
        </p:txBody>
      </p:sp>
      <p:grpSp>
        <p:nvGrpSpPr>
          <p:cNvPr id="7" name="群組 6">
            <a:extLst>
              <a:ext uri="{FF2B5EF4-FFF2-40B4-BE49-F238E27FC236}">
                <a16:creationId xmlns:a16="http://schemas.microsoft.com/office/drawing/2014/main" id="{B6B800CA-3F54-1D75-6186-979F2C09D521}"/>
              </a:ext>
            </a:extLst>
          </p:cNvPr>
          <p:cNvGrpSpPr/>
          <p:nvPr/>
        </p:nvGrpSpPr>
        <p:grpSpPr>
          <a:xfrm>
            <a:off x="6342813" y="1567007"/>
            <a:ext cx="4666862" cy="4607897"/>
            <a:chOff x="7006841" y="1567007"/>
            <a:chExt cx="4666862" cy="4607897"/>
          </a:xfrm>
        </p:grpSpPr>
        <p:pic>
          <p:nvPicPr>
            <p:cNvPr id="6" name="圖片 5">
              <a:extLst>
                <a:ext uri="{FF2B5EF4-FFF2-40B4-BE49-F238E27FC236}">
                  <a16:creationId xmlns:a16="http://schemas.microsoft.com/office/drawing/2014/main" id="{37942C46-4391-9DC9-38CF-A6A61FA4AD09}"/>
                </a:ext>
              </a:extLst>
            </p:cNvPr>
            <p:cNvPicPr>
              <a:picLocks noChangeAspect="1"/>
            </p:cNvPicPr>
            <p:nvPr/>
          </p:nvPicPr>
          <p:blipFill rotWithShape="1">
            <a:blip r:embed="rId3"/>
            <a:srcRect l="6123" t="30885" r="66403" b="56797"/>
            <a:stretch/>
          </p:blipFill>
          <p:spPr>
            <a:xfrm>
              <a:off x="7006841" y="1567007"/>
              <a:ext cx="4666862" cy="1176949"/>
            </a:xfrm>
            <a:prstGeom prst="rect">
              <a:avLst/>
            </a:prstGeom>
          </p:spPr>
        </p:pic>
        <p:pic>
          <p:nvPicPr>
            <p:cNvPr id="5" name="圖片 4">
              <a:extLst>
                <a:ext uri="{FF2B5EF4-FFF2-40B4-BE49-F238E27FC236}">
                  <a16:creationId xmlns:a16="http://schemas.microsoft.com/office/drawing/2014/main" id="{8411435E-F5CA-52C0-3329-29DECEE8543D}"/>
                </a:ext>
              </a:extLst>
            </p:cNvPr>
            <p:cNvPicPr>
              <a:picLocks noChangeAspect="1"/>
            </p:cNvPicPr>
            <p:nvPr/>
          </p:nvPicPr>
          <p:blipFill rotWithShape="1">
            <a:blip r:embed="rId3"/>
            <a:srcRect l="6123" t="44619" r="76099" b="11292"/>
            <a:stretch/>
          </p:blipFill>
          <p:spPr>
            <a:xfrm>
              <a:off x="7006841" y="2925401"/>
              <a:ext cx="2329543" cy="3249503"/>
            </a:xfrm>
            <a:prstGeom prst="rect">
              <a:avLst/>
            </a:prstGeom>
          </p:spPr>
        </p:pic>
      </p:grpSp>
    </p:spTree>
    <p:extLst>
      <p:ext uri="{BB962C8B-B14F-4D97-AF65-F5344CB8AC3E}">
        <p14:creationId xmlns:p14="http://schemas.microsoft.com/office/powerpoint/2010/main" val="10273976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25563"/>
            <a:ext cx="10515600" cy="4351338"/>
          </a:xfrm>
        </p:spPr>
        <p:txBody>
          <a:bodyPr/>
          <a:lstStyle/>
          <a:p>
            <a:r>
              <a:rPr lang="en-US" altLang="zh-TW" dirty="0"/>
              <a:t>The correlation between price and every other variable can be manually found by using </a:t>
            </a:r>
            <a:r>
              <a:rPr lang="en-US" altLang="zh-TW" dirty="0" err="1">
                <a:solidFill>
                  <a:srgbClr val="0000FF"/>
                </a:solidFill>
              </a:rPr>
              <a:t>corr</a:t>
            </a:r>
            <a:r>
              <a:rPr lang="en-US" altLang="zh-TW" dirty="0">
                <a:solidFill>
                  <a:srgbClr val="0000FF"/>
                </a:solidFill>
              </a:rPr>
              <a:t>()</a:t>
            </a:r>
            <a:r>
              <a:rPr lang="en-US" altLang="zh-TW" dirty="0"/>
              <a:t>.</a:t>
            </a:r>
            <a:r>
              <a:rPr lang="en-US" altLang="zh-TW" dirty="0">
                <a:solidFill>
                  <a:srgbClr val="0000FF"/>
                </a:solidFill>
              </a:rPr>
              <a:t> </a:t>
            </a:r>
            <a:endParaRPr lang="en-US" altLang="zh-TW" b="0" i="0" dirty="0">
              <a:solidFill>
                <a:srgbClr val="0000FF"/>
              </a:solidFill>
              <a:effectLst/>
            </a:endParaRP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116</a:t>
            </a:fld>
            <a:endParaRPr lang="zh-TW" altLang="en-US" dirty="0"/>
          </a:p>
        </p:txBody>
      </p:sp>
      <p:pic>
        <p:nvPicPr>
          <p:cNvPr id="6" name="圖片 5">
            <a:extLst>
              <a:ext uri="{FF2B5EF4-FFF2-40B4-BE49-F238E27FC236}">
                <a16:creationId xmlns:a16="http://schemas.microsoft.com/office/drawing/2014/main" id="{D847E5E9-ED42-753C-B242-AB63FDB36140}"/>
              </a:ext>
            </a:extLst>
          </p:cNvPr>
          <p:cNvPicPr>
            <a:picLocks noChangeAspect="1"/>
          </p:cNvPicPr>
          <p:nvPr/>
        </p:nvPicPr>
        <p:blipFill rotWithShape="1">
          <a:blip r:embed="rId3"/>
          <a:srcRect l="5127" t="28571" r="40383" b="25034"/>
          <a:stretch/>
        </p:blipFill>
        <p:spPr>
          <a:xfrm>
            <a:off x="1887894" y="2508114"/>
            <a:ext cx="8416212" cy="4030798"/>
          </a:xfrm>
          <a:prstGeom prst="rect">
            <a:avLst/>
          </a:prstGeom>
        </p:spPr>
      </p:pic>
    </p:spTree>
    <p:extLst>
      <p:ext uri="{BB962C8B-B14F-4D97-AF65-F5344CB8AC3E}">
        <p14:creationId xmlns:p14="http://schemas.microsoft.com/office/powerpoint/2010/main" val="20960456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F831A3-C0DB-1B60-59DF-C97956039715}"/>
              </a:ext>
            </a:extLst>
          </p:cNvPr>
          <p:cNvSpPr>
            <a:spLocks noGrp="1"/>
          </p:cNvSpPr>
          <p:nvPr>
            <p:ph type="title"/>
          </p:nvPr>
        </p:nvSpPr>
        <p:spPr>
          <a:xfrm>
            <a:off x="838200" y="0"/>
            <a:ext cx="10515600" cy="1325563"/>
          </a:xfrm>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8E5C875B-CB82-122E-7D22-BE6906DDBEC4}"/>
              </a:ext>
            </a:extLst>
          </p:cNvPr>
          <p:cNvSpPr>
            <a:spLocks noGrp="1"/>
          </p:cNvSpPr>
          <p:nvPr>
            <p:ph idx="1"/>
          </p:nvPr>
        </p:nvSpPr>
        <p:spPr>
          <a:xfrm>
            <a:off x="838200" y="1280052"/>
            <a:ext cx="10515600" cy="4986193"/>
          </a:xfrm>
        </p:spPr>
        <p:txBody>
          <a:bodyPr>
            <a:normAutofit/>
          </a:bodyPr>
          <a:lstStyle/>
          <a:p>
            <a:r>
              <a:rPr lang="en-US" altLang="zh-TW" dirty="0"/>
              <a:t>Pearson's correlation coefficient is the most commonly used coefficient. The correlation coefficient usually takes on a value between </a:t>
            </a:r>
            <a:r>
              <a:rPr lang="en-US" altLang="zh-TW" dirty="0">
                <a:solidFill>
                  <a:srgbClr val="0000FF"/>
                </a:solidFill>
              </a:rPr>
              <a:t>-1</a:t>
            </a:r>
            <a:r>
              <a:rPr lang="en-US" altLang="zh-TW" dirty="0"/>
              <a:t> and </a:t>
            </a:r>
            <a:r>
              <a:rPr lang="en-US" altLang="zh-TW" dirty="0">
                <a:solidFill>
                  <a:srgbClr val="0000FF"/>
                </a:solidFill>
              </a:rPr>
              <a:t>+1</a:t>
            </a:r>
            <a:r>
              <a:rPr lang="en-US" altLang="zh-TW" dirty="0"/>
              <a:t>.</a:t>
            </a:r>
          </a:p>
          <a:p>
            <a:r>
              <a:rPr lang="en-US" altLang="zh-TW" dirty="0"/>
              <a:t>A correlation coefficient of </a:t>
            </a:r>
            <a:r>
              <a:rPr lang="en-US" altLang="zh-TW" dirty="0">
                <a:solidFill>
                  <a:srgbClr val="0000FF"/>
                </a:solidFill>
              </a:rPr>
              <a:t>+1</a:t>
            </a:r>
            <a:r>
              <a:rPr lang="en-US" altLang="zh-TW" dirty="0"/>
              <a:t> means that for every positive increase in one variable, there is a positive increase of a fixed proportion in the other. </a:t>
            </a:r>
          </a:p>
          <a:p>
            <a:r>
              <a:rPr lang="en-US" altLang="zh-TW" dirty="0"/>
              <a:t>A correlation coefficient of </a:t>
            </a:r>
            <a:r>
              <a:rPr lang="en-US" altLang="zh-TW" dirty="0">
                <a:solidFill>
                  <a:srgbClr val="0000FF"/>
                </a:solidFill>
              </a:rPr>
              <a:t>-1</a:t>
            </a:r>
            <a:r>
              <a:rPr lang="en-US" altLang="zh-TW" dirty="0"/>
              <a:t> means that for every positive increase in one variable, there is a negative decrease of a fixed proportion in the other. </a:t>
            </a:r>
          </a:p>
          <a:p>
            <a:r>
              <a:rPr lang="en-US" altLang="zh-TW" dirty="0"/>
              <a:t>Zero means that for every increase, there isn't a positive or negative increase. The two variables just aren't related.</a:t>
            </a:r>
            <a:endParaRPr lang="zh-TW" altLang="en-US" dirty="0"/>
          </a:p>
        </p:txBody>
      </p:sp>
      <p:sp>
        <p:nvSpPr>
          <p:cNvPr id="4" name="投影片編號版面配置區 3">
            <a:extLst>
              <a:ext uri="{FF2B5EF4-FFF2-40B4-BE49-F238E27FC236}">
                <a16:creationId xmlns:a16="http://schemas.microsoft.com/office/drawing/2014/main" id="{EA86DD6D-6A2C-DCEB-4175-D89B9D129599}"/>
              </a:ext>
            </a:extLst>
          </p:cNvPr>
          <p:cNvSpPr>
            <a:spLocks noGrp="1"/>
          </p:cNvSpPr>
          <p:nvPr>
            <p:ph type="sldNum" sz="quarter" idx="12"/>
          </p:nvPr>
        </p:nvSpPr>
        <p:spPr/>
        <p:txBody>
          <a:bodyPr/>
          <a:lstStyle/>
          <a:p>
            <a:fld id="{C4228B2F-DCD5-4BFB-98DD-2DA449AD3239}" type="slidenum">
              <a:rPr lang="zh-TW" altLang="en-US" smtClean="0"/>
              <a:pPr/>
              <a:t>117</a:t>
            </a:fld>
            <a:endParaRPr lang="zh-TW" altLang="en-US" dirty="0"/>
          </a:p>
        </p:txBody>
      </p:sp>
    </p:spTree>
    <p:extLst>
      <p:ext uri="{BB962C8B-B14F-4D97-AF65-F5344CB8AC3E}">
        <p14:creationId xmlns:p14="http://schemas.microsoft.com/office/powerpoint/2010/main" val="14292489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25563"/>
            <a:ext cx="10515600" cy="4351338"/>
          </a:xfrm>
        </p:spPr>
        <p:txBody>
          <a:bodyPr/>
          <a:lstStyle/>
          <a:p>
            <a:r>
              <a:rPr lang="en-US" altLang="zh-TW" dirty="0"/>
              <a:t>The correlation between price and other variables are shown in the following figure.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118</a:t>
            </a:fld>
            <a:endParaRPr lang="zh-TW" altLang="en-US" dirty="0"/>
          </a:p>
        </p:txBody>
      </p:sp>
      <p:pic>
        <p:nvPicPr>
          <p:cNvPr id="6" name="圖片 5">
            <a:extLst>
              <a:ext uri="{FF2B5EF4-FFF2-40B4-BE49-F238E27FC236}">
                <a16:creationId xmlns:a16="http://schemas.microsoft.com/office/drawing/2014/main" id="{4C801FF1-F1F6-B109-4B66-E1257958F2F7}"/>
              </a:ext>
            </a:extLst>
          </p:cNvPr>
          <p:cNvPicPr>
            <a:picLocks noChangeAspect="1"/>
          </p:cNvPicPr>
          <p:nvPr/>
        </p:nvPicPr>
        <p:blipFill rotWithShape="1">
          <a:blip r:embed="rId3"/>
          <a:srcRect l="5051" t="41497" r="62270" b="16190"/>
          <a:stretch/>
        </p:blipFill>
        <p:spPr>
          <a:xfrm>
            <a:off x="3278155" y="2434229"/>
            <a:ext cx="5635690" cy="4104683"/>
          </a:xfrm>
          <a:prstGeom prst="rect">
            <a:avLst/>
          </a:prstGeom>
        </p:spPr>
      </p:pic>
    </p:spTree>
    <p:extLst>
      <p:ext uri="{BB962C8B-B14F-4D97-AF65-F5344CB8AC3E}">
        <p14:creationId xmlns:p14="http://schemas.microsoft.com/office/powerpoint/2010/main" val="4191126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26899"/>
            <a:ext cx="10515600" cy="1325563"/>
          </a:xfrm>
        </p:spPr>
        <p:txBody>
          <a:bodyPr/>
          <a:lstStyle/>
          <a:p>
            <a:r>
              <a:rPr lang="en-US" altLang="zh-TW" dirty="0"/>
              <a:t>Model Prediction (Cont’d)</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a:xfrm>
            <a:off x="9375710" y="6390979"/>
            <a:ext cx="2743200" cy="365125"/>
          </a:xfrm>
        </p:spPr>
        <p:txBody>
          <a:bodyPr/>
          <a:lstStyle/>
          <a:p>
            <a:fld id="{C4228B2F-DCD5-4BFB-98DD-2DA449AD3239}" type="slidenum">
              <a:rPr lang="zh-TW" altLang="en-US" smtClean="0"/>
              <a:pPr/>
              <a:t>119</a:t>
            </a:fld>
            <a:endParaRPr lang="zh-TW" altLang="en-US" dirty="0"/>
          </a:p>
        </p:txBody>
      </p:sp>
      <p:sp>
        <p:nvSpPr>
          <p:cNvPr id="8" name="內容版面配置區 7">
            <a:extLst>
              <a:ext uri="{FF2B5EF4-FFF2-40B4-BE49-F238E27FC236}">
                <a16:creationId xmlns:a16="http://schemas.microsoft.com/office/drawing/2014/main" id="{19C9EDEF-EC3F-D388-ECC9-84F67E75A3DA}"/>
              </a:ext>
            </a:extLst>
          </p:cNvPr>
          <p:cNvSpPr>
            <a:spLocks noGrp="1"/>
          </p:cNvSpPr>
          <p:nvPr>
            <p:ph idx="1"/>
          </p:nvPr>
        </p:nvSpPr>
        <p:spPr>
          <a:xfrm>
            <a:off x="838200" y="1567007"/>
            <a:ext cx="7119257" cy="4703164"/>
          </a:xfrm>
        </p:spPr>
        <p:txBody>
          <a:bodyPr>
            <a:normAutofit/>
          </a:bodyPr>
          <a:lstStyle/>
          <a:p>
            <a:pPr>
              <a:lnSpc>
                <a:spcPct val="130000"/>
              </a:lnSpc>
            </a:pPr>
            <a:r>
              <a:rPr lang="en-US" altLang="zh-TW" dirty="0"/>
              <a:t>The correlation coefficients can be found by using the simplified code that gives the same values. </a:t>
            </a:r>
          </a:p>
          <a:p>
            <a:pPr>
              <a:lnSpc>
                <a:spcPct val="130000"/>
              </a:lnSpc>
            </a:pPr>
            <a:r>
              <a:rPr lang="en-US" altLang="zh-TW" dirty="0" err="1">
                <a:solidFill>
                  <a:srgbClr val="0000FF"/>
                </a:solidFill>
              </a:rPr>
              <a:t>iloc</a:t>
            </a:r>
            <a:r>
              <a:rPr lang="en-US" altLang="zh-TW" dirty="0">
                <a:solidFill>
                  <a:srgbClr val="0000FF"/>
                </a:solidFill>
              </a:rPr>
              <a:t>[] </a:t>
            </a:r>
            <a:r>
              <a:rPr lang="en-US" altLang="zh-TW" dirty="0"/>
              <a:t>can specify the variable position in a </a:t>
            </a:r>
            <a:r>
              <a:rPr lang="en-US" altLang="zh-TW" dirty="0" err="1"/>
              <a:t>boolean</a:t>
            </a:r>
            <a:r>
              <a:rPr lang="en-US" altLang="zh-TW" dirty="0"/>
              <a:t> array (from 0 to length-1 of the axis).</a:t>
            </a:r>
            <a:endParaRPr lang="zh-TW" altLang="en-US" dirty="0"/>
          </a:p>
        </p:txBody>
      </p:sp>
      <p:grpSp>
        <p:nvGrpSpPr>
          <p:cNvPr id="11" name="群組 10">
            <a:extLst>
              <a:ext uri="{FF2B5EF4-FFF2-40B4-BE49-F238E27FC236}">
                <a16:creationId xmlns:a16="http://schemas.microsoft.com/office/drawing/2014/main" id="{BDD1E825-2B9F-E3E9-5EBA-F2A457534C9F}"/>
              </a:ext>
            </a:extLst>
          </p:cNvPr>
          <p:cNvGrpSpPr/>
          <p:nvPr/>
        </p:nvGrpSpPr>
        <p:grpSpPr>
          <a:xfrm>
            <a:off x="8234265" y="939655"/>
            <a:ext cx="3393231" cy="5650212"/>
            <a:chOff x="7679094" y="1105892"/>
            <a:chExt cx="3393231" cy="5650212"/>
          </a:xfrm>
        </p:grpSpPr>
        <p:pic>
          <p:nvPicPr>
            <p:cNvPr id="9" name="圖片 8">
              <a:extLst>
                <a:ext uri="{FF2B5EF4-FFF2-40B4-BE49-F238E27FC236}">
                  <a16:creationId xmlns:a16="http://schemas.microsoft.com/office/drawing/2014/main" id="{55ADA56C-C703-D96A-8AD7-96E4E4E3E6E0}"/>
                </a:ext>
              </a:extLst>
            </p:cNvPr>
            <p:cNvPicPr>
              <a:picLocks noChangeAspect="1"/>
            </p:cNvPicPr>
            <p:nvPr/>
          </p:nvPicPr>
          <p:blipFill rotWithShape="1">
            <a:blip r:embed="rId3"/>
            <a:srcRect l="5049" t="29797" r="77672" b="65393"/>
            <a:stretch/>
          </p:blipFill>
          <p:spPr>
            <a:xfrm>
              <a:off x="7679094" y="1105892"/>
              <a:ext cx="3393231" cy="531256"/>
            </a:xfrm>
            <a:prstGeom prst="rect">
              <a:avLst/>
            </a:prstGeom>
          </p:spPr>
        </p:pic>
        <p:pic>
          <p:nvPicPr>
            <p:cNvPr id="10" name="內容版面配置區 4">
              <a:extLst>
                <a:ext uri="{FF2B5EF4-FFF2-40B4-BE49-F238E27FC236}">
                  <a16:creationId xmlns:a16="http://schemas.microsoft.com/office/drawing/2014/main" id="{FD3DE736-28D9-67FE-9605-4E49908EABB1}"/>
                </a:ext>
              </a:extLst>
            </p:cNvPr>
            <p:cNvPicPr>
              <a:picLocks noChangeAspect="1"/>
            </p:cNvPicPr>
            <p:nvPr/>
          </p:nvPicPr>
          <p:blipFill rotWithShape="1">
            <a:blip r:embed="rId3"/>
            <a:srcRect l="7543" t="35026" r="75282" b="12244"/>
            <a:stretch/>
          </p:blipFill>
          <p:spPr>
            <a:xfrm>
              <a:off x="7679094" y="1637148"/>
              <a:ext cx="2964025" cy="5118956"/>
            </a:xfrm>
            <a:prstGeom prst="rect">
              <a:avLst/>
            </a:prstGeom>
          </p:spPr>
        </p:pic>
      </p:grpSp>
    </p:spTree>
    <p:extLst>
      <p:ext uri="{BB962C8B-B14F-4D97-AF65-F5344CB8AC3E}">
        <p14:creationId xmlns:p14="http://schemas.microsoft.com/office/powerpoint/2010/main" val="2617026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199" y="0"/>
            <a:ext cx="10515600" cy="1325563"/>
          </a:xfrm>
        </p:spPr>
        <p:txBody>
          <a:bodyPr/>
          <a:lstStyle/>
          <a:p>
            <a:r>
              <a:rPr lang="en-US" altLang="zh-TW" dirty="0" err="1"/>
              <a:t>SparkSession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174920"/>
            <a:ext cx="10515600" cy="4351338"/>
          </a:xfrm>
        </p:spPr>
        <p:txBody>
          <a:bodyPr/>
          <a:lstStyle/>
          <a:p>
            <a:r>
              <a:rPr lang="en-US" altLang="zh-TW" dirty="0">
                <a:solidFill>
                  <a:srgbClr val="0000FF"/>
                </a:solidFill>
              </a:rPr>
              <a:t>master(“local”)</a:t>
            </a:r>
            <a:r>
              <a:rPr lang="en-US" altLang="zh-TW" dirty="0"/>
              <a:t>:</a:t>
            </a:r>
            <a:r>
              <a:rPr lang="en-US" altLang="zh-TW" dirty="0">
                <a:solidFill>
                  <a:schemeClr val="accent1"/>
                </a:solidFill>
              </a:rPr>
              <a:t> </a:t>
            </a:r>
            <a:r>
              <a:rPr lang="en-US" altLang="zh-TW" dirty="0"/>
              <a:t>Set the Spark master URL to connect to, </a:t>
            </a:r>
            <a:r>
              <a:rPr lang="en-US" altLang="zh-TW" sz="2800" dirty="0"/>
              <a:t>and “local” means to run locally</a:t>
            </a:r>
            <a:r>
              <a:rPr lang="en-US" altLang="zh-TW" dirty="0"/>
              <a:t>.</a:t>
            </a:r>
          </a:p>
          <a:p>
            <a:r>
              <a:rPr lang="en-US" altLang="zh-TW" dirty="0" err="1">
                <a:solidFill>
                  <a:srgbClr val="0000FF"/>
                </a:solidFill>
              </a:rPr>
              <a:t>appName</a:t>
            </a:r>
            <a:r>
              <a:rPr lang="en-US" altLang="zh-TW" dirty="0">
                <a:solidFill>
                  <a:srgbClr val="0000FF"/>
                </a:solidFill>
              </a:rPr>
              <a:t>()</a:t>
            </a:r>
            <a:r>
              <a:rPr lang="en-US" altLang="zh-TW" dirty="0"/>
              <a:t>:</a:t>
            </a:r>
            <a:r>
              <a:rPr lang="en-US" altLang="zh-TW" dirty="0">
                <a:solidFill>
                  <a:srgbClr val="0000FF"/>
                </a:solidFill>
              </a:rPr>
              <a:t> </a:t>
            </a:r>
            <a:r>
              <a:rPr lang="en-US" altLang="zh-TW" dirty="0">
                <a:solidFill>
                  <a:srgbClr val="333333"/>
                </a:solidFill>
              </a:rPr>
              <a:t>S</a:t>
            </a:r>
            <a:r>
              <a:rPr lang="en-US" altLang="zh-TW" b="0" i="0" dirty="0">
                <a:solidFill>
                  <a:srgbClr val="333333"/>
                </a:solidFill>
                <a:effectLst/>
              </a:rPr>
              <a:t>et a name for the application.</a:t>
            </a:r>
          </a:p>
          <a:p>
            <a:r>
              <a:rPr lang="en-US" altLang="zh-TW" dirty="0">
                <a:solidFill>
                  <a:srgbClr val="0000FF"/>
                </a:solidFill>
              </a:rPr>
              <a:t>Config()</a:t>
            </a:r>
            <a:r>
              <a:rPr lang="en-US" altLang="zh-TW" dirty="0"/>
              <a:t>:</a:t>
            </a:r>
            <a:r>
              <a:rPr lang="en-US" altLang="zh-TW" dirty="0">
                <a:solidFill>
                  <a:srgbClr val="0000FF"/>
                </a:solidFill>
              </a:rPr>
              <a:t> </a:t>
            </a:r>
            <a:r>
              <a:rPr lang="en-US" altLang="zh-TW" dirty="0"/>
              <a:t>Configure 6 GB of space for </a:t>
            </a:r>
            <a:r>
              <a:rPr lang="en-US" altLang="zh-TW" dirty="0" err="1"/>
              <a:t>spark.executor.memory</a:t>
            </a:r>
            <a:r>
              <a:rPr lang="en-US" altLang="zh-TW" dirty="0"/>
              <a:t>.</a:t>
            </a:r>
          </a:p>
          <a:p>
            <a:r>
              <a:rPr lang="en-US" altLang="zh-TW" dirty="0" err="1">
                <a:solidFill>
                  <a:srgbClr val="0000FF"/>
                </a:solidFill>
              </a:rPr>
              <a:t>getOrCreate</a:t>
            </a:r>
            <a:r>
              <a:rPr lang="en-US" altLang="zh-TW" dirty="0">
                <a:solidFill>
                  <a:srgbClr val="0000FF"/>
                </a:solidFill>
              </a:rPr>
              <a:t>()</a:t>
            </a:r>
            <a:r>
              <a:rPr lang="en-US" altLang="zh-TW" dirty="0"/>
              <a:t>: Get an existing </a:t>
            </a:r>
            <a:r>
              <a:rPr lang="en-US" altLang="zh-TW" dirty="0" err="1"/>
              <a:t>SparkSession</a:t>
            </a:r>
            <a:r>
              <a:rPr lang="en-US" altLang="zh-TW" dirty="0"/>
              <a:t> or creates a new one based on the options set in the builder.</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a:t>
            </a:fld>
            <a:endParaRPr lang="zh-TW" altLang="en-US" dirty="0"/>
          </a:p>
        </p:txBody>
      </p:sp>
      <p:pic>
        <p:nvPicPr>
          <p:cNvPr id="6" name="圖片 5">
            <a:extLst>
              <a:ext uri="{FF2B5EF4-FFF2-40B4-BE49-F238E27FC236}">
                <a16:creationId xmlns:a16="http://schemas.microsoft.com/office/drawing/2014/main" id="{5B05F3F4-7DE4-48A7-595E-8921715457FB}"/>
              </a:ext>
            </a:extLst>
          </p:cNvPr>
          <p:cNvPicPr>
            <a:picLocks noChangeAspect="1"/>
          </p:cNvPicPr>
          <p:nvPr/>
        </p:nvPicPr>
        <p:blipFill rotWithShape="1">
          <a:blip r:embed="rId3"/>
          <a:srcRect l="5357" t="34150" r="61812" b="50000"/>
          <a:stretch/>
        </p:blipFill>
        <p:spPr>
          <a:xfrm>
            <a:off x="2366997" y="4331042"/>
            <a:ext cx="7458003" cy="2025308"/>
          </a:xfrm>
          <a:prstGeom prst="rect">
            <a:avLst/>
          </a:prstGeom>
        </p:spPr>
      </p:pic>
    </p:spTree>
    <p:extLst>
      <p:ext uri="{BB962C8B-B14F-4D97-AF65-F5344CB8AC3E}">
        <p14:creationId xmlns:p14="http://schemas.microsoft.com/office/powerpoint/2010/main" val="30240028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53403"/>
            <a:ext cx="10515600" cy="4351338"/>
          </a:xfrm>
        </p:spPr>
        <p:txBody>
          <a:bodyPr/>
          <a:lstStyle/>
          <a:p>
            <a:r>
              <a:rPr lang="en-US" altLang="zh-TW" dirty="0" err="1">
                <a:solidFill>
                  <a:srgbClr val="0000FF"/>
                </a:solidFill>
              </a:rPr>
              <a:t>sns.pairplot</a:t>
            </a:r>
            <a:r>
              <a:rPr lang="en-US" altLang="zh-TW" dirty="0">
                <a:solidFill>
                  <a:srgbClr val="0000FF"/>
                </a:solidFill>
              </a:rPr>
              <a:t>() </a:t>
            </a:r>
            <a:r>
              <a:rPr lang="en-US" altLang="zh-TW" dirty="0"/>
              <a:t>will create a grid of axes to plot multi figures that correspond to y-variables (e.g. bedroom and bathroom) and a single row of the x-variable (e.g. price).</a:t>
            </a:r>
          </a:p>
          <a:p>
            <a:r>
              <a:rPr lang="en-US" altLang="zh-TW" dirty="0"/>
              <a:t>Note that ‘price’ is on the x-axis for each plot.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120</a:t>
            </a:fld>
            <a:endParaRPr lang="zh-TW" altLang="en-US" dirty="0"/>
          </a:p>
        </p:txBody>
      </p:sp>
      <p:pic>
        <p:nvPicPr>
          <p:cNvPr id="6" name="圖片 5">
            <a:extLst>
              <a:ext uri="{FF2B5EF4-FFF2-40B4-BE49-F238E27FC236}">
                <a16:creationId xmlns:a16="http://schemas.microsoft.com/office/drawing/2014/main" id="{1FF82CE4-FDD1-11FF-5E8A-A1F95501DC52}"/>
              </a:ext>
            </a:extLst>
          </p:cNvPr>
          <p:cNvPicPr>
            <a:picLocks noChangeAspect="1"/>
          </p:cNvPicPr>
          <p:nvPr/>
        </p:nvPicPr>
        <p:blipFill rotWithShape="1">
          <a:blip r:embed="rId3"/>
          <a:srcRect l="5817" t="37278" r="39617" b="39184"/>
          <a:stretch/>
        </p:blipFill>
        <p:spPr>
          <a:xfrm>
            <a:off x="1560570" y="3603817"/>
            <a:ext cx="9070859" cy="2200924"/>
          </a:xfrm>
          <a:prstGeom prst="rect">
            <a:avLst/>
          </a:prstGeom>
        </p:spPr>
      </p:pic>
    </p:spTree>
    <p:extLst>
      <p:ext uri="{BB962C8B-B14F-4D97-AF65-F5344CB8AC3E}">
        <p14:creationId xmlns:p14="http://schemas.microsoft.com/office/powerpoint/2010/main" val="11951376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1944759" y="1325563"/>
            <a:ext cx="3276776" cy="529719"/>
          </a:xfrm>
        </p:spPr>
        <p:txBody>
          <a:bodyPr>
            <a:normAutofit fontScale="92500"/>
          </a:bodyPr>
          <a:lstStyle/>
          <a:p>
            <a:r>
              <a:rPr lang="en-US" altLang="zh-TW" dirty="0"/>
              <a:t>bedrooms vs. price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121</a:t>
            </a:fld>
            <a:endParaRPr lang="zh-TW" altLang="en-US" dirty="0"/>
          </a:p>
        </p:txBody>
      </p:sp>
      <p:sp>
        <p:nvSpPr>
          <p:cNvPr id="13" name="內容版面配置區 2">
            <a:extLst>
              <a:ext uri="{FF2B5EF4-FFF2-40B4-BE49-F238E27FC236}">
                <a16:creationId xmlns:a16="http://schemas.microsoft.com/office/drawing/2014/main" id="{E31298BD-8E90-D9EF-E3FB-3E2CB58D7891}"/>
              </a:ext>
            </a:extLst>
          </p:cNvPr>
          <p:cNvSpPr txBox="1">
            <a:spLocks/>
          </p:cNvSpPr>
          <p:nvPr/>
        </p:nvSpPr>
        <p:spPr>
          <a:xfrm>
            <a:off x="6692372" y="1325563"/>
            <a:ext cx="3554869" cy="5297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bathrooms vs. price</a:t>
            </a:r>
            <a:endParaRPr lang="zh-TW" altLang="en-US" dirty="0"/>
          </a:p>
        </p:txBody>
      </p:sp>
      <p:sp>
        <p:nvSpPr>
          <p:cNvPr id="15" name="標題 14">
            <a:extLst>
              <a:ext uri="{FF2B5EF4-FFF2-40B4-BE49-F238E27FC236}">
                <a16:creationId xmlns:a16="http://schemas.microsoft.com/office/drawing/2014/main" id="{3D48D0E8-DC26-E9BA-1B59-6A8983A911C0}"/>
              </a:ext>
            </a:extLst>
          </p:cNvPr>
          <p:cNvSpPr>
            <a:spLocks noGrp="1"/>
          </p:cNvSpPr>
          <p:nvPr>
            <p:ph type="title"/>
          </p:nvPr>
        </p:nvSpPr>
        <p:spPr>
          <a:xfrm>
            <a:off x="838200" y="0"/>
            <a:ext cx="10515600" cy="1325563"/>
          </a:xfrm>
        </p:spPr>
        <p:txBody>
          <a:bodyPr/>
          <a:lstStyle/>
          <a:p>
            <a:r>
              <a:rPr lang="en-US" altLang="zh-TW" dirty="0"/>
              <a:t>Model Prediction (Cont’d)</a:t>
            </a:r>
            <a:endParaRPr lang="zh-TW" altLang="en-US" dirty="0"/>
          </a:p>
        </p:txBody>
      </p:sp>
      <p:pic>
        <p:nvPicPr>
          <p:cNvPr id="5" name="圖片 4">
            <a:extLst>
              <a:ext uri="{FF2B5EF4-FFF2-40B4-BE49-F238E27FC236}">
                <a16:creationId xmlns:a16="http://schemas.microsoft.com/office/drawing/2014/main" id="{6CF1952A-0A54-28A1-8607-4C21843708AC}"/>
              </a:ext>
            </a:extLst>
          </p:cNvPr>
          <p:cNvPicPr>
            <a:picLocks noChangeAspect="1"/>
          </p:cNvPicPr>
          <p:nvPr/>
        </p:nvPicPr>
        <p:blipFill rotWithShape="1">
          <a:blip r:embed="rId3"/>
          <a:srcRect l="11160" t="36666" r="61964" b="13175"/>
          <a:stretch/>
        </p:blipFill>
        <p:spPr>
          <a:xfrm>
            <a:off x="6240370" y="1784834"/>
            <a:ext cx="4458872" cy="4680822"/>
          </a:xfrm>
          <a:prstGeom prst="rect">
            <a:avLst/>
          </a:prstGeom>
        </p:spPr>
      </p:pic>
      <p:pic>
        <p:nvPicPr>
          <p:cNvPr id="7" name="圖片 6">
            <a:extLst>
              <a:ext uri="{FF2B5EF4-FFF2-40B4-BE49-F238E27FC236}">
                <a16:creationId xmlns:a16="http://schemas.microsoft.com/office/drawing/2014/main" id="{D76C664C-9AF2-E34F-4CC5-83BF4F11E0B1}"/>
              </a:ext>
            </a:extLst>
          </p:cNvPr>
          <p:cNvPicPr>
            <a:picLocks noChangeAspect="1"/>
          </p:cNvPicPr>
          <p:nvPr/>
        </p:nvPicPr>
        <p:blipFill rotWithShape="1">
          <a:blip r:embed="rId4"/>
          <a:srcRect l="10983" t="36189" r="62141" b="13495"/>
          <a:stretch/>
        </p:blipFill>
        <p:spPr>
          <a:xfrm>
            <a:off x="1343431" y="1784834"/>
            <a:ext cx="4444938" cy="4680822"/>
          </a:xfrm>
          <a:prstGeom prst="rect">
            <a:avLst/>
          </a:prstGeom>
        </p:spPr>
      </p:pic>
    </p:spTree>
    <p:extLst>
      <p:ext uri="{BB962C8B-B14F-4D97-AF65-F5344CB8AC3E}">
        <p14:creationId xmlns:p14="http://schemas.microsoft.com/office/powerpoint/2010/main" val="5741965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4818"/>
            <a:ext cx="10515600" cy="1325563"/>
          </a:xfrm>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1879728" y="1291082"/>
            <a:ext cx="3010787" cy="495709"/>
          </a:xfrm>
        </p:spPr>
        <p:txBody>
          <a:bodyPr/>
          <a:lstStyle/>
          <a:p>
            <a:r>
              <a:rPr lang="en-US" altLang="zh-TW" dirty="0"/>
              <a:t>floors vs. prices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122</a:t>
            </a:fld>
            <a:endParaRPr lang="zh-TW" altLang="en-US" dirty="0"/>
          </a:p>
        </p:txBody>
      </p:sp>
      <p:sp>
        <p:nvSpPr>
          <p:cNvPr id="12" name="內容版面配置區 2">
            <a:extLst>
              <a:ext uri="{FF2B5EF4-FFF2-40B4-BE49-F238E27FC236}">
                <a16:creationId xmlns:a16="http://schemas.microsoft.com/office/drawing/2014/main" id="{96D77CC8-6DAC-5D05-184C-1DD0E6E44742}"/>
              </a:ext>
            </a:extLst>
          </p:cNvPr>
          <p:cNvSpPr txBox="1">
            <a:spLocks/>
          </p:cNvSpPr>
          <p:nvPr/>
        </p:nvSpPr>
        <p:spPr>
          <a:xfrm>
            <a:off x="7114890" y="1293033"/>
            <a:ext cx="3835648" cy="495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err="1"/>
              <a:t>sqft_living</a:t>
            </a:r>
            <a:r>
              <a:rPr lang="en-US" altLang="zh-TW" dirty="0"/>
              <a:t> vs. prices</a:t>
            </a:r>
            <a:endParaRPr lang="zh-TW" altLang="en-US" dirty="0"/>
          </a:p>
        </p:txBody>
      </p:sp>
      <p:pic>
        <p:nvPicPr>
          <p:cNvPr id="6" name="圖片 5">
            <a:extLst>
              <a:ext uri="{FF2B5EF4-FFF2-40B4-BE49-F238E27FC236}">
                <a16:creationId xmlns:a16="http://schemas.microsoft.com/office/drawing/2014/main" id="{E6386451-0184-DCA2-2E82-8B002732F5C8}"/>
              </a:ext>
            </a:extLst>
          </p:cNvPr>
          <p:cNvPicPr>
            <a:picLocks noChangeAspect="1"/>
          </p:cNvPicPr>
          <p:nvPr/>
        </p:nvPicPr>
        <p:blipFill rotWithShape="1">
          <a:blip r:embed="rId3"/>
          <a:srcRect l="10357" t="28203" r="61774" b="20975"/>
          <a:stretch/>
        </p:blipFill>
        <p:spPr>
          <a:xfrm>
            <a:off x="1252348" y="1806611"/>
            <a:ext cx="4435464" cy="4549739"/>
          </a:xfrm>
          <a:prstGeom prst="rect">
            <a:avLst/>
          </a:prstGeom>
        </p:spPr>
      </p:pic>
      <p:pic>
        <p:nvPicPr>
          <p:cNvPr id="8" name="圖片 7">
            <a:extLst>
              <a:ext uri="{FF2B5EF4-FFF2-40B4-BE49-F238E27FC236}">
                <a16:creationId xmlns:a16="http://schemas.microsoft.com/office/drawing/2014/main" id="{214E0D3F-BB08-3E8F-B38E-38745933BDBD}"/>
              </a:ext>
            </a:extLst>
          </p:cNvPr>
          <p:cNvPicPr>
            <a:picLocks noChangeAspect="1"/>
          </p:cNvPicPr>
          <p:nvPr/>
        </p:nvPicPr>
        <p:blipFill rotWithShape="1">
          <a:blip r:embed="rId4"/>
          <a:srcRect l="10272" t="36826" r="62500" b="13810"/>
          <a:stretch/>
        </p:blipFill>
        <p:spPr>
          <a:xfrm>
            <a:off x="6504190" y="1934203"/>
            <a:ext cx="4336192" cy="4422147"/>
          </a:xfrm>
          <a:prstGeom prst="rect">
            <a:avLst/>
          </a:prstGeom>
        </p:spPr>
      </p:pic>
    </p:spTree>
    <p:extLst>
      <p:ext uri="{BB962C8B-B14F-4D97-AF65-F5344CB8AC3E}">
        <p14:creationId xmlns:p14="http://schemas.microsoft.com/office/powerpoint/2010/main" val="27873830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Drop the ‘price’ column from the </a:t>
            </a:r>
            <a:r>
              <a:rPr lang="en-US" altLang="zh-TW" dirty="0" err="1"/>
              <a:t>x_df</a:t>
            </a:r>
            <a:r>
              <a:rPr lang="en-US" altLang="zh-TW" dirty="0"/>
              <a:t> </a:t>
            </a:r>
            <a:r>
              <a:rPr lang="en-US" altLang="zh-TW" dirty="0" err="1"/>
              <a:t>dataframe</a:t>
            </a:r>
            <a:r>
              <a:rPr lang="en-US" altLang="zh-TW" dirty="0"/>
              <a:t> and save it into a new </a:t>
            </a:r>
            <a:r>
              <a:rPr lang="en-US" altLang="zh-TW" dirty="0" err="1"/>
              <a:t>dataframe</a:t>
            </a:r>
            <a:r>
              <a:rPr lang="en-US" altLang="zh-TW" dirty="0"/>
              <a:t> named </a:t>
            </a:r>
            <a:r>
              <a:rPr lang="en-US" altLang="zh-TW" dirty="0" err="1"/>
              <a:t>x_df2</a:t>
            </a:r>
            <a:r>
              <a:rPr lang="en-US" altLang="zh-TW" dirty="0"/>
              <a:t>. </a:t>
            </a:r>
          </a:p>
          <a:p>
            <a:endParaRPr lang="en-US" altLang="zh-TW" dirty="0"/>
          </a:p>
          <a:p>
            <a:endParaRPr lang="en-US" altLang="zh-TW" dirty="0"/>
          </a:p>
          <a:p>
            <a:r>
              <a:rPr lang="en-US" altLang="zh-TW" dirty="0"/>
              <a:t>Use the </a:t>
            </a:r>
            <a:r>
              <a:rPr lang="en-US" altLang="zh-TW" dirty="0" err="1">
                <a:solidFill>
                  <a:srgbClr val="0000FF"/>
                </a:solidFill>
              </a:rPr>
              <a:t>LinearRegression</a:t>
            </a:r>
            <a:r>
              <a:rPr lang="en-US" altLang="zh-TW" dirty="0">
                <a:solidFill>
                  <a:srgbClr val="0000FF"/>
                </a:solidFill>
              </a:rPr>
              <a:t>() </a:t>
            </a:r>
            <a:r>
              <a:rPr lang="en-US" altLang="zh-TW" dirty="0"/>
              <a:t>in the </a:t>
            </a:r>
            <a:r>
              <a:rPr lang="en-US" altLang="zh-TW" dirty="0" err="1"/>
              <a:t>sklearn</a:t>
            </a:r>
            <a:r>
              <a:rPr lang="en-US" altLang="zh-TW" dirty="0"/>
              <a:t> library to fit data to train and build regression models.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123</a:t>
            </a:fld>
            <a:endParaRPr lang="zh-TW" altLang="en-US" dirty="0"/>
          </a:p>
        </p:txBody>
      </p:sp>
      <p:pic>
        <p:nvPicPr>
          <p:cNvPr id="6" name="圖片 5">
            <a:extLst>
              <a:ext uri="{FF2B5EF4-FFF2-40B4-BE49-F238E27FC236}">
                <a16:creationId xmlns:a16="http://schemas.microsoft.com/office/drawing/2014/main" id="{5FB05682-CCC1-D392-78E3-C109FF06C99A}"/>
              </a:ext>
            </a:extLst>
          </p:cNvPr>
          <p:cNvPicPr>
            <a:picLocks noChangeAspect="1"/>
          </p:cNvPicPr>
          <p:nvPr/>
        </p:nvPicPr>
        <p:blipFill rotWithShape="1">
          <a:blip r:embed="rId3"/>
          <a:srcRect l="5894" t="36948" r="59313" b="57538"/>
          <a:stretch/>
        </p:blipFill>
        <p:spPr>
          <a:xfrm>
            <a:off x="2456920" y="2636875"/>
            <a:ext cx="7278160" cy="648790"/>
          </a:xfrm>
          <a:prstGeom prst="rect">
            <a:avLst/>
          </a:prstGeom>
        </p:spPr>
      </p:pic>
      <p:pic>
        <p:nvPicPr>
          <p:cNvPr id="5" name="圖片 4">
            <a:extLst>
              <a:ext uri="{FF2B5EF4-FFF2-40B4-BE49-F238E27FC236}">
                <a16:creationId xmlns:a16="http://schemas.microsoft.com/office/drawing/2014/main" id="{9085D6EE-99C2-CFCB-AB9E-37EEEDC735BA}"/>
              </a:ext>
            </a:extLst>
          </p:cNvPr>
          <p:cNvPicPr>
            <a:picLocks noChangeAspect="1"/>
          </p:cNvPicPr>
          <p:nvPr/>
        </p:nvPicPr>
        <p:blipFill rotWithShape="1">
          <a:blip r:embed="rId3"/>
          <a:srcRect l="5894" t="44960" r="59313" b="48806"/>
          <a:stretch/>
        </p:blipFill>
        <p:spPr>
          <a:xfrm>
            <a:off x="2456920" y="4646427"/>
            <a:ext cx="7278160" cy="733647"/>
          </a:xfrm>
          <a:prstGeom prst="rect">
            <a:avLst/>
          </a:prstGeom>
        </p:spPr>
      </p:pic>
    </p:spTree>
    <p:extLst>
      <p:ext uri="{BB962C8B-B14F-4D97-AF65-F5344CB8AC3E}">
        <p14:creationId xmlns:p14="http://schemas.microsoft.com/office/powerpoint/2010/main" val="437915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B14F40-B146-4424-D779-85EA2239BDA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B499515C-1053-88C8-C6D3-0F471572282B}"/>
              </a:ext>
            </a:extLst>
          </p:cNvPr>
          <p:cNvSpPr>
            <a:spLocks noGrp="1"/>
          </p:cNvSpPr>
          <p:nvPr>
            <p:ph idx="1"/>
          </p:nvPr>
        </p:nvSpPr>
        <p:spPr>
          <a:xfrm>
            <a:off x="838199" y="1417277"/>
            <a:ext cx="10515600" cy="4351338"/>
          </a:xfrm>
        </p:spPr>
        <p:txBody>
          <a:bodyPr>
            <a:normAutofit/>
          </a:bodyPr>
          <a:lstStyle/>
          <a:p>
            <a:r>
              <a:rPr lang="en-US" altLang="zh-TW" dirty="0"/>
              <a:t>Split the dataset with the </a:t>
            </a:r>
            <a:r>
              <a:rPr lang="en-US" altLang="zh-TW" dirty="0" err="1">
                <a:solidFill>
                  <a:srgbClr val="0000FF"/>
                </a:solidFill>
              </a:rPr>
              <a:t>train_test_split</a:t>
            </a:r>
            <a:r>
              <a:rPr lang="en-US" altLang="zh-TW" dirty="0">
                <a:solidFill>
                  <a:srgbClr val="0000FF"/>
                </a:solidFill>
              </a:rPr>
              <a:t>() </a:t>
            </a:r>
            <a:r>
              <a:rPr lang="en-US" altLang="zh-TW" dirty="0"/>
              <a:t>in </a:t>
            </a:r>
            <a:r>
              <a:rPr lang="en-US" altLang="zh-TW" dirty="0" err="1"/>
              <a:t>sklearn</a:t>
            </a:r>
            <a:r>
              <a:rPr lang="en-US" altLang="zh-TW" dirty="0"/>
              <a:t>.</a:t>
            </a:r>
          </a:p>
          <a:p>
            <a:r>
              <a:rPr lang="en-US" altLang="zh-TW" dirty="0" err="1">
                <a:solidFill>
                  <a:srgbClr val="0000FF"/>
                </a:solidFill>
              </a:rPr>
              <a:t>train_test_split</a:t>
            </a:r>
            <a:r>
              <a:rPr lang="en-US" altLang="zh-TW" dirty="0">
                <a:solidFill>
                  <a:srgbClr val="0000FF"/>
                </a:solidFill>
              </a:rPr>
              <a:t>()</a:t>
            </a:r>
            <a:r>
              <a:rPr lang="en-US" altLang="zh-TW" dirty="0"/>
              <a:t>: Split arrays or matrices into random train and test subsets.</a:t>
            </a:r>
          </a:p>
          <a:p>
            <a:endParaRPr lang="en-US" altLang="zh-TW" sz="400" dirty="0"/>
          </a:p>
          <a:p>
            <a:endParaRPr lang="en-US" altLang="zh-TW" sz="400" dirty="0"/>
          </a:p>
          <a:p>
            <a:endParaRPr lang="en-US" altLang="zh-TW" sz="400" dirty="0"/>
          </a:p>
          <a:p>
            <a:endParaRPr lang="en-US" altLang="zh-TW" sz="400" dirty="0"/>
          </a:p>
          <a:p>
            <a:pPr marL="0" indent="0">
              <a:buNone/>
            </a:pPr>
            <a:endParaRPr lang="en-US" altLang="zh-TW" sz="400" dirty="0"/>
          </a:p>
          <a:p>
            <a:pPr marL="0" indent="0">
              <a:buNone/>
            </a:pPr>
            <a:endParaRPr lang="en-US" altLang="zh-TW" sz="400" dirty="0"/>
          </a:p>
          <a:p>
            <a:r>
              <a:rPr lang="en-US" altLang="zh-TW" dirty="0"/>
              <a:t>Fit the model over the training data.</a:t>
            </a:r>
          </a:p>
          <a:p>
            <a:endParaRPr lang="en-US" altLang="zh-TW" dirty="0"/>
          </a:p>
          <a:p>
            <a:endParaRPr lang="en-US" altLang="zh-TW" dirty="0"/>
          </a:p>
          <a:p>
            <a:endParaRPr lang="en-US" altLang="zh-TW" sz="1200" dirty="0"/>
          </a:p>
        </p:txBody>
      </p:sp>
      <p:sp>
        <p:nvSpPr>
          <p:cNvPr id="4" name="投影片編號版面配置區 3">
            <a:extLst>
              <a:ext uri="{FF2B5EF4-FFF2-40B4-BE49-F238E27FC236}">
                <a16:creationId xmlns:a16="http://schemas.microsoft.com/office/drawing/2014/main" id="{258DE6A2-1BD0-8433-A1D9-CC481745D513}"/>
              </a:ext>
            </a:extLst>
          </p:cNvPr>
          <p:cNvSpPr>
            <a:spLocks noGrp="1"/>
          </p:cNvSpPr>
          <p:nvPr>
            <p:ph type="sldNum" sz="quarter" idx="12"/>
          </p:nvPr>
        </p:nvSpPr>
        <p:spPr/>
        <p:txBody>
          <a:bodyPr/>
          <a:lstStyle/>
          <a:p>
            <a:fld id="{C4228B2F-DCD5-4BFB-98DD-2DA449AD3239}" type="slidenum">
              <a:rPr lang="zh-TW" altLang="en-US" smtClean="0"/>
              <a:pPr/>
              <a:t>124</a:t>
            </a:fld>
            <a:endParaRPr lang="zh-TW" altLang="en-US" dirty="0"/>
          </a:p>
        </p:txBody>
      </p:sp>
      <p:pic>
        <p:nvPicPr>
          <p:cNvPr id="5" name="圖片 4">
            <a:extLst>
              <a:ext uri="{FF2B5EF4-FFF2-40B4-BE49-F238E27FC236}">
                <a16:creationId xmlns:a16="http://schemas.microsoft.com/office/drawing/2014/main" id="{E011ACE5-196E-B22C-7B4F-8B4D0D553928}"/>
              </a:ext>
            </a:extLst>
          </p:cNvPr>
          <p:cNvPicPr>
            <a:picLocks noChangeAspect="1"/>
          </p:cNvPicPr>
          <p:nvPr/>
        </p:nvPicPr>
        <p:blipFill rotWithShape="1">
          <a:blip r:embed="rId3"/>
          <a:srcRect l="6357" t="53886" r="26487" b="39509"/>
          <a:stretch/>
        </p:blipFill>
        <p:spPr>
          <a:xfrm>
            <a:off x="369136" y="2959241"/>
            <a:ext cx="11453726" cy="633705"/>
          </a:xfrm>
          <a:prstGeom prst="rect">
            <a:avLst/>
          </a:prstGeom>
        </p:spPr>
      </p:pic>
      <p:pic>
        <p:nvPicPr>
          <p:cNvPr id="6" name="圖片 5">
            <a:extLst>
              <a:ext uri="{FF2B5EF4-FFF2-40B4-BE49-F238E27FC236}">
                <a16:creationId xmlns:a16="http://schemas.microsoft.com/office/drawing/2014/main" id="{1B9D68C9-7408-7E3F-0A89-98110018EF9C}"/>
              </a:ext>
            </a:extLst>
          </p:cNvPr>
          <p:cNvPicPr>
            <a:picLocks noChangeAspect="1"/>
          </p:cNvPicPr>
          <p:nvPr/>
        </p:nvPicPr>
        <p:blipFill rotWithShape="1">
          <a:blip r:embed="rId3"/>
          <a:srcRect l="6054" t="62525" r="71809" b="30870"/>
          <a:stretch/>
        </p:blipFill>
        <p:spPr>
          <a:xfrm>
            <a:off x="3133546" y="4637676"/>
            <a:ext cx="5924905" cy="994467"/>
          </a:xfrm>
          <a:prstGeom prst="rect">
            <a:avLst/>
          </a:prstGeom>
        </p:spPr>
      </p:pic>
    </p:spTree>
    <p:extLst>
      <p:ext uri="{BB962C8B-B14F-4D97-AF65-F5344CB8AC3E}">
        <p14:creationId xmlns:p14="http://schemas.microsoft.com/office/powerpoint/2010/main" val="2971947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13845"/>
            <a:ext cx="10515600" cy="4351338"/>
          </a:xfrm>
        </p:spPr>
        <p:txBody>
          <a:bodyPr/>
          <a:lstStyle/>
          <a:p>
            <a:r>
              <a:rPr lang="en-US" altLang="zh-TW" dirty="0"/>
              <a:t>Print the coefficients applying linear regression to the training and testing dataset by using the </a:t>
            </a:r>
            <a:r>
              <a:rPr lang="en-US" altLang="zh-TW" dirty="0" err="1">
                <a:solidFill>
                  <a:srgbClr val="0000FF"/>
                </a:solidFill>
              </a:rPr>
              <a:t>reg.coef</a:t>
            </a:r>
            <a:r>
              <a:rPr lang="en-US" altLang="zh-TW" dirty="0">
                <a:solidFill>
                  <a:srgbClr val="0000FF"/>
                </a:solidFill>
              </a:rPr>
              <a:t>_ </a:t>
            </a:r>
            <a:r>
              <a:rPr lang="en-US" altLang="zh-TW" dirty="0"/>
              <a:t>command.</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125</a:t>
            </a:fld>
            <a:endParaRPr lang="zh-TW" altLang="en-US" dirty="0"/>
          </a:p>
        </p:txBody>
      </p:sp>
      <p:pic>
        <p:nvPicPr>
          <p:cNvPr id="8" name="圖片 7">
            <a:extLst>
              <a:ext uri="{FF2B5EF4-FFF2-40B4-BE49-F238E27FC236}">
                <a16:creationId xmlns:a16="http://schemas.microsoft.com/office/drawing/2014/main" id="{C21A0092-78C0-A0D6-6DA2-8F298AC3A382}"/>
              </a:ext>
            </a:extLst>
          </p:cNvPr>
          <p:cNvPicPr>
            <a:picLocks noChangeAspect="1"/>
          </p:cNvPicPr>
          <p:nvPr/>
        </p:nvPicPr>
        <p:blipFill rotWithShape="1">
          <a:blip r:embed="rId3"/>
          <a:srcRect l="6199" t="31837" r="48189" b="41904"/>
          <a:stretch/>
        </p:blipFill>
        <p:spPr>
          <a:xfrm>
            <a:off x="1811513" y="2768152"/>
            <a:ext cx="8568974" cy="2774854"/>
          </a:xfrm>
          <a:prstGeom prst="rect">
            <a:avLst/>
          </a:prstGeom>
        </p:spPr>
      </p:pic>
    </p:spTree>
    <p:extLst>
      <p:ext uri="{BB962C8B-B14F-4D97-AF65-F5344CB8AC3E}">
        <p14:creationId xmlns:p14="http://schemas.microsoft.com/office/powerpoint/2010/main" val="12673670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567006"/>
            <a:ext cx="4550229" cy="4789343"/>
          </a:xfrm>
        </p:spPr>
        <p:txBody>
          <a:bodyPr>
            <a:normAutofit/>
          </a:bodyPr>
          <a:lstStyle/>
          <a:p>
            <a:pPr>
              <a:lnSpc>
                <a:spcPct val="130000"/>
              </a:lnSpc>
            </a:pPr>
            <a:r>
              <a:rPr lang="en-US" altLang="zh-TW" sz="3200" dirty="0"/>
              <a:t>View the result of each column prediction in the </a:t>
            </a:r>
            <a:r>
              <a:rPr lang="en-US" altLang="zh-TW" sz="3200" dirty="0" err="1"/>
              <a:t>x_test</a:t>
            </a:r>
            <a:r>
              <a:rPr lang="en-US" altLang="zh-TW" sz="3200" dirty="0"/>
              <a:t> dataset generated by the linear regression model.</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126</a:t>
            </a:fld>
            <a:endParaRPr lang="zh-TW" altLang="en-US" dirty="0"/>
          </a:p>
        </p:txBody>
      </p:sp>
      <p:pic>
        <p:nvPicPr>
          <p:cNvPr id="6" name="圖片 5">
            <a:extLst>
              <a:ext uri="{FF2B5EF4-FFF2-40B4-BE49-F238E27FC236}">
                <a16:creationId xmlns:a16="http://schemas.microsoft.com/office/drawing/2014/main" id="{35F4F59B-9720-D992-AFB5-E78ED86870E2}"/>
              </a:ext>
            </a:extLst>
          </p:cNvPr>
          <p:cNvPicPr>
            <a:picLocks noChangeAspect="1"/>
          </p:cNvPicPr>
          <p:nvPr/>
        </p:nvPicPr>
        <p:blipFill rotWithShape="1">
          <a:blip r:embed="rId3"/>
          <a:srcRect l="5893" t="39184" r="67245" b="27619"/>
          <a:stretch/>
        </p:blipFill>
        <p:spPr>
          <a:xfrm>
            <a:off x="5617029" y="1686749"/>
            <a:ext cx="5436890" cy="3779491"/>
          </a:xfrm>
          <a:prstGeom prst="rect">
            <a:avLst/>
          </a:prstGeom>
        </p:spPr>
      </p:pic>
    </p:spTree>
    <p:extLst>
      <p:ext uri="{BB962C8B-B14F-4D97-AF65-F5344CB8AC3E}">
        <p14:creationId xmlns:p14="http://schemas.microsoft.com/office/powerpoint/2010/main" val="20718177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Print the accuracy of the model by using </a:t>
            </a:r>
            <a:r>
              <a:rPr lang="en-US" altLang="zh-TW" dirty="0" err="1">
                <a:solidFill>
                  <a:srgbClr val="0000FF"/>
                </a:solidFill>
              </a:rPr>
              <a:t>reg.score</a:t>
            </a:r>
            <a:r>
              <a:rPr lang="en-US" altLang="zh-TW" dirty="0">
                <a:solidFill>
                  <a:srgbClr val="0000FF"/>
                </a:solidFill>
              </a:rPr>
              <a:t>()</a:t>
            </a:r>
            <a:r>
              <a:rPr lang="en-US" altLang="zh-TW" dirty="0"/>
              <a:t>.</a:t>
            </a:r>
          </a:p>
          <a:p>
            <a:r>
              <a:rPr lang="en-US" altLang="zh-TW" dirty="0"/>
              <a:t>The accuracy is </a:t>
            </a:r>
            <a:r>
              <a:rPr lang="en-US" altLang="zh-TW" b="1" dirty="0">
                <a:solidFill>
                  <a:srgbClr val="0000FF"/>
                </a:solidFill>
              </a:rPr>
              <a:t>70.37%</a:t>
            </a:r>
            <a:r>
              <a:rPr lang="en-US" altLang="zh-TW" dirty="0"/>
              <a:t>, which is not bad for a linear model as shown in the following screenshot.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127</a:t>
            </a:fld>
            <a:endParaRPr lang="zh-TW" altLang="en-US" dirty="0"/>
          </a:p>
        </p:txBody>
      </p:sp>
      <p:pic>
        <p:nvPicPr>
          <p:cNvPr id="6" name="圖片 5">
            <a:extLst>
              <a:ext uri="{FF2B5EF4-FFF2-40B4-BE49-F238E27FC236}">
                <a16:creationId xmlns:a16="http://schemas.microsoft.com/office/drawing/2014/main" id="{DF3C81B4-2F85-0950-03D8-4B7A9B12F39F}"/>
              </a:ext>
            </a:extLst>
          </p:cNvPr>
          <p:cNvPicPr>
            <a:picLocks noChangeAspect="1"/>
          </p:cNvPicPr>
          <p:nvPr/>
        </p:nvPicPr>
        <p:blipFill rotWithShape="1">
          <a:blip r:embed="rId3"/>
          <a:srcRect l="5893" t="40544" r="71607" b="48163"/>
          <a:stretch/>
        </p:blipFill>
        <p:spPr>
          <a:xfrm>
            <a:off x="2487486" y="3429000"/>
            <a:ext cx="7217028" cy="2037461"/>
          </a:xfrm>
          <a:prstGeom prst="rect">
            <a:avLst/>
          </a:prstGeom>
        </p:spPr>
      </p:pic>
    </p:spTree>
    <p:extLst>
      <p:ext uri="{BB962C8B-B14F-4D97-AF65-F5344CB8AC3E}">
        <p14:creationId xmlns:p14="http://schemas.microsoft.com/office/powerpoint/2010/main" val="3930784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If we want our model to be more accurate, we will have to use a more complex model.</a:t>
            </a:r>
          </a:p>
          <a:p>
            <a:r>
              <a:rPr lang="en-US" altLang="zh-TW" dirty="0" err="1">
                <a:solidFill>
                  <a:srgbClr val="0000FF"/>
                </a:solidFill>
              </a:rPr>
              <a:t>XGBoost</a:t>
            </a:r>
            <a:r>
              <a:rPr lang="en-US" altLang="zh-TW" dirty="0"/>
              <a:t> is the model we will use in this section to improve the accuracy obtained through linear regression.</a:t>
            </a:r>
          </a:p>
          <a:p>
            <a:r>
              <a:rPr lang="en-US" altLang="zh-TW" dirty="0"/>
              <a:t>Install and import the </a:t>
            </a:r>
            <a:r>
              <a:rPr lang="en-US" altLang="zh-TW" dirty="0" err="1"/>
              <a:t>XGBoost</a:t>
            </a:r>
            <a:r>
              <a:rPr lang="en-US" altLang="zh-TW" dirty="0"/>
              <a:t> library.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128</a:t>
            </a:fld>
            <a:endParaRPr lang="zh-TW" altLang="en-US" dirty="0"/>
          </a:p>
        </p:txBody>
      </p:sp>
      <p:pic>
        <p:nvPicPr>
          <p:cNvPr id="6" name="圖片 5">
            <a:extLst>
              <a:ext uri="{FF2B5EF4-FFF2-40B4-BE49-F238E27FC236}">
                <a16:creationId xmlns:a16="http://schemas.microsoft.com/office/drawing/2014/main" id="{3F4F9A22-2D8A-1590-86B7-A334E5D88F9C}"/>
              </a:ext>
            </a:extLst>
          </p:cNvPr>
          <p:cNvPicPr>
            <a:picLocks noChangeAspect="1"/>
          </p:cNvPicPr>
          <p:nvPr/>
        </p:nvPicPr>
        <p:blipFill rotWithShape="1">
          <a:blip r:embed="rId3"/>
          <a:srcRect l="5970" t="54694" r="73597" b="35646"/>
          <a:stretch/>
        </p:blipFill>
        <p:spPr>
          <a:xfrm>
            <a:off x="3418982" y="4107853"/>
            <a:ext cx="5354036" cy="1423734"/>
          </a:xfrm>
          <a:prstGeom prst="rect">
            <a:avLst/>
          </a:prstGeom>
        </p:spPr>
      </p:pic>
    </p:spTree>
    <p:extLst>
      <p:ext uri="{BB962C8B-B14F-4D97-AF65-F5344CB8AC3E}">
        <p14:creationId xmlns:p14="http://schemas.microsoft.com/office/powerpoint/2010/main" val="36285573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normAutofit/>
          </a:bodyPr>
          <a:lstStyle/>
          <a:p>
            <a:r>
              <a:rPr lang="en-US" altLang="zh-TW" dirty="0" err="1">
                <a:solidFill>
                  <a:srgbClr val="0000FF"/>
                </a:solidFill>
              </a:rPr>
              <a:t>XGBRegressor</a:t>
            </a:r>
            <a:r>
              <a:rPr lang="en-US" altLang="zh-TW" dirty="0">
                <a:solidFill>
                  <a:srgbClr val="0000FF"/>
                </a:solidFill>
              </a:rPr>
              <a:t>()</a:t>
            </a:r>
            <a:r>
              <a:rPr lang="en-US" altLang="zh-TW" dirty="0"/>
              <a:t>: Generate a Boosting model.</a:t>
            </a:r>
          </a:p>
          <a:p>
            <a:r>
              <a:rPr lang="en-US" altLang="zh-TW" b="0" i="0" dirty="0" err="1">
                <a:solidFill>
                  <a:srgbClr val="0000FF"/>
                </a:solidFill>
                <a:effectLst/>
                <a:latin typeface="+mn-lt"/>
              </a:rPr>
              <a:t>learning_rate</a:t>
            </a:r>
            <a:r>
              <a:rPr lang="en-US" altLang="zh-TW" b="0" i="0" dirty="0">
                <a:solidFill>
                  <a:srgbClr val="404040"/>
                </a:solidFill>
                <a:effectLst/>
                <a:latin typeface="+mn-lt"/>
              </a:rPr>
              <a:t>: Boosting learning rate.</a:t>
            </a:r>
          </a:p>
          <a:p>
            <a:r>
              <a:rPr lang="en-US" altLang="zh-TW" b="0" i="0" dirty="0" err="1">
                <a:solidFill>
                  <a:srgbClr val="0000FF"/>
                </a:solidFill>
                <a:effectLst/>
                <a:latin typeface="+mn-lt"/>
              </a:rPr>
              <a:t>max_depth</a:t>
            </a:r>
            <a:r>
              <a:rPr lang="en-US" altLang="zh-TW" b="0" i="0" dirty="0">
                <a:solidFill>
                  <a:srgbClr val="404040"/>
                </a:solidFill>
                <a:effectLst/>
                <a:latin typeface="+mn-lt"/>
              </a:rPr>
              <a:t>:</a:t>
            </a:r>
            <a:r>
              <a:rPr lang="zh-TW" altLang="en-US" b="0" i="0" dirty="0">
                <a:solidFill>
                  <a:srgbClr val="404040"/>
                </a:solidFill>
                <a:effectLst/>
                <a:latin typeface="+mn-lt"/>
              </a:rPr>
              <a:t> </a:t>
            </a:r>
            <a:r>
              <a:rPr lang="en-US" altLang="zh-TW" b="0" i="0" dirty="0">
                <a:solidFill>
                  <a:srgbClr val="404040"/>
                </a:solidFill>
                <a:effectLst/>
                <a:latin typeface="+mn-lt"/>
              </a:rPr>
              <a:t>Maximum tree depth for base learners.</a:t>
            </a:r>
            <a:endParaRPr lang="en-US" altLang="zh-TW" dirty="0"/>
          </a:p>
          <a:p>
            <a:r>
              <a:rPr lang="en-US" altLang="zh-TW" dirty="0"/>
              <a:t>Detailed parameter descriptions will be placed in the appendix.</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129</a:t>
            </a:fld>
            <a:endParaRPr lang="zh-TW" altLang="en-US" dirty="0"/>
          </a:p>
        </p:txBody>
      </p:sp>
      <p:pic>
        <p:nvPicPr>
          <p:cNvPr id="6" name="圖片 5">
            <a:extLst>
              <a:ext uri="{FF2B5EF4-FFF2-40B4-BE49-F238E27FC236}">
                <a16:creationId xmlns:a16="http://schemas.microsoft.com/office/drawing/2014/main" id="{D74E07CF-1FA7-C702-66A8-5BBA7DD761CC}"/>
              </a:ext>
            </a:extLst>
          </p:cNvPr>
          <p:cNvPicPr>
            <a:picLocks noChangeAspect="1"/>
          </p:cNvPicPr>
          <p:nvPr/>
        </p:nvPicPr>
        <p:blipFill rotWithShape="1">
          <a:blip r:embed="rId3"/>
          <a:srcRect l="6123" t="32653" r="29375" b="58232"/>
          <a:stretch/>
        </p:blipFill>
        <p:spPr>
          <a:xfrm>
            <a:off x="1098257" y="4006635"/>
            <a:ext cx="9995485" cy="794580"/>
          </a:xfrm>
          <a:prstGeom prst="rect">
            <a:avLst/>
          </a:prstGeom>
        </p:spPr>
      </p:pic>
    </p:spTree>
    <p:extLst>
      <p:ext uri="{BB962C8B-B14F-4D97-AF65-F5344CB8AC3E}">
        <p14:creationId xmlns:p14="http://schemas.microsoft.com/office/powerpoint/2010/main" val="296338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54429"/>
            <a:ext cx="10515600" cy="1325563"/>
          </a:xfrm>
        </p:spPr>
        <p:txBody>
          <a:bodyPr/>
          <a:lstStyle/>
          <a:p>
            <a:r>
              <a:rPr lang="en-US" altLang="zh-TW" dirty="0"/>
              <a:t>Create the </a:t>
            </a:r>
            <a:r>
              <a:rPr lang="en-US" altLang="zh-TW" dirty="0" err="1"/>
              <a:t>Dataframe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128938"/>
            <a:ext cx="10515600" cy="4351338"/>
          </a:xfrm>
        </p:spPr>
        <p:txBody>
          <a:bodyPr/>
          <a:lstStyle/>
          <a:p>
            <a:r>
              <a:rPr lang="en-US" altLang="zh-TW" dirty="0" err="1"/>
              <a:t>Dataframe</a:t>
            </a:r>
            <a:r>
              <a:rPr lang="en-US" altLang="zh-TW" dirty="0"/>
              <a:t> (</a:t>
            </a:r>
            <a:r>
              <a:rPr lang="en-US" altLang="zh-TW" dirty="0" err="1"/>
              <a:t>df</a:t>
            </a:r>
            <a:r>
              <a:rPr lang="en-US" altLang="zh-TW" dirty="0"/>
              <a:t>) is created by reading the CSV file (</a:t>
            </a:r>
            <a:r>
              <a:rPr lang="en-US" altLang="zh-TW" dirty="0" err="1"/>
              <a:t>TherapyBotSession</a:t>
            </a:r>
            <a:r>
              <a:rPr lang="en-US" altLang="zh-TW" dirty="0"/>
              <a:t>).</a:t>
            </a:r>
          </a:p>
          <a:p>
            <a:r>
              <a:rPr lang="en-US" altLang="zh-TW" dirty="0">
                <a:solidFill>
                  <a:srgbClr val="0000FF"/>
                </a:solidFill>
              </a:rPr>
              <a:t>option(header=‘true’)</a:t>
            </a:r>
            <a:r>
              <a:rPr lang="en-US" altLang="zh-TW" dirty="0"/>
              <a:t>:</a:t>
            </a:r>
            <a:r>
              <a:rPr lang="en-US" altLang="zh-TW" dirty="0">
                <a:solidFill>
                  <a:schemeClr val="accent1"/>
                </a:solidFill>
              </a:rPr>
              <a:t> </a:t>
            </a:r>
            <a:r>
              <a:rPr lang="en-US" altLang="zh-TW" dirty="0"/>
              <a:t>Treat the first line of the CSV file as field names.</a:t>
            </a:r>
          </a:p>
          <a:p>
            <a:r>
              <a:rPr lang="en-US" altLang="zh-TW" dirty="0">
                <a:solidFill>
                  <a:srgbClr val="0000FF"/>
                </a:solidFill>
              </a:rPr>
              <a:t>option(</a:t>
            </a:r>
            <a:r>
              <a:rPr lang="en-US" altLang="zh-TW" dirty="0" err="1">
                <a:solidFill>
                  <a:srgbClr val="0000FF"/>
                </a:solidFill>
              </a:rPr>
              <a:t>inferschema</a:t>
            </a:r>
            <a:r>
              <a:rPr lang="en-US" altLang="zh-TW" dirty="0">
                <a:solidFill>
                  <a:srgbClr val="0000FF"/>
                </a:solidFill>
              </a:rPr>
              <a:t>=‘true’)</a:t>
            </a:r>
            <a:r>
              <a:rPr lang="en-US" altLang="zh-TW" dirty="0"/>
              <a:t>:</a:t>
            </a:r>
            <a:r>
              <a:rPr lang="en-US" altLang="zh-TW" dirty="0">
                <a:solidFill>
                  <a:srgbClr val="0000FF"/>
                </a:solidFill>
              </a:rPr>
              <a:t> </a:t>
            </a:r>
            <a:r>
              <a:rPr lang="en-US" altLang="zh-TW" dirty="0"/>
              <a:t>Spark will automatically go through the CSV file and infer the schema of each column.</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13</a:t>
            </a:fld>
            <a:endParaRPr lang="zh-TW" altLang="en-US" dirty="0"/>
          </a:p>
        </p:txBody>
      </p:sp>
      <p:pic>
        <p:nvPicPr>
          <p:cNvPr id="6" name="圖片 5">
            <a:extLst>
              <a:ext uri="{FF2B5EF4-FFF2-40B4-BE49-F238E27FC236}">
                <a16:creationId xmlns:a16="http://schemas.microsoft.com/office/drawing/2014/main" id="{38475E8C-603A-14FC-8E09-AAAD3EFEEDAC}"/>
              </a:ext>
            </a:extLst>
          </p:cNvPr>
          <p:cNvPicPr>
            <a:picLocks noChangeAspect="1"/>
          </p:cNvPicPr>
          <p:nvPr/>
        </p:nvPicPr>
        <p:blipFill rotWithShape="1">
          <a:blip r:embed="rId3"/>
          <a:srcRect l="4898" t="40952" r="55153" b="41361"/>
          <a:stretch/>
        </p:blipFill>
        <p:spPr>
          <a:xfrm>
            <a:off x="1714428" y="4356519"/>
            <a:ext cx="8763144" cy="2182393"/>
          </a:xfrm>
          <a:prstGeom prst="rect">
            <a:avLst/>
          </a:prstGeom>
        </p:spPr>
      </p:pic>
    </p:spTree>
    <p:extLst>
      <p:ext uri="{BB962C8B-B14F-4D97-AF65-F5344CB8AC3E}">
        <p14:creationId xmlns:p14="http://schemas.microsoft.com/office/powerpoint/2010/main" val="41975411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Prediction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Split the data into testing and training datasets and fit the new model.</a:t>
            </a:r>
          </a:p>
          <a:p>
            <a:r>
              <a:rPr lang="en-US" altLang="zh-TW" dirty="0"/>
              <a:t>The output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130</a:t>
            </a:fld>
            <a:endParaRPr lang="zh-TW" altLang="en-US" dirty="0"/>
          </a:p>
        </p:txBody>
      </p:sp>
      <p:grpSp>
        <p:nvGrpSpPr>
          <p:cNvPr id="7" name="群組 6">
            <a:extLst>
              <a:ext uri="{FF2B5EF4-FFF2-40B4-BE49-F238E27FC236}">
                <a16:creationId xmlns:a16="http://schemas.microsoft.com/office/drawing/2014/main" id="{04A04091-CA29-9429-DF57-0550A28A3982}"/>
              </a:ext>
            </a:extLst>
          </p:cNvPr>
          <p:cNvGrpSpPr/>
          <p:nvPr/>
        </p:nvGrpSpPr>
        <p:grpSpPr>
          <a:xfrm>
            <a:off x="1295400" y="3184236"/>
            <a:ext cx="10515601" cy="2402888"/>
            <a:chOff x="1266213" y="3077909"/>
            <a:chExt cx="10515601" cy="2402888"/>
          </a:xfrm>
        </p:grpSpPr>
        <p:pic>
          <p:nvPicPr>
            <p:cNvPr id="6" name="圖片 5">
              <a:extLst>
                <a:ext uri="{FF2B5EF4-FFF2-40B4-BE49-F238E27FC236}">
                  <a16:creationId xmlns:a16="http://schemas.microsoft.com/office/drawing/2014/main" id="{2DB42C26-0310-B81F-BBF8-9BD69C123638}"/>
                </a:ext>
              </a:extLst>
            </p:cNvPr>
            <p:cNvPicPr>
              <a:picLocks noChangeAspect="1"/>
            </p:cNvPicPr>
            <p:nvPr/>
          </p:nvPicPr>
          <p:blipFill rotWithShape="1">
            <a:blip r:embed="rId3"/>
            <a:srcRect l="6122" t="44761" r="43870" b="37778"/>
            <a:stretch/>
          </p:blipFill>
          <p:spPr>
            <a:xfrm>
              <a:off x="1266213" y="3077909"/>
              <a:ext cx="8925201" cy="1752956"/>
            </a:xfrm>
            <a:prstGeom prst="rect">
              <a:avLst/>
            </a:prstGeom>
          </p:spPr>
        </p:pic>
        <p:pic>
          <p:nvPicPr>
            <p:cNvPr id="5" name="圖片 4">
              <a:extLst>
                <a:ext uri="{FF2B5EF4-FFF2-40B4-BE49-F238E27FC236}">
                  <a16:creationId xmlns:a16="http://schemas.microsoft.com/office/drawing/2014/main" id="{A57E8F01-63F4-EE46-5EC1-C1B9AE92206C}"/>
                </a:ext>
              </a:extLst>
            </p:cNvPr>
            <p:cNvPicPr>
              <a:picLocks noChangeAspect="1"/>
            </p:cNvPicPr>
            <p:nvPr/>
          </p:nvPicPr>
          <p:blipFill rotWithShape="1">
            <a:blip r:embed="rId3"/>
            <a:srcRect l="10179" t="63619" r="3572" b="28844"/>
            <a:stretch/>
          </p:blipFill>
          <p:spPr>
            <a:xfrm>
              <a:off x="1266213" y="4963888"/>
              <a:ext cx="10515601" cy="516909"/>
            </a:xfrm>
            <a:prstGeom prst="rect">
              <a:avLst/>
            </a:prstGeom>
          </p:spPr>
        </p:pic>
      </p:grpSp>
    </p:spTree>
    <p:extLst>
      <p:ext uri="{BB962C8B-B14F-4D97-AF65-F5344CB8AC3E}">
        <p14:creationId xmlns:p14="http://schemas.microsoft.com/office/powerpoint/2010/main" val="25233931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a:t>Model Prediction (Cont’d)</a:t>
            </a:r>
            <a:endParaRPr lang="zh-TW" altLang="en-US"/>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45514"/>
            <a:ext cx="10515600" cy="4351338"/>
          </a:xfrm>
        </p:spPr>
        <p:txBody>
          <a:bodyPr/>
          <a:lstStyle/>
          <a:p>
            <a:r>
              <a:rPr lang="en-US" altLang="zh-TW" dirty="0"/>
              <a:t>Import </a:t>
            </a:r>
            <a:r>
              <a:rPr lang="en-US" altLang="zh-TW" dirty="0" err="1">
                <a:solidFill>
                  <a:srgbClr val="0000FF"/>
                </a:solidFill>
              </a:rPr>
              <a:t>explained_variance_score</a:t>
            </a:r>
            <a:r>
              <a:rPr lang="en-US" altLang="zh-TW" dirty="0">
                <a:solidFill>
                  <a:srgbClr val="0000FF"/>
                </a:solidFill>
              </a:rPr>
              <a:t>() </a:t>
            </a:r>
            <a:r>
              <a:rPr lang="en-US" altLang="zh-TW" dirty="0"/>
              <a:t>to calculate the score of the regression model.</a:t>
            </a:r>
          </a:p>
          <a:p>
            <a:r>
              <a:rPr lang="en-US" altLang="zh-TW" dirty="0"/>
              <a:t>The newly fitted model to predict the house prices which accuracy is </a:t>
            </a:r>
            <a:r>
              <a:rPr lang="en-US" altLang="zh-TW" dirty="0">
                <a:solidFill>
                  <a:srgbClr val="0000FF"/>
                </a:solidFill>
              </a:rPr>
              <a:t>87.34</a:t>
            </a:r>
            <a:r>
              <a:rPr lang="en-US" altLang="zh-TW" dirty="0"/>
              <a:t>%. This is considered optimal.</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131</a:t>
            </a:fld>
            <a:endParaRPr lang="zh-TW" altLang="en-US" dirty="0"/>
          </a:p>
        </p:txBody>
      </p:sp>
      <p:pic>
        <p:nvPicPr>
          <p:cNvPr id="6" name="圖片 5">
            <a:extLst>
              <a:ext uri="{FF2B5EF4-FFF2-40B4-BE49-F238E27FC236}">
                <a16:creationId xmlns:a16="http://schemas.microsoft.com/office/drawing/2014/main" id="{B8427D79-756B-9CA9-1DB2-1E22C1B52D06}"/>
              </a:ext>
            </a:extLst>
          </p:cNvPr>
          <p:cNvPicPr>
            <a:picLocks noChangeAspect="1"/>
          </p:cNvPicPr>
          <p:nvPr/>
        </p:nvPicPr>
        <p:blipFill rotWithShape="1">
          <a:blip r:embed="rId3"/>
          <a:srcRect l="5817" t="51837" r="51020" b="26803"/>
          <a:stretch/>
        </p:blipFill>
        <p:spPr>
          <a:xfrm>
            <a:off x="1881623" y="3621183"/>
            <a:ext cx="8428754" cy="2346304"/>
          </a:xfrm>
          <a:prstGeom prst="rect">
            <a:avLst/>
          </a:prstGeom>
        </p:spPr>
      </p:pic>
    </p:spTree>
    <p:extLst>
      <p:ext uri="{BB962C8B-B14F-4D97-AF65-F5344CB8AC3E}">
        <p14:creationId xmlns:p14="http://schemas.microsoft.com/office/powerpoint/2010/main" val="39410989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CB1CA3-B176-C42D-ACEF-75E8D698B04B}"/>
              </a:ext>
            </a:extLst>
          </p:cNvPr>
          <p:cNvSpPr>
            <a:spLocks noGrp="1"/>
          </p:cNvSpPr>
          <p:nvPr>
            <p:ph type="title"/>
          </p:nvPr>
        </p:nvSpPr>
        <p:spPr>
          <a:xfrm>
            <a:off x="838200" y="0"/>
            <a:ext cx="10515600" cy="1325563"/>
          </a:xfrm>
        </p:spPr>
        <p:txBody>
          <a:bodyPr/>
          <a:lstStyle/>
          <a:p>
            <a:r>
              <a:rPr lang="en-US" altLang="zh-TW" dirty="0"/>
              <a:t>Extra Bonus 2</a:t>
            </a:r>
            <a:endParaRPr lang="zh-TW" altLang="en-US" dirty="0"/>
          </a:p>
        </p:txBody>
      </p:sp>
      <p:sp>
        <p:nvSpPr>
          <p:cNvPr id="3" name="內容版面配置區 2">
            <a:extLst>
              <a:ext uri="{FF2B5EF4-FFF2-40B4-BE49-F238E27FC236}">
                <a16:creationId xmlns:a16="http://schemas.microsoft.com/office/drawing/2014/main" id="{64835BAB-748F-222F-5298-4269085F1D8A}"/>
              </a:ext>
            </a:extLst>
          </p:cNvPr>
          <p:cNvSpPr>
            <a:spLocks noGrp="1"/>
          </p:cNvSpPr>
          <p:nvPr>
            <p:ph idx="1"/>
          </p:nvPr>
        </p:nvSpPr>
        <p:spPr>
          <a:xfrm>
            <a:off x="838201" y="1325563"/>
            <a:ext cx="5704114" cy="4351338"/>
          </a:xfrm>
        </p:spPr>
        <p:txBody>
          <a:bodyPr/>
          <a:lstStyle/>
          <a:p>
            <a:r>
              <a:rPr lang="en-US" altLang="zh-TW" dirty="0"/>
              <a:t>According to the graph analysis on page 105, what other information can be observed from the graph besides house prices? And what other variables do you think are suitable for observation using this graph beside the latitude and longitude? Please plot your thought as the following figure and describe your thoughts in detail.</a:t>
            </a:r>
            <a:endParaRPr lang="zh-TW" altLang="en-US" dirty="0"/>
          </a:p>
        </p:txBody>
      </p:sp>
      <p:sp>
        <p:nvSpPr>
          <p:cNvPr id="4" name="投影片編號版面配置區 3">
            <a:extLst>
              <a:ext uri="{FF2B5EF4-FFF2-40B4-BE49-F238E27FC236}">
                <a16:creationId xmlns:a16="http://schemas.microsoft.com/office/drawing/2014/main" id="{E5EBA6F9-6BC9-C64C-4BD4-0B17282F5750}"/>
              </a:ext>
            </a:extLst>
          </p:cNvPr>
          <p:cNvSpPr>
            <a:spLocks noGrp="1"/>
          </p:cNvSpPr>
          <p:nvPr>
            <p:ph type="sldNum" sz="quarter" idx="12"/>
          </p:nvPr>
        </p:nvSpPr>
        <p:spPr/>
        <p:txBody>
          <a:bodyPr/>
          <a:lstStyle/>
          <a:p>
            <a:fld id="{C4228B2F-DCD5-4BFB-98DD-2DA449AD3239}" type="slidenum">
              <a:rPr lang="zh-TW" altLang="en-US" smtClean="0"/>
              <a:pPr/>
              <a:t>132</a:t>
            </a:fld>
            <a:endParaRPr lang="zh-TW" altLang="en-US" dirty="0"/>
          </a:p>
        </p:txBody>
      </p:sp>
      <p:pic>
        <p:nvPicPr>
          <p:cNvPr id="5" name="圖片 4">
            <a:extLst>
              <a:ext uri="{FF2B5EF4-FFF2-40B4-BE49-F238E27FC236}">
                <a16:creationId xmlns:a16="http://schemas.microsoft.com/office/drawing/2014/main" id="{587F29C1-71FE-5522-CD68-2DCD0FFEB532}"/>
              </a:ext>
            </a:extLst>
          </p:cNvPr>
          <p:cNvPicPr>
            <a:picLocks noChangeAspect="1"/>
          </p:cNvPicPr>
          <p:nvPr/>
        </p:nvPicPr>
        <p:blipFill rotWithShape="1">
          <a:blip r:embed="rId3"/>
          <a:srcRect l="5536" t="29524" r="60357" b="11518"/>
          <a:stretch/>
        </p:blipFill>
        <p:spPr>
          <a:xfrm>
            <a:off x="6694878" y="398038"/>
            <a:ext cx="5290787" cy="5144455"/>
          </a:xfrm>
          <a:prstGeom prst="rect">
            <a:avLst/>
          </a:prstGeom>
        </p:spPr>
      </p:pic>
      <p:sp>
        <p:nvSpPr>
          <p:cNvPr id="6" name="矩形 5">
            <a:extLst>
              <a:ext uri="{FF2B5EF4-FFF2-40B4-BE49-F238E27FC236}">
                <a16:creationId xmlns:a16="http://schemas.microsoft.com/office/drawing/2014/main" id="{7550FC34-FAE9-F647-2D5C-25E5C54B9B17}"/>
              </a:ext>
            </a:extLst>
          </p:cNvPr>
          <p:cNvSpPr/>
          <p:nvPr/>
        </p:nvSpPr>
        <p:spPr>
          <a:xfrm>
            <a:off x="838200" y="5676901"/>
            <a:ext cx="5704114" cy="8409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zh-TW" sz="2400" dirty="0">
                <a:solidFill>
                  <a:schemeClr val="tx1"/>
                </a:solidFill>
              </a:rPr>
              <a:t>Please directly write your description in the cell in </a:t>
            </a:r>
            <a:r>
              <a:rPr lang="en-US" altLang="zh-TW" sz="2400" dirty="0" err="1">
                <a:solidFill>
                  <a:schemeClr val="tx1"/>
                </a:solidFill>
              </a:rPr>
              <a:t>Colab</a:t>
            </a:r>
            <a:r>
              <a:rPr lang="zh-TW" altLang="en-US" sz="2400" dirty="0">
                <a:solidFill>
                  <a:schemeClr val="tx1"/>
                </a:solidFill>
              </a:rPr>
              <a:t> </a:t>
            </a:r>
            <a:r>
              <a:rPr lang="en-US" altLang="zh-TW" sz="2400" dirty="0">
                <a:solidFill>
                  <a:schemeClr val="tx1"/>
                </a:solidFill>
              </a:rPr>
              <a:t>with </a:t>
            </a:r>
            <a:r>
              <a:rPr lang="en-US" altLang="zh-TW" sz="2400" dirty="0">
                <a:solidFill>
                  <a:srgbClr val="0000FF"/>
                </a:solidFill>
              </a:rPr>
              <a:t>#</a:t>
            </a:r>
            <a:r>
              <a:rPr lang="en-US" altLang="zh-TW" sz="2400" dirty="0">
                <a:solidFill>
                  <a:schemeClr val="tx1"/>
                </a:solidFill>
              </a:rPr>
              <a:t>.</a:t>
            </a:r>
            <a:endParaRPr lang="zh-TW" altLang="en-US" sz="2400" dirty="0">
              <a:solidFill>
                <a:schemeClr val="tx1"/>
              </a:solidFill>
            </a:endParaRPr>
          </a:p>
        </p:txBody>
      </p:sp>
      <p:pic>
        <p:nvPicPr>
          <p:cNvPr id="8" name="圖片 7">
            <a:extLst>
              <a:ext uri="{FF2B5EF4-FFF2-40B4-BE49-F238E27FC236}">
                <a16:creationId xmlns:a16="http://schemas.microsoft.com/office/drawing/2014/main" id="{4C0D1E5C-42DB-9133-10BF-3FA5A4E9E7F9}"/>
              </a:ext>
            </a:extLst>
          </p:cNvPr>
          <p:cNvPicPr>
            <a:picLocks noChangeAspect="1"/>
          </p:cNvPicPr>
          <p:nvPr/>
        </p:nvPicPr>
        <p:blipFill rotWithShape="1">
          <a:blip r:embed="rId4"/>
          <a:srcRect l="4018" t="35556" r="81786" b="61342"/>
          <a:stretch/>
        </p:blipFill>
        <p:spPr>
          <a:xfrm>
            <a:off x="7108535" y="5962212"/>
            <a:ext cx="3980382" cy="489205"/>
          </a:xfrm>
          <a:prstGeom prst="rect">
            <a:avLst/>
          </a:prstGeom>
        </p:spPr>
      </p:pic>
    </p:spTree>
    <p:extLst>
      <p:ext uri="{BB962C8B-B14F-4D97-AF65-F5344CB8AC3E}">
        <p14:creationId xmlns:p14="http://schemas.microsoft.com/office/powerpoint/2010/main" val="25293655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B9300E-025D-9A46-875C-F47908224234}"/>
              </a:ext>
            </a:extLst>
          </p:cNvPr>
          <p:cNvSpPr>
            <a:spLocks noGrp="1"/>
          </p:cNvSpPr>
          <p:nvPr>
            <p:ph type="title"/>
          </p:nvPr>
        </p:nvSpPr>
        <p:spPr/>
        <p:txBody>
          <a:bodyPr/>
          <a:lstStyle/>
          <a:p>
            <a:r>
              <a:rPr kumimoji="1" lang="en-US" altLang="zh-TW" dirty="0"/>
              <a:t>Send Your Works </a:t>
            </a:r>
            <a:endParaRPr kumimoji="1" lang="zh-TW" altLang="en-US" dirty="0"/>
          </a:p>
        </p:txBody>
      </p:sp>
      <p:sp>
        <p:nvSpPr>
          <p:cNvPr id="3" name="文字版面配置區 2">
            <a:extLst>
              <a:ext uri="{FF2B5EF4-FFF2-40B4-BE49-F238E27FC236}">
                <a16:creationId xmlns:a16="http://schemas.microsoft.com/office/drawing/2014/main" id="{C3B5A5A8-28C4-AE41-B33C-CAAF031A4E78}"/>
              </a:ext>
            </a:extLst>
          </p:cNvPr>
          <p:cNvSpPr>
            <a:spLocks noGrp="1"/>
          </p:cNvSpPr>
          <p:nvPr>
            <p:ph idx="1"/>
          </p:nvPr>
        </p:nvSpPr>
        <p:spPr>
          <a:xfrm>
            <a:off x="838200" y="1417277"/>
            <a:ext cx="10515600" cy="4939073"/>
          </a:xfrm>
        </p:spPr>
        <p:txBody>
          <a:bodyPr>
            <a:normAutofit/>
          </a:bodyPr>
          <a:lstStyle/>
          <a:p>
            <a:pPr>
              <a:lnSpc>
                <a:spcPct val="130000"/>
              </a:lnSpc>
            </a:pPr>
            <a:r>
              <a:rPr kumimoji="1" lang="en-US" altLang="zh-TW" dirty="0"/>
              <a:t>After finishing the extra bonus, please download the code as .</a:t>
            </a:r>
            <a:r>
              <a:rPr kumimoji="1" lang="en-US" altLang="zh-TW" dirty="0" err="1"/>
              <a:t>ipynb</a:t>
            </a:r>
            <a:r>
              <a:rPr kumimoji="1" lang="en-US" altLang="zh-TW" dirty="0"/>
              <a:t> file.</a:t>
            </a:r>
          </a:p>
          <a:p>
            <a:pPr>
              <a:lnSpc>
                <a:spcPct val="130000"/>
              </a:lnSpc>
            </a:pPr>
            <a:r>
              <a:rPr kumimoji="1" lang="en-US" altLang="zh-TW" dirty="0"/>
              <a:t>Send your exercise and bonus files to the mail: </a:t>
            </a:r>
            <a:r>
              <a:rPr kumimoji="1" lang="en-US" altLang="zh-TW" dirty="0">
                <a:hlinkClick r:id="rId3"/>
              </a:rPr>
              <a:t>t110368019@ntut.org.tw</a:t>
            </a:r>
            <a:endParaRPr kumimoji="1" lang="en-US" altLang="zh-TW" dirty="0"/>
          </a:p>
          <a:p>
            <a:pPr>
              <a:lnSpc>
                <a:spcPct val="130000"/>
              </a:lnSpc>
            </a:pPr>
            <a:r>
              <a:rPr kumimoji="1" lang="en-US" altLang="zh-TW" dirty="0"/>
              <a:t>The title of the email should be in the following format: Student </a:t>
            </a:r>
            <a:r>
              <a:rPr kumimoji="1" lang="en-US" altLang="zh-TW" dirty="0" err="1"/>
              <a:t>ID_Name_Bonus</a:t>
            </a:r>
            <a:r>
              <a:rPr kumimoji="1" lang="en-US" altLang="zh-TW" dirty="0"/>
              <a:t> (ex: 109368091_</a:t>
            </a:r>
            <a:r>
              <a:rPr kumimoji="1" lang="zh-TW" altLang="en-US" dirty="0"/>
              <a:t>詹景淳</a:t>
            </a:r>
            <a:r>
              <a:rPr kumimoji="1" lang="en-US" altLang="zh-TW" dirty="0"/>
              <a:t>_Bonus).</a:t>
            </a:r>
          </a:p>
          <a:p>
            <a:pPr>
              <a:lnSpc>
                <a:spcPct val="130000"/>
              </a:lnSpc>
            </a:pPr>
            <a:r>
              <a:rPr lang="en-US" altLang="zh-TW" dirty="0"/>
              <a:t>The deadline for this exercise is 12/27/2022.</a:t>
            </a:r>
          </a:p>
        </p:txBody>
      </p:sp>
      <p:sp>
        <p:nvSpPr>
          <p:cNvPr id="4" name="投影片編號版面配置區 3">
            <a:extLst>
              <a:ext uri="{FF2B5EF4-FFF2-40B4-BE49-F238E27FC236}">
                <a16:creationId xmlns:a16="http://schemas.microsoft.com/office/drawing/2014/main" id="{E7944A75-AA0F-D24B-94DF-0E6F141F8FA1}"/>
              </a:ext>
            </a:extLst>
          </p:cNvPr>
          <p:cNvSpPr>
            <a:spLocks noGrp="1"/>
          </p:cNvSpPr>
          <p:nvPr>
            <p:ph type="sldNum" sz="quarter" idx="12"/>
          </p:nvPr>
        </p:nvSpPr>
        <p:spPr/>
        <p:txBody>
          <a:bodyPr/>
          <a:lstStyle/>
          <a:p>
            <a:fld id="{00000000-1234-1234-1234-123412341234}" type="slidenum">
              <a:rPr lang="en-US" smtClean="0"/>
              <a:pPr/>
              <a:t>133</a:t>
            </a:fld>
            <a:endParaRPr lang="en-US" dirty="0"/>
          </a:p>
        </p:txBody>
      </p:sp>
    </p:spTree>
    <p:extLst>
      <p:ext uri="{BB962C8B-B14F-4D97-AF65-F5344CB8AC3E}">
        <p14:creationId xmlns:p14="http://schemas.microsoft.com/office/powerpoint/2010/main" val="25478756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C8BAEA61-955D-45D7-8AFB-A762C5B7B5D4}"/>
              </a:ext>
            </a:extLst>
          </p:cNvPr>
          <p:cNvSpPr txBox="1"/>
          <p:nvPr/>
        </p:nvSpPr>
        <p:spPr>
          <a:xfrm>
            <a:off x="4270019" y="2875002"/>
            <a:ext cx="3651962" cy="923330"/>
          </a:xfrm>
          <a:prstGeom prst="rect">
            <a:avLst/>
          </a:prstGeom>
          <a:noFill/>
        </p:spPr>
        <p:txBody>
          <a:bodyPr wrap="none" rtlCol="0">
            <a:spAutoFit/>
          </a:bodyPr>
          <a:lstStyle/>
          <a:p>
            <a:pPr algn="ctr"/>
            <a:r>
              <a:rPr lang="en-US" altLang="zh-TW" sz="5400" dirty="0">
                <a:latin typeface="Georgia" panose="02040502050405020303" pitchFamily="18" charset="0"/>
              </a:rPr>
              <a:t>Thank you!</a:t>
            </a:r>
            <a:endParaRPr lang="zh-TW" altLang="en-US" sz="5400" dirty="0">
              <a:latin typeface="Georgia" panose="02040502050405020303" pitchFamily="18" charset="0"/>
            </a:endParaRPr>
          </a:p>
        </p:txBody>
      </p:sp>
      <p:sp>
        <p:nvSpPr>
          <p:cNvPr id="3" name="投影片編號版面配置區 2"/>
          <p:cNvSpPr>
            <a:spLocks noGrp="1"/>
          </p:cNvSpPr>
          <p:nvPr>
            <p:ph type="sldNum" sz="quarter" idx="12"/>
          </p:nvPr>
        </p:nvSpPr>
        <p:spPr/>
        <p:txBody>
          <a:bodyPr/>
          <a:lstStyle/>
          <a:p>
            <a:fld id="{4C921B17-FDE5-4481-A3DB-CBA4468E30C6}" type="slidenum">
              <a:rPr lang="zh-TW" altLang="en-US" smtClean="0"/>
              <a:t>134</a:t>
            </a:fld>
            <a:endParaRPr lang="zh-TW" altLang="en-US"/>
          </a:p>
        </p:txBody>
      </p:sp>
    </p:spTree>
    <p:extLst>
      <p:ext uri="{BB962C8B-B14F-4D97-AF65-F5344CB8AC3E}">
        <p14:creationId xmlns:p14="http://schemas.microsoft.com/office/powerpoint/2010/main" val="1022403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Create the </a:t>
            </a:r>
            <a:r>
              <a:rPr lang="en-US" altLang="zh-TW" dirty="0" err="1"/>
              <a:t>Dataframe</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A part of </a:t>
            </a:r>
            <a:r>
              <a:rPr lang="en-US" altLang="zh-TW" dirty="0" err="1"/>
              <a:t>dataframe</a:t>
            </a:r>
            <a:r>
              <a:rPr lang="en-US" altLang="zh-TW" dirty="0"/>
              <a: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14</a:t>
            </a:fld>
            <a:endParaRPr lang="zh-TW" altLang="en-US" dirty="0"/>
          </a:p>
        </p:txBody>
      </p:sp>
      <p:pic>
        <p:nvPicPr>
          <p:cNvPr id="6" name="圖片 5">
            <a:extLst>
              <a:ext uri="{FF2B5EF4-FFF2-40B4-BE49-F238E27FC236}">
                <a16:creationId xmlns:a16="http://schemas.microsoft.com/office/drawing/2014/main" id="{9150EE7F-05B1-5510-4631-BF9D86D32B5C}"/>
              </a:ext>
            </a:extLst>
          </p:cNvPr>
          <p:cNvPicPr>
            <a:picLocks noChangeAspect="1"/>
          </p:cNvPicPr>
          <p:nvPr/>
        </p:nvPicPr>
        <p:blipFill rotWithShape="1">
          <a:blip r:embed="rId3"/>
          <a:srcRect l="5434" t="31429" r="55383" b="35510"/>
          <a:stretch/>
        </p:blipFill>
        <p:spPr>
          <a:xfrm>
            <a:off x="2198764" y="2368746"/>
            <a:ext cx="7794471" cy="3699329"/>
          </a:xfrm>
          <a:prstGeom prst="rect">
            <a:avLst/>
          </a:prstGeom>
        </p:spPr>
      </p:pic>
    </p:spTree>
    <p:extLst>
      <p:ext uri="{BB962C8B-B14F-4D97-AF65-F5344CB8AC3E}">
        <p14:creationId xmlns:p14="http://schemas.microsoft.com/office/powerpoint/2010/main" val="2207240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Remove Redundant Data</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45235"/>
            <a:ext cx="10515600" cy="4351338"/>
          </a:xfrm>
        </p:spPr>
        <p:txBody>
          <a:bodyPr/>
          <a:lstStyle/>
          <a:p>
            <a:r>
              <a:rPr lang="en-US" altLang="zh-TW" dirty="0"/>
              <a:t>The </a:t>
            </a:r>
            <a:r>
              <a:rPr lang="en-US" altLang="zh-TW" dirty="0" err="1"/>
              <a:t>dataframe</a:t>
            </a:r>
            <a:r>
              <a:rPr lang="en-US" altLang="zh-TW" dirty="0"/>
              <a:t>, _</a:t>
            </a:r>
            <a:r>
              <a:rPr lang="en-US" altLang="zh-TW" dirty="0" err="1"/>
              <a:t>c3</a:t>
            </a:r>
            <a:r>
              <a:rPr lang="en-US" altLang="zh-TW" dirty="0"/>
              <a:t>, _</a:t>
            </a:r>
            <a:r>
              <a:rPr lang="en-US" altLang="zh-TW" dirty="0" err="1"/>
              <a:t>c4</a:t>
            </a:r>
            <a:r>
              <a:rPr lang="en-US" altLang="zh-TW" dirty="0"/>
              <a:t>, _</a:t>
            </a:r>
            <a:r>
              <a:rPr lang="en-US" altLang="zh-TW" dirty="0" err="1"/>
              <a:t>c5</a:t>
            </a:r>
            <a:r>
              <a:rPr lang="en-US" altLang="zh-TW" dirty="0"/>
              <a:t>, and _</a:t>
            </a:r>
            <a:r>
              <a:rPr lang="en-US" altLang="zh-TW" dirty="0" err="1"/>
              <a:t>c6</a:t>
            </a:r>
            <a:r>
              <a:rPr lang="en-US" altLang="zh-TW" dirty="0"/>
              <a:t> that can be excluded from the dataset using the following script.</a:t>
            </a:r>
          </a:p>
          <a:p>
            <a:r>
              <a:rPr lang="en-US" altLang="zh-TW" dirty="0"/>
              <a:t>Use </a:t>
            </a:r>
            <a:r>
              <a:rPr lang="en-US" altLang="zh-TW" dirty="0">
                <a:solidFill>
                  <a:srgbClr val="0000FF"/>
                </a:solidFill>
              </a:rPr>
              <a:t>select()</a:t>
            </a:r>
            <a:r>
              <a:rPr lang="en-US" altLang="zh-TW" dirty="0">
                <a:solidFill>
                  <a:schemeClr val="accent1"/>
                </a:solidFill>
              </a:rPr>
              <a:t> </a:t>
            </a:r>
            <a:r>
              <a:rPr lang="en-US" altLang="zh-TW" dirty="0"/>
              <a:t>to choose the subset of a </a:t>
            </a:r>
            <a:r>
              <a:rPr lang="en-US" altLang="zh-TW" dirty="0" err="1"/>
              <a:t>dataframe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15</a:t>
            </a:fld>
            <a:endParaRPr lang="zh-TW" altLang="en-US" dirty="0"/>
          </a:p>
        </p:txBody>
      </p:sp>
      <p:pic>
        <p:nvPicPr>
          <p:cNvPr id="6" name="圖片 5">
            <a:extLst>
              <a:ext uri="{FF2B5EF4-FFF2-40B4-BE49-F238E27FC236}">
                <a16:creationId xmlns:a16="http://schemas.microsoft.com/office/drawing/2014/main" id="{6210AB9E-1E35-B946-A83E-1C37571C1108}"/>
              </a:ext>
            </a:extLst>
          </p:cNvPr>
          <p:cNvPicPr>
            <a:picLocks noChangeAspect="1"/>
          </p:cNvPicPr>
          <p:nvPr/>
        </p:nvPicPr>
        <p:blipFill rotWithShape="1">
          <a:blip r:embed="rId3"/>
          <a:srcRect l="5128" t="30748" r="67704" b="56871"/>
          <a:stretch/>
        </p:blipFill>
        <p:spPr>
          <a:xfrm>
            <a:off x="2486373" y="3570516"/>
            <a:ext cx="7219253" cy="1850570"/>
          </a:xfrm>
          <a:prstGeom prst="rect">
            <a:avLst/>
          </a:prstGeom>
        </p:spPr>
      </p:pic>
    </p:spTree>
    <p:extLst>
      <p:ext uri="{BB962C8B-B14F-4D97-AF65-F5344CB8AC3E}">
        <p14:creationId xmlns:p14="http://schemas.microsoft.com/office/powerpoint/2010/main" val="2277429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Remove Redundant Data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A part of </a:t>
            </a:r>
            <a:r>
              <a:rPr lang="en-US" altLang="zh-TW" dirty="0" err="1"/>
              <a:t>dataframe</a:t>
            </a:r>
            <a:r>
              <a:rPr lang="en-US" altLang="zh-TW" dirty="0"/>
              <a:t> is shown below.</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16</a:t>
            </a:fld>
            <a:endParaRPr lang="zh-TW" altLang="en-US" dirty="0"/>
          </a:p>
        </p:txBody>
      </p:sp>
      <p:pic>
        <p:nvPicPr>
          <p:cNvPr id="6" name="圖片 5">
            <a:extLst>
              <a:ext uri="{FF2B5EF4-FFF2-40B4-BE49-F238E27FC236}">
                <a16:creationId xmlns:a16="http://schemas.microsoft.com/office/drawing/2014/main" id="{D39B6883-011C-52FE-8515-381A2F57DFE4}"/>
              </a:ext>
            </a:extLst>
          </p:cNvPr>
          <p:cNvPicPr>
            <a:picLocks noChangeAspect="1"/>
          </p:cNvPicPr>
          <p:nvPr/>
        </p:nvPicPr>
        <p:blipFill rotWithShape="1">
          <a:blip r:embed="rId3"/>
          <a:srcRect l="5434" t="26621" r="66480" b="40136"/>
          <a:stretch/>
        </p:blipFill>
        <p:spPr>
          <a:xfrm>
            <a:off x="3309256" y="2351779"/>
            <a:ext cx="5573488" cy="3710703"/>
          </a:xfrm>
          <a:prstGeom prst="rect">
            <a:avLst/>
          </a:prstGeom>
        </p:spPr>
      </p:pic>
    </p:spTree>
    <p:extLst>
      <p:ext uri="{BB962C8B-B14F-4D97-AF65-F5344CB8AC3E}">
        <p14:creationId xmlns:p14="http://schemas.microsoft.com/office/powerpoint/2010/main" val="3262357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Ordering of </a:t>
            </a:r>
            <a:r>
              <a:rPr lang="en-US" altLang="zh-TW" dirty="0" err="1"/>
              <a:t>Dataframe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473364" y="1516480"/>
            <a:ext cx="11245272" cy="4351338"/>
          </a:xfrm>
        </p:spPr>
        <p:txBody>
          <a:bodyPr/>
          <a:lstStyle/>
          <a:p>
            <a:r>
              <a:rPr lang="en-US" altLang="zh-TW" dirty="0" err="1">
                <a:solidFill>
                  <a:srgbClr val="0000FF"/>
                </a:solidFill>
              </a:rPr>
              <a:t>groupby</a:t>
            </a:r>
            <a:r>
              <a:rPr lang="en-US" altLang="zh-TW" dirty="0">
                <a:solidFill>
                  <a:srgbClr val="0000FF"/>
                </a:solidFill>
              </a:rPr>
              <a:t>()</a:t>
            </a:r>
            <a:r>
              <a:rPr lang="en-US" altLang="zh-TW" dirty="0"/>
              <a:t>:</a:t>
            </a:r>
            <a:r>
              <a:rPr lang="en-US" altLang="zh-TW" dirty="0">
                <a:solidFill>
                  <a:srgbClr val="0000FF"/>
                </a:solidFill>
              </a:rPr>
              <a:t> </a:t>
            </a:r>
            <a:r>
              <a:rPr lang="en-US" altLang="zh-TW" dirty="0"/>
              <a:t>Group the label column and generate a count distribution.</a:t>
            </a:r>
          </a:p>
          <a:p>
            <a:r>
              <a:rPr lang="en-US" altLang="zh-TW" dirty="0" err="1">
                <a:solidFill>
                  <a:srgbClr val="0000FF"/>
                </a:solidFill>
              </a:rPr>
              <a:t>orderby</a:t>
            </a:r>
            <a:r>
              <a:rPr lang="en-US" altLang="zh-TW" dirty="0">
                <a:solidFill>
                  <a:srgbClr val="0000FF"/>
                </a:solidFill>
              </a:rPr>
              <a:t>(“count”)</a:t>
            </a:r>
            <a:r>
              <a:rPr lang="en-US" altLang="zh-TW" dirty="0"/>
              <a:t>:</a:t>
            </a:r>
            <a:r>
              <a:rPr lang="en-US" altLang="zh-TW" dirty="0">
                <a:solidFill>
                  <a:schemeClr val="accent1"/>
                </a:solidFill>
              </a:rPr>
              <a:t> </a:t>
            </a:r>
            <a:r>
              <a:rPr lang="en-US" altLang="zh-TW" dirty="0"/>
              <a:t>Sort the </a:t>
            </a:r>
            <a:r>
              <a:rPr lang="en-US" altLang="zh-TW" dirty="0" err="1"/>
              <a:t>dataframe</a:t>
            </a:r>
            <a:r>
              <a:rPr lang="en-US" altLang="zh-TW" dirty="0"/>
              <a:t> by column counts. </a:t>
            </a:r>
          </a:p>
          <a:p>
            <a:r>
              <a:rPr lang="en-US" altLang="zh-TW" dirty="0">
                <a:solidFill>
                  <a:srgbClr val="0000FF"/>
                </a:solidFill>
              </a:rPr>
              <a:t>“ascending=False”</a:t>
            </a:r>
            <a:r>
              <a:rPr lang="en-US" altLang="zh-TW" dirty="0"/>
              <a:t>: The column is sorted in descending order.</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17</a:t>
            </a:fld>
            <a:endParaRPr lang="zh-TW" altLang="en-US" dirty="0"/>
          </a:p>
        </p:txBody>
      </p:sp>
      <p:grpSp>
        <p:nvGrpSpPr>
          <p:cNvPr id="5" name="群組 4">
            <a:extLst>
              <a:ext uri="{FF2B5EF4-FFF2-40B4-BE49-F238E27FC236}">
                <a16:creationId xmlns:a16="http://schemas.microsoft.com/office/drawing/2014/main" id="{1FA21772-2B98-3ACF-9150-1A65E63A9854}"/>
              </a:ext>
            </a:extLst>
          </p:cNvPr>
          <p:cNvGrpSpPr/>
          <p:nvPr/>
        </p:nvGrpSpPr>
        <p:grpSpPr>
          <a:xfrm>
            <a:off x="782667" y="3429000"/>
            <a:ext cx="10626665" cy="2078960"/>
            <a:chOff x="876299" y="4098003"/>
            <a:chExt cx="10626665" cy="2078960"/>
          </a:xfrm>
        </p:grpSpPr>
        <p:pic>
          <p:nvPicPr>
            <p:cNvPr id="6" name="圖片 5">
              <a:extLst>
                <a:ext uri="{FF2B5EF4-FFF2-40B4-BE49-F238E27FC236}">
                  <a16:creationId xmlns:a16="http://schemas.microsoft.com/office/drawing/2014/main" id="{F79639EF-D49E-E10F-2E3E-B9041C905B8D}"/>
                </a:ext>
              </a:extLst>
            </p:cNvPr>
            <p:cNvPicPr>
              <a:picLocks noChangeAspect="1"/>
            </p:cNvPicPr>
            <p:nvPr/>
          </p:nvPicPr>
          <p:blipFill rotWithShape="1">
            <a:blip r:embed="rId3"/>
            <a:srcRect l="5127" t="37823" r="61811" b="48979"/>
            <a:stretch/>
          </p:blipFill>
          <p:spPr>
            <a:xfrm>
              <a:off x="876299" y="4312214"/>
              <a:ext cx="7350846" cy="1650538"/>
            </a:xfrm>
            <a:prstGeom prst="rect">
              <a:avLst/>
            </a:prstGeom>
          </p:spPr>
        </p:pic>
        <p:pic>
          <p:nvPicPr>
            <p:cNvPr id="8" name="圖片 7">
              <a:extLst>
                <a:ext uri="{FF2B5EF4-FFF2-40B4-BE49-F238E27FC236}">
                  <a16:creationId xmlns:a16="http://schemas.microsoft.com/office/drawing/2014/main" id="{61C17CB7-0F64-7AF4-35CB-61AF2770A0AB}"/>
                </a:ext>
              </a:extLst>
            </p:cNvPr>
            <p:cNvPicPr>
              <a:picLocks noChangeAspect="1"/>
            </p:cNvPicPr>
            <p:nvPr/>
          </p:nvPicPr>
          <p:blipFill rotWithShape="1">
            <a:blip r:embed="rId3"/>
            <a:srcRect l="7959" t="51973" r="77500" b="31429"/>
            <a:stretch/>
          </p:blipFill>
          <p:spPr>
            <a:xfrm>
              <a:off x="8265243" y="4098003"/>
              <a:ext cx="3237721" cy="2078960"/>
            </a:xfrm>
            <a:prstGeom prst="rect">
              <a:avLst/>
            </a:prstGeom>
          </p:spPr>
        </p:pic>
      </p:grpSp>
    </p:spTree>
    <p:extLst>
      <p:ext uri="{BB962C8B-B14F-4D97-AF65-F5344CB8AC3E}">
        <p14:creationId xmlns:p14="http://schemas.microsoft.com/office/powerpoint/2010/main" val="667554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Create </a:t>
            </a:r>
            <a:r>
              <a:rPr lang="en-US" altLang="zh-TW" dirty="0" err="1"/>
              <a:t>word_count</a:t>
            </a:r>
            <a:r>
              <a:rPr lang="en-US" altLang="zh-TW" dirty="0"/>
              <a:t> Column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439862"/>
            <a:ext cx="10515600" cy="4351338"/>
          </a:xfrm>
        </p:spPr>
        <p:txBody>
          <a:bodyPr/>
          <a:lstStyle/>
          <a:p>
            <a:r>
              <a:rPr lang="en-US" altLang="zh-TW" dirty="0"/>
              <a:t>A new column (</a:t>
            </a:r>
            <a:r>
              <a:rPr lang="en-US" altLang="zh-TW" dirty="0" err="1">
                <a:solidFill>
                  <a:srgbClr val="0000FF"/>
                </a:solidFill>
              </a:rPr>
              <a:t>word_count</a:t>
            </a:r>
            <a:r>
              <a:rPr lang="en-US" altLang="zh-TW" dirty="0"/>
              <a:t>) is created to calculate how many words are used in each of the 100 transactions.</a:t>
            </a:r>
          </a:p>
          <a:p>
            <a:r>
              <a:rPr lang="en-US" altLang="zh-TW" b="0" i="0" dirty="0" err="1">
                <a:solidFill>
                  <a:srgbClr val="0000FF"/>
                </a:solidFill>
                <a:effectLst/>
              </a:rPr>
              <a:t>withColumn</a:t>
            </a:r>
            <a:r>
              <a:rPr lang="en-US" altLang="zh-TW" dirty="0">
                <a:solidFill>
                  <a:srgbClr val="0000FF"/>
                </a:solidFill>
              </a:rPr>
              <a:t>()</a:t>
            </a:r>
            <a:r>
              <a:rPr lang="en-US" altLang="zh-TW" dirty="0"/>
              <a:t>: </a:t>
            </a:r>
            <a:r>
              <a:rPr lang="en-US" altLang="zh-TW" dirty="0">
                <a:solidFill>
                  <a:srgbClr val="000000"/>
                </a:solidFill>
              </a:rPr>
              <a:t>A</a:t>
            </a:r>
            <a:r>
              <a:rPr lang="en-US" altLang="zh-TW" b="0" i="0" dirty="0">
                <a:solidFill>
                  <a:srgbClr val="000000"/>
                </a:solidFill>
                <a:effectLst/>
              </a:rPr>
              <a:t>dd a new column to </a:t>
            </a:r>
            <a:r>
              <a:rPr lang="en-US" altLang="zh-TW" dirty="0" err="1">
                <a:solidFill>
                  <a:srgbClr val="000000"/>
                </a:solidFill>
              </a:rPr>
              <a:t>d</a:t>
            </a:r>
            <a:r>
              <a:rPr lang="en-US" altLang="zh-TW" b="0" i="0" dirty="0" err="1">
                <a:solidFill>
                  <a:srgbClr val="000000"/>
                </a:solidFill>
                <a:effectLst/>
              </a:rPr>
              <a:t>ataframe</a:t>
            </a:r>
            <a:r>
              <a:rPr lang="en-US" altLang="zh-TW" b="0" i="0" dirty="0">
                <a:solidFill>
                  <a:srgbClr val="000000"/>
                </a:solidFill>
                <a:effectLst/>
              </a:rPr>
              <a:t>.</a:t>
            </a:r>
          </a:p>
          <a:p>
            <a:r>
              <a:rPr lang="en-US" altLang="zh-TW" dirty="0">
                <a:solidFill>
                  <a:srgbClr val="0000FF"/>
                </a:solidFill>
              </a:rPr>
              <a:t>size()</a:t>
            </a:r>
            <a:r>
              <a:rPr lang="en-US" altLang="zh-TW" dirty="0"/>
              <a:t>: Calculate how many words are in each </a:t>
            </a:r>
            <a:r>
              <a:rPr lang="en-US" altLang="zh-TW" dirty="0">
                <a:solidFill>
                  <a:schemeClr val="accent1"/>
                </a:solidFill>
              </a:rPr>
              <a:t>‘</a:t>
            </a:r>
            <a:r>
              <a:rPr lang="en-US" altLang="zh-TW" dirty="0">
                <a:solidFill>
                  <a:srgbClr val="0000FF"/>
                </a:solidFill>
              </a:rPr>
              <a:t>chat</a:t>
            </a:r>
            <a:r>
              <a:rPr lang="en-US" altLang="zh-TW" dirty="0">
                <a:solidFill>
                  <a:schemeClr val="accent1"/>
                </a:solidFill>
              </a:rPr>
              <a:t>’ </a:t>
            </a:r>
            <a:r>
              <a:rPr lang="en-US" altLang="zh-TW" dirty="0"/>
              <a:t>column.</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18</a:t>
            </a:fld>
            <a:endParaRPr lang="zh-TW" altLang="en-US" dirty="0"/>
          </a:p>
        </p:txBody>
      </p:sp>
      <p:pic>
        <p:nvPicPr>
          <p:cNvPr id="6" name="圖片 5">
            <a:extLst>
              <a:ext uri="{FF2B5EF4-FFF2-40B4-BE49-F238E27FC236}">
                <a16:creationId xmlns:a16="http://schemas.microsoft.com/office/drawing/2014/main" id="{6B048849-4219-4378-41F1-412391D87C14}"/>
              </a:ext>
            </a:extLst>
          </p:cNvPr>
          <p:cNvPicPr>
            <a:picLocks noChangeAspect="1"/>
          </p:cNvPicPr>
          <p:nvPr/>
        </p:nvPicPr>
        <p:blipFill rotWithShape="1">
          <a:blip r:embed="rId3"/>
          <a:srcRect l="5051" t="39728" r="51020" b="46123"/>
          <a:stretch/>
        </p:blipFill>
        <p:spPr>
          <a:xfrm>
            <a:off x="1409701" y="3929743"/>
            <a:ext cx="9372595" cy="1698171"/>
          </a:xfrm>
          <a:prstGeom prst="rect">
            <a:avLst/>
          </a:prstGeom>
        </p:spPr>
      </p:pic>
    </p:spTree>
    <p:extLst>
      <p:ext uri="{BB962C8B-B14F-4D97-AF65-F5344CB8AC3E}">
        <p14:creationId xmlns:p14="http://schemas.microsoft.com/office/powerpoint/2010/main" val="1133991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199" y="0"/>
            <a:ext cx="10515600" cy="1325563"/>
          </a:xfrm>
        </p:spPr>
        <p:txBody>
          <a:bodyPr/>
          <a:lstStyle/>
          <a:p>
            <a:r>
              <a:rPr lang="en-US" altLang="zh-TW" dirty="0"/>
              <a:t>Create </a:t>
            </a:r>
            <a:r>
              <a:rPr lang="en-US" altLang="zh-TW" dirty="0" err="1"/>
              <a:t>word_count</a:t>
            </a:r>
            <a:r>
              <a:rPr lang="en-US" altLang="zh-TW" dirty="0"/>
              <a:t> Column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325563"/>
            <a:ext cx="10515600" cy="4351338"/>
          </a:xfrm>
        </p:spPr>
        <p:txBody>
          <a:bodyPr/>
          <a:lstStyle/>
          <a:p>
            <a:r>
              <a:rPr lang="en-US" altLang="zh-TW" dirty="0"/>
              <a:t>The newly created column (</a:t>
            </a:r>
            <a:r>
              <a:rPr lang="en-US" altLang="zh-TW" dirty="0" err="1">
                <a:solidFill>
                  <a:srgbClr val="0000FF"/>
                </a:solidFill>
              </a:rPr>
              <a:t>word_count</a:t>
            </a:r>
            <a:r>
              <a:rPr lang="en-US" altLang="zh-TW" dirty="0"/>
              <a: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19</a:t>
            </a:fld>
            <a:endParaRPr lang="zh-TW" altLang="en-US" dirty="0"/>
          </a:p>
        </p:txBody>
      </p:sp>
      <p:pic>
        <p:nvPicPr>
          <p:cNvPr id="6" name="圖片 5">
            <a:extLst>
              <a:ext uri="{FF2B5EF4-FFF2-40B4-BE49-F238E27FC236}">
                <a16:creationId xmlns:a16="http://schemas.microsoft.com/office/drawing/2014/main" id="{F444FE64-0778-401E-359C-88AE8146F980}"/>
              </a:ext>
            </a:extLst>
          </p:cNvPr>
          <p:cNvPicPr>
            <a:picLocks noChangeAspect="1"/>
          </p:cNvPicPr>
          <p:nvPr/>
        </p:nvPicPr>
        <p:blipFill rotWithShape="1">
          <a:blip r:embed="rId3"/>
          <a:srcRect l="5357" t="27619" r="60434" b="39048"/>
          <a:stretch/>
        </p:blipFill>
        <p:spPr>
          <a:xfrm>
            <a:off x="2607127" y="2192136"/>
            <a:ext cx="6977743" cy="3824489"/>
          </a:xfrm>
          <a:prstGeom prst="rect">
            <a:avLst/>
          </a:prstGeom>
        </p:spPr>
      </p:pic>
    </p:spTree>
    <p:extLst>
      <p:ext uri="{BB962C8B-B14F-4D97-AF65-F5344CB8AC3E}">
        <p14:creationId xmlns:p14="http://schemas.microsoft.com/office/powerpoint/2010/main" val="1168831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702480-5C61-2BB9-0361-1F5324F0FA2C}"/>
              </a:ext>
            </a:extLst>
          </p:cNvPr>
          <p:cNvSpPr>
            <a:spLocks noGrp="1"/>
          </p:cNvSpPr>
          <p:nvPr>
            <p:ph type="ctrTitle"/>
          </p:nvPr>
        </p:nvSpPr>
        <p:spPr>
          <a:xfrm>
            <a:off x="1586204" y="961669"/>
            <a:ext cx="9019592" cy="2387600"/>
          </a:xfrm>
        </p:spPr>
        <p:txBody>
          <a:bodyPr>
            <a:normAutofit/>
          </a:bodyPr>
          <a:lstStyle/>
          <a:p>
            <a:r>
              <a:rPr lang="en-US" altLang="zh-TW" sz="4400" dirty="0">
                <a:latin typeface="Georgia" panose="02040502050405020303" pitchFamily="18" charset="0"/>
              </a:rPr>
              <a:t>Data Analysis and Machine Learning by Using Spark Environment in Google </a:t>
            </a:r>
            <a:r>
              <a:rPr lang="en-US" altLang="zh-TW" sz="4400" dirty="0" err="1">
                <a:latin typeface="Georgia" panose="02040502050405020303" pitchFamily="18" charset="0"/>
              </a:rPr>
              <a:t>Colab</a:t>
            </a:r>
            <a:endParaRPr lang="zh-TW" altLang="en-US" sz="4400" dirty="0">
              <a:latin typeface="Georgia" panose="02040502050405020303" pitchFamily="18" charset="0"/>
            </a:endParaRPr>
          </a:p>
        </p:txBody>
      </p:sp>
      <p:sp>
        <p:nvSpPr>
          <p:cNvPr id="3" name="副標題 2">
            <a:extLst>
              <a:ext uri="{FF2B5EF4-FFF2-40B4-BE49-F238E27FC236}">
                <a16:creationId xmlns:a16="http://schemas.microsoft.com/office/drawing/2014/main" id="{3409A367-E9AC-2A36-E25D-87810676B791}"/>
              </a:ext>
            </a:extLst>
          </p:cNvPr>
          <p:cNvSpPr>
            <a:spLocks noGrp="1"/>
          </p:cNvSpPr>
          <p:nvPr>
            <p:ph type="subTitle" idx="1"/>
          </p:nvPr>
        </p:nvSpPr>
        <p:spPr>
          <a:xfrm>
            <a:off x="1524000" y="3928609"/>
            <a:ext cx="9144000" cy="1655762"/>
          </a:xfrm>
        </p:spPr>
        <p:txBody>
          <a:bodyPr>
            <a:normAutofit/>
          </a:bodyPr>
          <a:lstStyle/>
          <a:p>
            <a:r>
              <a:rPr lang="en-US" altLang="zh-TW" sz="3200" dirty="0">
                <a:latin typeface="Georgia" panose="02040502050405020303" pitchFamily="18" charset="0"/>
                <a:cs typeface="Times New Roman" panose="02020603050405020304" pitchFamily="18" charset="0"/>
              </a:rPr>
              <a:t>Johnny, Jing-Chun Zhan (</a:t>
            </a:r>
            <a:r>
              <a:rPr lang="zh-TW" altLang="en-US" sz="3200" dirty="0">
                <a:latin typeface="Georgia" panose="02040502050405020303" pitchFamily="18" charset="0"/>
                <a:ea typeface="標楷體" panose="03000509000000000000" pitchFamily="65" charset="-120"/>
                <a:cs typeface="Times New Roman" panose="02020603050405020304" pitchFamily="18" charset="0"/>
              </a:rPr>
              <a:t>詹景淳</a:t>
            </a:r>
            <a:r>
              <a:rPr lang="en-US" altLang="zh-TW" sz="3200" dirty="0">
                <a:latin typeface="Georgia" panose="02040502050405020303" pitchFamily="18" charset="0"/>
                <a:cs typeface="Times New Roman" panose="02020603050405020304" pitchFamily="18" charset="0"/>
              </a:rPr>
              <a:t>)</a:t>
            </a:r>
            <a:endParaRPr lang="zh-TW" altLang="en-US" sz="3200"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1691220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Calculate the Average Word Count</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648706"/>
            <a:ext cx="10515600" cy="4351338"/>
          </a:xfrm>
        </p:spPr>
        <p:txBody>
          <a:bodyPr>
            <a:normAutofit/>
          </a:bodyPr>
          <a:lstStyle/>
          <a:p>
            <a:r>
              <a:rPr lang="en-US" altLang="zh-TW" dirty="0" err="1"/>
              <a:t>Dataframe</a:t>
            </a:r>
            <a:r>
              <a:rPr lang="en-US" altLang="zh-TW" dirty="0"/>
              <a:t> can be aggregated by </a:t>
            </a:r>
            <a:r>
              <a:rPr lang="en-US" altLang="zh-TW" dirty="0" err="1">
                <a:solidFill>
                  <a:srgbClr val="0000FF"/>
                </a:solidFill>
              </a:rPr>
              <a:t>agg</a:t>
            </a:r>
            <a:r>
              <a:rPr lang="en-US" altLang="zh-TW" dirty="0">
                <a:solidFill>
                  <a:srgbClr val="0000FF"/>
                </a:solidFill>
              </a:rPr>
              <a:t>() </a:t>
            </a:r>
            <a:r>
              <a:rPr lang="en-US" altLang="zh-TW" dirty="0"/>
              <a:t>to calculate the average word count by label column.</a:t>
            </a:r>
            <a:endParaRPr lang="en-US" altLang="zh-TW" dirty="0">
              <a:solidFill>
                <a:schemeClr val="accent1"/>
              </a:solidFill>
            </a:endParaRPr>
          </a:p>
          <a:p>
            <a:r>
              <a:rPr lang="en-US" altLang="zh-TW" dirty="0">
                <a:solidFill>
                  <a:srgbClr val="0000FF"/>
                </a:solidFill>
              </a:rPr>
              <a:t>alias()</a:t>
            </a:r>
            <a:r>
              <a:rPr lang="en-US" altLang="zh-TW" dirty="0"/>
              <a:t>:</a:t>
            </a:r>
            <a:r>
              <a:rPr lang="en-US" altLang="zh-TW" dirty="0">
                <a:solidFill>
                  <a:srgbClr val="0000FF"/>
                </a:solidFill>
              </a:rPr>
              <a:t> </a:t>
            </a:r>
            <a:r>
              <a:rPr lang="en-US" altLang="zh-TW" dirty="0"/>
              <a:t>Give the second </a:t>
            </a:r>
            <a:r>
              <a:rPr lang="en-US" altLang="zh-TW" b="0" i="0" dirty="0">
                <a:effectLst/>
              </a:rPr>
              <a:t>name to a piece of data</a:t>
            </a:r>
            <a:r>
              <a:rPr lang="en-US" altLang="zh-TW" dirty="0">
                <a:solidFill>
                  <a:srgbClr val="202124"/>
                </a:solidFill>
                <a:latin typeface="arial" panose="020B0604020202020204" pitchFamily="34" charset="0"/>
              </a:rPr>
              <a:t>.</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20</a:t>
            </a:fld>
            <a:endParaRPr lang="zh-TW" altLang="en-US" dirty="0"/>
          </a:p>
        </p:txBody>
      </p:sp>
      <p:grpSp>
        <p:nvGrpSpPr>
          <p:cNvPr id="5" name="群組 4">
            <a:extLst>
              <a:ext uri="{FF2B5EF4-FFF2-40B4-BE49-F238E27FC236}">
                <a16:creationId xmlns:a16="http://schemas.microsoft.com/office/drawing/2014/main" id="{61D91E3B-3011-E957-4D6C-2EFC174EDBD9}"/>
              </a:ext>
            </a:extLst>
          </p:cNvPr>
          <p:cNvGrpSpPr/>
          <p:nvPr/>
        </p:nvGrpSpPr>
        <p:grpSpPr>
          <a:xfrm>
            <a:off x="358779" y="3540886"/>
            <a:ext cx="11474442" cy="1526894"/>
            <a:chOff x="452534" y="4365173"/>
            <a:chExt cx="11474442" cy="1526894"/>
          </a:xfrm>
        </p:grpSpPr>
        <p:pic>
          <p:nvPicPr>
            <p:cNvPr id="6" name="圖片 5">
              <a:extLst>
                <a:ext uri="{FF2B5EF4-FFF2-40B4-BE49-F238E27FC236}">
                  <a16:creationId xmlns:a16="http://schemas.microsoft.com/office/drawing/2014/main" id="{F4F8E2EB-04E5-8413-98B3-9E38FDDF7C09}"/>
                </a:ext>
              </a:extLst>
            </p:cNvPr>
            <p:cNvPicPr>
              <a:picLocks noChangeAspect="1"/>
            </p:cNvPicPr>
            <p:nvPr/>
          </p:nvPicPr>
          <p:blipFill rotWithShape="1">
            <a:blip r:embed="rId3"/>
            <a:srcRect l="5204" t="27755" r="56760" b="60000"/>
            <a:stretch/>
          </p:blipFill>
          <p:spPr>
            <a:xfrm>
              <a:off x="452534" y="4448667"/>
              <a:ext cx="7670190" cy="1388970"/>
            </a:xfrm>
            <a:prstGeom prst="rect">
              <a:avLst/>
            </a:prstGeom>
          </p:spPr>
        </p:pic>
        <p:pic>
          <p:nvPicPr>
            <p:cNvPr id="8" name="圖片 7">
              <a:extLst>
                <a:ext uri="{FF2B5EF4-FFF2-40B4-BE49-F238E27FC236}">
                  <a16:creationId xmlns:a16="http://schemas.microsoft.com/office/drawing/2014/main" id="{B6D747DD-7703-E20B-DEAD-549368FD160F}"/>
                </a:ext>
              </a:extLst>
            </p:cNvPr>
            <p:cNvPicPr>
              <a:picLocks noChangeAspect="1"/>
            </p:cNvPicPr>
            <p:nvPr/>
          </p:nvPicPr>
          <p:blipFill rotWithShape="1">
            <a:blip r:embed="rId3"/>
            <a:srcRect l="7424" t="41497" r="70625" b="43129"/>
            <a:stretch/>
          </p:blipFill>
          <p:spPr>
            <a:xfrm>
              <a:off x="8051189" y="4365173"/>
              <a:ext cx="3875787" cy="1526894"/>
            </a:xfrm>
            <a:prstGeom prst="rect">
              <a:avLst/>
            </a:prstGeom>
          </p:spPr>
        </p:pic>
      </p:grpSp>
    </p:spTree>
    <p:extLst>
      <p:ext uri="{BB962C8B-B14F-4D97-AF65-F5344CB8AC3E}">
        <p14:creationId xmlns:p14="http://schemas.microsoft.com/office/powerpoint/2010/main" val="410076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Import matplotlib</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Convert Spark </a:t>
            </a:r>
            <a:r>
              <a:rPr lang="en-US" altLang="zh-TW" dirty="0" err="1"/>
              <a:t>dataframe</a:t>
            </a:r>
            <a:r>
              <a:rPr lang="en-US" altLang="zh-TW" dirty="0"/>
              <a:t> into a pandas </a:t>
            </a:r>
            <a:r>
              <a:rPr lang="en-US" altLang="zh-TW" dirty="0" err="1"/>
              <a:t>dataframe</a:t>
            </a:r>
            <a:r>
              <a:rPr lang="en-US" altLang="zh-TW" dirty="0"/>
              <a:t> by using </a:t>
            </a:r>
            <a:r>
              <a:rPr lang="en-US" altLang="zh-TW" dirty="0" err="1">
                <a:solidFill>
                  <a:srgbClr val="0000FF"/>
                </a:solidFill>
              </a:rPr>
              <a:t>toPandas</a:t>
            </a:r>
            <a:r>
              <a:rPr lang="en-US" altLang="zh-TW" dirty="0">
                <a:solidFill>
                  <a:srgbClr val="0000FF"/>
                </a:solidFill>
              </a:rPr>
              <a:t>()</a:t>
            </a:r>
            <a:r>
              <a:rPr lang="en-US" altLang="zh-TW" dirty="0"/>
              <a:t>.</a:t>
            </a:r>
          </a:p>
          <a:p>
            <a:endParaRPr lang="en-US" altLang="zh-TW" sz="400" dirty="0"/>
          </a:p>
          <a:p>
            <a:endParaRPr lang="en-US" altLang="zh-TW" dirty="0"/>
          </a:p>
          <a:p>
            <a:pPr marL="0" indent="0">
              <a:buNone/>
            </a:pPr>
            <a:endParaRPr lang="en-US" altLang="zh-TW" sz="800" dirty="0"/>
          </a:p>
          <a:p>
            <a:r>
              <a:rPr lang="en-US" altLang="zh-TW" dirty="0"/>
              <a:t>Importing </a:t>
            </a:r>
            <a:r>
              <a:rPr lang="en-US" altLang="zh-TW" dirty="0">
                <a:solidFill>
                  <a:srgbClr val="0000FF"/>
                </a:solidFill>
              </a:rPr>
              <a:t>matplotlib</a:t>
            </a:r>
            <a:r>
              <a:rPr lang="en-US" altLang="zh-TW" dirty="0"/>
              <a:t> for plotting.</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21</a:t>
            </a:fld>
            <a:endParaRPr lang="zh-TW" altLang="en-US" dirty="0"/>
          </a:p>
        </p:txBody>
      </p:sp>
      <p:pic>
        <p:nvPicPr>
          <p:cNvPr id="8" name="圖片 7">
            <a:extLst>
              <a:ext uri="{FF2B5EF4-FFF2-40B4-BE49-F238E27FC236}">
                <a16:creationId xmlns:a16="http://schemas.microsoft.com/office/drawing/2014/main" id="{F1CCE71E-36D9-144B-C45B-1CD60586DA08}"/>
              </a:ext>
            </a:extLst>
          </p:cNvPr>
          <p:cNvPicPr>
            <a:picLocks noChangeAspect="1"/>
          </p:cNvPicPr>
          <p:nvPr/>
        </p:nvPicPr>
        <p:blipFill rotWithShape="1">
          <a:blip r:embed="rId3"/>
          <a:srcRect l="5893" t="36551" r="52934" b="58231"/>
          <a:stretch/>
        </p:blipFill>
        <p:spPr>
          <a:xfrm>
            <a:off x="1753572" y="2558211"/>
            <a:ext cx="8684856" cy="619094"/>
          </a:xfrm>
          <a:prstGeom prst="rect">
            <a:avLst/>
          </a:prstGeom>
        </p:spPr>
      </p:pic>
      <p:pic>
        <p:nvPicPr>
          <p:cNvPr id="5" name="圖片 4">
            <a:extLst>
              <a:ext uri="{FF2B5EF4-FFF2-40B4-BE49-F238E27FC236}">
                <a16:creationId xmlns:a16="http://schemas.microsoft.com/office/drawing/2014/main" id="{F29D0B7D-01E2-D4C2-F2C6-1B50817EA927}"/>
              </a:ext>
            </a:extLst>
          </p:cNvPr>
          <p:cNvPicPr>
            <a:picLocks noChangeAspect="1"/>
          </p:cNvPicPr>
          <p:nvPr/>
        </p:nvPicPr>
        <p:blipFill rotWithShape="1">
          <a:blip r:embed="rId3"/>
          <a:srcRect l="6275" t="44898" r="59515" b="46090"/>
          <a:stretch/>
        </p:blipFill>
        <p:spPr>
          <a:xfrm>
            <a:off x="1753572" y="3990242"/>
            <a:ext cx="8622506" cy="1277711"/>
          </a:xfrm>
          <a:prstGeom prst="rect">
            <a:avLst/>
          </a:prstGeom>
        </p:spPr>
      </p:pic>
    </p:spTree>
    <p:extLst>
      <p:ext uri="{BB962C8B-B14F-4D97-AF65-F5344CB8AC3E}">
        <p14:creationId xmlns:p14="http://schemas.microsoft.com/office/powerpoint/2010/main" val="57368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5670"/>
            <a:ext cx="10515600" cy="1325563"/>
          </a:xfrm>
        </p:spPr>
        <p:txBody>
          <a:bodyPr/>
          <a:lstStyle/>
          <a:p>
            <a:r>
              <a:rPr lang="en-US" altLang="zh-TW" dirty="0"/>
              <a:t>Draw the Bar Chart</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191401"/>
            <a:ext cx="10515600" cy="4351338"/>
          </a:xfrm>
        </p:spPr>
        <p:txBody>
          <a:bodyPr/>
          <a:lstStyle/>
          <a:p>
            <a:r>
              <a:rPr lang="en-US" altLang="zh-TW" dirty="0" err="1">
                <a:solidFill>
                  <a:srgbClr val="0000FF"/>
                </a:solidFill>
              </a:rPr>
              <a:t>set_index</a:t>
            </a:r>
            <a:r>
              <a:rPr lang="en-US" altLang="zh-TW" dirty="0">
                <a:solidFill>
                  <a:srgbClr val="0000FF"/>
                </a:solidFill>
              </a:rPr>
              <a:t>()</a:t>
            </a:r>
            <a:r>
              <a:rPr lang="en-US" altLang="zh-TW" dirty="0"/>
              <a:t>:</a:t>
            </a:r>
            <a:r>
              <a:rPr lang="en-US" altLang="zh-TW" dirty="0">
                <a:solidFill>
                  <a:schemeClr val="accent1"/>
                </a:solidFill>
              </a:rPr>
              <a:t> </a:t>
            </a:r>
            <a:r>
              <a:rPr lang="en-US" altLang="zh-TW" dirty="0"/>
              <a:t>S</a:t>
            </a:r>
            <a:r>
              <a:rPr lang="en-US" altLang="zh-TW" b="0" i="0" dirty="0">
                <a:effectLst/>
              </a:rPr>
              <a:t>et the </a:t>
            </a:r>
            <a:r>
              <a:rPr lang="en-US" altLang="zh-TW" dirty="0" err="1"/>
              <a:t>d</a:t>
            </a:r>
            <a:r>
              <a:rPr lang="en-US" altLang="zh-TW" b="0" i="0" dirty="0" err="1">
                <a:effectLst/>
              </a:rPr>
              <a:t>ataframe</a:t>
            </a:r>
            <a:r>
              <a:rPr lang="en-US" altLang="zh-TW" b="0" i="0" dirty="0">
                <a:effectLst/>
              </a:rPr>
              <a:t> index to ‘id’ and when the set ‘</a:t>
            </a:r>
            <a:r>
              <a:rPr lang="en-US" altLang="zh-TW" b="0" i="0" dirty="0" err="1">
                <a:effectLst/>
              </a:rPr>
              <a:t>inplace</a:t>
            </a:r>
            <a:r>
              <a:rPr lang="en-US" altLang="zh-TW" b="0" i="0" dirty="0">
                <a:effectLst/>
              </a:rPr>
              <a:t> = True’, the </a:t>
            </a:r>
            <a:r>
              <a:rPr lang="en-US" altLang="zh-TW" b="0" i="0" dirty="0" err="1">
                <a:effectLst/>
              </a:rPr>
              <a:t>reset_index</a:t>
            </a:r>
            <a:r>
              <a:rPr lang="en-US" altLang="zh-TW" b="0" i="0" dirty="0">
                <a:effectLst/>
              </a:rPr>
              <a:t> method will directly modify and overwrite the original </a:t>
            </a:r>
            <a:r>
              <a:rPr lang="en-US" altLang="zh-TW" dirty="0" err="1"/>
              <a:t>d</a:t>
            </a:r>
            <a:r>
              <a:rPr lang="en-US" altLang="zh-TW" b="0" i="0" dirty="0" err="1">
                <a:effectLst/>
              </a:rPr>
              <a:t>ataframe</a:t>
            </a:r>
            <a:r>
              <a:rPr lang="en-US" altLang="zh-TW" b="0" i="0" dirty="0">
                <a:effectLst/>
              </a:rPr>
              <a:t>.</a:t>
            </a:r>
            <a:endParaRPr lang="en-US" altLang="zh-TW" dirty="0"/>
          </a:p>
          <a:p>
            <a:r>
              <a:rPr lang="en-US" altLang="zh-TW" dirty="0">
                <a:solidFill>
                  <a:srgbClr val="0000FF"/>
                </a:solidFill>
              </a:rPr>
              <a:t>plot()</a:t>
            </a:r>
            <a:r>
              <a:rPr lang="en-US" altLang="zh-TW" dirty="0"/>
              <a:t>:</a:t>
            </a:r>
            <a:r>
              <a:rPr lang="en-US" altLang="zh-TW" dirty="0">
                <a:solidFill>
                  <a:schemeClr val="accent1"/>
                </a:solidFill>
              </a:rPr>
              <a:t> </a:t>
            </a:r>
            <a:r>
              <a:rPr lang="en-US" altLang="zh-TW" dirty="0"/>
              <a:t>Assign the figure to bar chart and set the figure size.</a:t>
            </a:r>
          </a:p>
          <a:p>
            <a:r>
              <a:rPr lang="en-US" altLang="zh-TW" dirty="0">
                <a:solidFill>
                  <a:srgbClr val="0000FF"/>
                </a:solidFill>
              </a:rPr>
              <a:t>title()</a:t>
            </a:r>
            <a:r>
              <a:rPr lang="en-US" altLang="zh-TW" dirty="0"/>
              <a:t>:</a:t>
            </a:r>
            <a:r>
              <a:rPr lang="en-US" altLang="zh-TW" dirty="0">
                <a:solidFill>
                  <a:schemeClr val="accent1"/>
                </a:solidFill>
              </a:rPr>
              <a:t> </a:t>
            </a:r>
            <a:r>
              <a:rPr lang="en-US" altLang="zh-TW" dirty="0"/>
              <a:t>Set the title of the figure.</a:t>
            </a:r>
          </a:p>
          <a:p>
            <a:r>
              <a:rPr lang="en-US" altLang="zh-TW" dirty="0"/>
              <a:t>Set the y-values to be </a:t>
            </a:r>
            <a:r>
              <a:rPr lang="en-US" altLang="zh-TW" dirty="0" err="1"/>
              <a:t>word_count</a:t>
            </a:r>
            <a:r>
              <a:rPr lang="en-US" altLang="zh-TW" dirty="0"/>
              <a:t> by </a:t>
            </a:r>
            <a:r>
              <a:rPr lang="en-US" altLang="zh-TW" dirty="0" err="1">
                <a:solidFill>
                  <a:srgbClr val="0000FF"/>
                </a:solidFill>
              </a:rPr>
              <a:t>ylabel</a:t>
            </a:r>
            <a:r>
              <a:rPr lang="en-US" altLang="zh-TW" dirty="0">
                <a:solidFill>
                  <a:srgbClr val="0000FF"/>
                </a:solidFill>
              </a:rPr>
              <a:t>()</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22</a:t>
            </a:fld>
            <a:endParaRPr lang="zh-TW" altLang="en-US" dirty="0"/>
          </a:p>
        </p:txBody>
      </p:sp>
      <p:pic>
        <p:nvPicPr>
          <p:cNvPr id="6" name="圖片 5">
            <a:extLst>
              <a:ext uri="{FF2B5EF4-FFF2-40B4-BE49-F238E27FC236}">
                <a16:creationId xmlns:a16="http://schemas.microsoft.com/office/drawing/2014/main" id="{376BBD22-3C30-3F39-7F09-74DAC4E92218}"/>
              </a:ext>
            </a:extLst>
          </p:cNvPr>
          <p:cNvPicPr>
            <a:picLocks noChangeAspect="1"/>
          </p:cNvPicPr>
          <p:nvPr/>
        </p:nvPicPr>
        <p:blipFill rotWithShape="1">
          <a:blip r:embed="rId3"/>
          <a:srcRect l="6275" t="55334" r="59515" b="25986"/>
          <a:stretch/>
        </p:blipFill>
        <p:spPr>
          <a:xfrm>
            <a:off x="2558143" y="4365590"/>
            <a:ext cx="7075714" cy="2173322"/>
          </a:xfrm>
          <a:prstGeom prst="rect">
            <a:avLst/>
          </a:prstGeom>
        </p:spPr>
      </p:pic>
    </p:spTree>
    <p:extLst>
      <p:ext uri="{BB962C8B-B14F-4D97-AF65-F5344CB8AC3E}">
        <p14:creationId xmlns:p14="http://schemas.microsoft.com/office/powerpoint/2010/main" val="2943699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Draw the Bar Chart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52852"/>
            <a:ext cx="10515600" cy="4351338"/>
          </a:xfrm>
        </p:spPr>
        <p:txBody>
          <a:bodyPr/>
          <a:lstStyle/>
          <a:p>
            <a:r>
              <a:rPr lang="en-US" altLang="zh-TW" dirty="0"/>
              <a:t>The bar chat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23</a:t>
            </a:fld>
            <a:endParaRPr lang="zh-TW" altLang="en-US" dirty="0"/>
          </a:p>
        </p:txBody>
      </p:sp>
      <p:pic>
        <p:nvPicPr>
          <p:cNvPr id="6" name="圖片 5">
            <a:extLst>
              <a:ext uri="{FF2B5EF4-FFF2-40B4-BE49-F238E27FC236}">
                <a16:creationId xmlns:a16="http://schemas.microsoft.com/office/drawing/2014/main" id="{40C3BA69-4DB5-A6C5-9533-75E82D429DC1}"/>
              </a:ext>
            </a:extLst>
          </p:cNvPr>
          <p:cNvPicPr>
            <a:picLocks noChangeAspect="1"/>
          </p:cNvPicPr>
          <p:nvPr/>
        </p:nvPicPr>
        <p:blipFill rotWithShape="1">
          <a:blip r:embed="rId3"/>
          <a:srcRect l="6875" t="31973" r="31123" b="22585"/>
          <a:stretch/>
        </p:blipFill>
        <p:spPr>
          <a:xfrm>
            <a:off x="1263781" y="2274110"/>
            <a:ext cx="9664438" cy="3984269"/>
          </a:xfrm>
          <a:prstGeom prst="rect">
            <a:avLst/>
          </a:prstGeom>
        </p:spPr>
      </p:pic>
    </p:spTree>
    <p:extLst>
      <p:ext uri="{BB962C8B-B14F-4D97-AF65-F5344CB8AC3E}">
        <p14:creationId xmlns:p14="http://schemas.microsoft.com/office/powerpoint/2010/main" val="4264697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199" y="43182"/>
            <a:ext cx="10515600" cy="1325563"/>
          </a:xfrm>
        </p:spPr>
        <p:txBody>
          <a:bodyPr/>
          <a:lstStyle/>
          <a:p>
            <a:r>
              <a:rPr lang="en-US" altLang="zh-TW" dirty="0"/>
              <a:t>Import </a:t>
            </a:r>
            <a:r>
              <a:rPr lang="en-US" altLang="zh-TW" dirty="0" err="1"/>
              <a:t>Textblob</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341077"/>
            <a:ext cx="10515600" cy="4351338"/>
          </a:xfrm>
        </p:spPr>
        <p:txBody>
          <a:bodyPr/>
          <a:lstStyle/>
          <a:p>
            <a:r>
              <a:rPr lang="en-US" altLang="zh-TW" dirty="0" err="1">
                <a:solidFill>
                  <a:srgbClr val="0000FF"/>
                </a:solidFill>
              </a:rPr>
              <a:t>Textblob</a:t>
            </a:r>
            <a:r>
              <a:rPr lang="en-US" altLang="zh-TW" dirty="0"/>
              <a:t> is a sentiment analysis library in Python that can calculate the sentiment score. </a:t>
            </a:r>
          </a:p>
          <a:p>
            <a:r>
              <a:rPr lang="en-US" altLang="zh-TW" dirty="0" err="1">
                <a:solidFill>
                  <a:srgbClr val="0000FF"/>
                </a:solidFill>
              </a:rPr>
              <a:t>sentiment.polarity</a:t>
            </a:r>
            <a:r>
              <a:rPr lang="en-US" altLang="zh-TW" dirty="0"/>
              <a:t>: Calculate scores from -1 (very negative) to +1 (very positive), and 0 means neutral.</a:t>
            </a:r>
          </a:p>
          <a:p>
            <a:r>
              <a:rPr lang="en-US" altLang="zh-TW" dirty="0" err="1">
                <a:solidFill>
                  <a:srgbClr val="0000FF"/>
                </a:solidFill>
              </a:rPr>
              <a:t>sentiment_score</a:t>
            </a:r>
            <a:r>
              <a:rPr lang="en-US" altLang="zh-TW" dirty="0">
                <a:solidFill>
                  <a:srgbClr val="0000FF"/>
                </a:solidFill>
              </a:rPr>
              <a:t>() </a:t>
            </a:r>
            <a:r>
              <a:rPr lang="en-US" altLang="zh-TW" dirty="0"/>
              <a:t>is defined to generate the sentiment polarity of each conversation in a new column.</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24</a:t>
            </a:fld>
            <a:endParaRPr lang="zh-TW" altLang="en-US" dirty="0"/>
          </a:p>
        </p:txBody>
      </p:sp>
      <p:pic>
        <p:nvPicPr>
          <p:cNvPr id="8" name="圖片 7">
            <a:extLst>
              <a:ext uri="{FF2B5EF4-FFF2-40B4-BE49-F238E27FC236}">
                <a16:creationId xmlns:a16="http://schemas.microsoft.com/office/drawing/2014/main" id="{87EBC31B-DDC7-6A8B-A119-A9EA085508E1}"/>
              </a:ext>
            </a:extLst>
          </p:cNvPr>
          <p:cNvPicPr>
            <a:picLocks noChangeAspect="1"/>
          </p:cNvPicPr>
          <p:nvPr/>
        </p:nvPicPr>
        <p:blipFill rotWithShape="1">
          <a:blip r:embed="rId3"/>
          <a:srcRect l="5969" t="46803" r="58061" b="36735"/>
          <a:stretch/>
        </p:blipFill>
        <p:spPr>
          <a:xfrm>
            <a:off x="2399227" y="4273517"/>
            <a:ext cx="7393545" cy="1903446"/>
          </a:xfrm>
          <a:prstGeom prst="rect">
            <a:avLst/>
          </a:prstGeom>
        </p:spPr>
      </p:pic>
    </p:spTree>
    <p:extLst>
      <p:ext uri="{BB962C8B-B14F-4D97-AF65-F5344CB8AC3E}">
        <p14:creationId xmlns:p14="http://schemas.microsoft.com/office/powerpoint/2010/main" val="281143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User-defined Function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602686" cy="4351338"/>
          </a:xfrm>
        </p:spPr>
        <p:txBody>
          <a:bodyPr/>
          <a:lstStyle/>
          <a:p>
            <a:r>
              <a:rPr lang="en-US" altLang="zh-TW" dirty="0"/>
              <a:t>Create a user-defined function (</a:t>
            </a:r>
            <a:r>
              <a:rPr lang="en-US" altLang="zh-TW" dirty="0" err="1">
                <a:solidFill>
                  <a:srgbClr val="0000FF"/>
                </a:solidFill>
              </a:rPr>
              <a:t>udf</a:t>
            </a:r>
            <a:r>
              <a:rPr lang="en-US" altLang="zh-TW" dirty="0"/>
              <a:t>) in </a:t>
            </a:r>
            <a:r>
              <a:rPr lang="en-US" altLang="zh-TW" dirty="0" err="1"/>
              <a:t>PySpark</a:t>
            </a:r>
            <a:r>
              <a:rPr lang="en-US" altLang="zh-TW" dirty="0"/>
              <a:t> SQL.</a:t>
            </a:r>
          </a:p>
          <a:p>
            <a:r>
              <a:rPr lang="en-US" altLang="zh-TW" dirty="0"/>
              <a:t>Create a </a:t>
            </a:r>
            <a:r>
              <a:rPr lang="en-US" altLang="zh-TW" dirty="0">
                <a:solidFill>
                  <a:srgbClr val="CC00FF"/>
                </a:solidFill>
              </a:rPr>
              <a:t>lambda</a:t>
            </a:r>
            <a:r>
              <a:rPr lang="en-US" altLang="zh-TW" dirty="0"/>
              <a:t> function, called </a:t>
            </a:r>
            <a:r>
              <a:rPr lang="en-US" altLang="zh-TW" dirty="0" err="1">
                <a:solidFill>
                  <a:srgbClr val="0000FF"/>
                </a:solidFill>
              </a:rPr>
              <a:t>sentiment_score_udf</a:t>
            </a:r>
            <a:r>
              <a:rPr lang="en-US" altLang="zh-TW" dirty="0"/>
              <a:t> that maps </a:t>
            </a:r>
            <a:r>
              <a:rPr lang="en-US" altLang="zh-TW" dirty="0" err="1"/>
              <a:t>sentiment_score</a:t>
            </a:r>
            <a:r>
              <a:rPr lang="en-US" altLang="zh-TW" dirty="0"/>
              <a:t> into a </a:t>
            </a:r>
            <a:r>
              <a:rPr lang="en-US" altLang="zh-TW" dirty="0" err="1">
                <a:solidFill>
                  <a:srgbClr val="0000FF"/>
                </a:solidFill>
              </a:rPr>
              <a:t>udf</a:t>
            </a:r>
            <a:r>
              <a:rPr lang="en-US" altLang="zh-TW" dirty="0">
                <a:solidFill>
                  <a:srgbClr val="0000FF"/>
                </a:solidFill>
              </a:rPr>
              <a:t>() </a:t>
            </a:r>
            <a:r>
              <a:rPr lang="en-US" altLang="zh-TW" dirty="0"/>
              <a:t>to each transaction and specifies the output type to </a:t>
            </a:r>
            <a:r>
              <a:rPr lang="en-US" altLang="zh-TW" dirty="0" err="1">
                <a:solidFill>
                  <a:srgbClr val="0000FF"/>
                </a:solidFill>
              </a:rPr>
              <a:t>FloatType</a:t>
            </a:r>
            <a:r>
              <a:rPr lang="en-US" altLang="zh-TW" dirty="0"/>
              <a:t>. </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25</a:t>
            </a:fld>
            <a:endParaRPr lang="zh-TW" altLang="en-US" dirty="0"/>
          </a:p>
        </p:txBody>
      </p:sp>
      <p:pic>
        <p:nvPicPr>
          <p:cNvPr id="8" name="圖片 7">
            <a:extLst>
              <a:ext uri="{FF2B5EF4-FFF2-40B4-BE49-F238E27FC236}">
                <a16:creationId xmlns:a16="http://schemas.microsoft.com/office/drawing/2014/main" id="{05D4E3D3-FCA8-EA7F-3B11-39B0B3BC53A1}"/>
              </a:ext>
            </a:extLst>
          </p:cNvPr>
          <p:cNvPicPr>
            <a:picLocks noChangeAspect="1"/>
          </p:cNvPicPr>
          <p:nvPr/>
        </p:nvPicPr>
        <p:blipFill rotWithShape="1">
          <a:blip r:embed="rId3"/>
          <a:srcRect l="6123" t="66257" r="37780" b="21090"/>
          <a:stretch/>
        </p:blipFill>
        <p:spPr>
          <a:xfrm>
            <a:off x="1242275" y="3766053"/>
            <a:ext cx="9707450" cy="1231641"/>
          </a:xfrm>
          <a:prstGeom prst="rect">
            <a:avLst/>
          </a:prstGeom>
        </p:spPr>
      </p:pic>
    </p:spTree>
    <p:extLst>
      <p:ext uri="{BB962C8B-B14F-4D97-AF65-F5344CB8AC3E}">
        <p14:creationId xmlns:p14="http://schemas.microsoft.com/office/powerpoint/2010/main" val="739711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Calculate the </a:t>
            </a:r>
            <a:r>
              <a:rPr lang="en-US" altLang="zh-TW" dirty="0" err="1"/>
              <a:t>sentiment_score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normAutofit/>
          </a:bodyPr>
          <a:lstStyle/>
          <a:p>
            <a:r>
              <a:rPr lang="en-US" altLang="zh-TW" dirty="0"/>
              <a:t>Apply the </a:t>
            </a:r>
            <a:r>
              <a:rPr lang="en-US" altLang="zh-TW" dirty="0" err="1">
                <a:solidFill>
                  <a:srgbClr val="0000FF"/>
                </a:solidFill>
              </a:rPr>
              <a:t>sentiment_score_udf</a:t>
            </a:r>
            <a:r>
              <a:rPr lang="en-US" altLang="zh-TW" dirty="0">
                <a:solidFill>
                  <a:srgbClr val="0000FF"/>
                </a:solidFill>
              </a:rPr>
              <a:t>() </a:t>
            </a:r>
            <a:r>
              <a:rPr lang="en-US" altLang="zh-TW" dirty="0"/>
              <a:t>to each ‘</a:t>
            </a:r>
            <a:r>
              <a:rPr lang="en-US" altLang="zh-TW" dirty="0">
                <a:solidFill>
                  <a:srgbClr val="0000FF"/>
                </a:solidFill>
              </a:rPr>
              <a:t>chat</a:t>
            </a:r>
            <a:r>
              <a:rPr lang="en-US" altLang="zh-TW" dirty="0"/>
              <a:t>’ column in the </a:t>
            </a:r>
            <a:r>
              <a:rPr lang="en-US" altLang="zh-TW" dirty="0" err="1"/>
              <a:t>dataframe</a:t>
            </a:r>
            <a:r>
              <a:rPr lang="en-US" altLang="zh-TW" dirty="0"/>
              <a:t> to calculate </a:t>
            </a:r>
            <a:r>
              <a:rPr lang="en-US" altLang="zh-TW" dirty="0" err="1">
                <a:solidFill>
                  <a:srgbClr val="0000FF"/>
                </a:solidFill>
              </a:rPr>
              <a:t>sentiment_score</a:t>
            </a:r>
            <a:r>
              <a:rPr lang="en-US" altLang="zh-TW" dirty="0"/>
              <a:t>.</a:t>
            </a:r>
          </a:p>
          <a:p>
            <a:r>
              <a:rPr lang="en-US" altLang="zh-TW" dirty="0"/>
              <a:t>The updated </a:t>
            </a:r>
            <a:r>
              <a:rPr lang="en-US" altLang="zh-TW" dirty="0" err="1"/>
              <a:t>dataframe</a:t>
            </a:r>
            <a:r>
              <a:rPr lang="en-US" altLang="zh-TW" dirty="0"/>
              <a:t> with the newly created  field (</a:t>
            </a:r>
            <a:r>
              <a:rPr lang="en-US" altLang="zh-TW" dirty="0" err="1">
                <a:solidFill>
                  <a:srgbClr val="0000FF"/>
                </a:solidFill>
              </a:rPr>
              <a:t>sentiment_score</a:t>
            </a:r>
            <a:r>
              <a:rPr lang="en-US" altLang="zh-TW" dirty="0"/>
              <a:t>) can be seen by executing </a:t>
            </a:r>
            <a:r>
              <a:rPr lang="en-US" altLang="zh-TW" dirty="0" err="1">
                <a:solidFill>
                  <a:srgbClr val="0000FF"/>
                </a:solidFill>
              </a:rPr>
              <a:t>df.show</a:t>
            </a:r>
            <a:r>
              <a:rPr lang="en-US" altLang="zh-TW" dirty="0">
                <a:solidFill>
                  <a:srgbClr val="0000FF"/>
                </a:solidFill>
              </a:rPr>
              <a:t>()</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26</a:t>
            </a:fld>
            <a:endParaRPr lang="zh-TW" altLang="en-US" dirty="0"/>
          </a:p>
        </p:txBody>
      </p:sp>
      <p:pic>
        <p:nvPicPr>
          <p:cNvPr id="8" name="圖片 7">
            <a:extLst>
              <a:ext uri="{FF2B5EF4-FFF2-40B4-BE49-F238E27FC236}">
                <a16:creationId xmlns:a16="http://schemas.microsoft.com/office/drawing/2014/main" id="{8DF745DE-2328-AC2B-6AF2-DB9BA3172A1A}"/>
              </a:ext>
            </a:extLst>
          </p:cNvPr>
          <p:cNvPicPr>
            <a:picLocks noChangeAspect="1"/>
          </p:cNvPicPr>
          <p:nvPr/>
        </p:nvPicPr>
        <p:blipFill rotWithShape="1">
          <a:blip r:embed="rId3"/>
          <a:srcRect l="6276" t="36551" r="40842" b="50000"/>
          <a:stretch/>
        </p:blipFill>
        <p:spPr>
          <a:xfrm>
            <a:off x="771062" y="3981386"/>
            <a:ext cx="10649875" cy="1523514"/>
          </a:xfrm>
          <a:prstGeom prst="rect">
            <a:avLst/>
          </a:prstGeom>
        </p:spPr>
      </p:pic>
    </p:spTree>
    <p:extLst>
      <p:ext uri="{BB962C8B-B14F-4D97-AF65-F5344CB8AC3E}">
        <p14:creationId xmlns:p14="http://schemas.microsoft.com/office/powerpoint/2010/main" val="12171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Calculate the </a:t>
            </a:r>
            <a:r>
              <a:rPr lang="en-US" altLang="zh-TW" dirty="0" err="1"/>
              <a:t>sentiment_score</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updated </a:t>
            </a:r>
            <a:r>
              <a:rPr lang="en-US" altLang="zh-TW" dirty="0" err="1"/>
              <a:t>dataframe</a:t>
            </a:r>
            <a:r>
              <a:rPr lang="en-US" altLang="zh-TW" dirty="0"/>
              <a:t> with </a:t>
            </a:r>
            <a:r>
              <a:rPr lang="en-US" altLang="zh-TW" dirty="0" err="1"/>
              <a:t>sentiment_score</a:t>
            </a:r>
            <a:r>
              <a:rPr lang="en-US" altLang="zh-TW" dirty="0"/>
              <a: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27</a:t>
            </a:fld>
            <a:endParaRPr lang="zh-TW" altLang="en-US" dirty="0"/>
          </a:p>
        </p:txBody>
      </p:sp>
      <p:pic>
        <p:nvPicPr>
          <p:cNvPr id="8" name="圖片 7">
            <a:extLst>
              <a:ext uri="{FF2B5EF4-FFF2-40B4-BE49-F238E27FC236}">
                <a16:creationId xmlns:a16="http://schemas.microsoft.com/office/drawing/2014/main" id="{78F26D36-940C-411E-332B-1D5A1F53A460}"/>
              </a:ext>
            </a:extLst>
          </p:cNvPr>
          <p:cNvPicPr>
            <a:picLocks noChangeAspect="1"/>
          </p:cNvPicPr>
          <p:nvPr/>
        </p:nvPicPr>
        <p:blipFill rotWithShape="1">
          <a:blip r:embed="rId3"/>
          <a:srcRect l="6875" t="39046" r="42219" b="20273"/>
          <a:stretch/>
        </p:blipFill>
        <p:spPr>
          <a:xfrm>
            <a:off x="1804792" y="2279454"/>
            <a:ext cx="8582416" cy="3857894"/>
          </a:xfrm>
          <a:prstGeom prst="rect">
            <a:avLst/>
          </a:prstGeom>
        </p:spPr>
      </p:pic>
    </p:spTree>
    <p:extLst>
      <p:ext uri="{BB962C8B-B14F-4D97-AF65-F5344CB8AC3E}">
        <p14:creationId xmlns:p14="http://schemas.microsoft.com/office/powerpoint/2010/main" val="1786100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Calculate the Average Sentiment Score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Compare whether </a:t>
            </a:r>
            <a:r>
              <a:rPr lang="en-US" altLang="zh-TW" dirty="0">
                <a:solidFill>
                  <a:srgbClr val="0000FF"/>
                </a:solidFill>
              </a:rPr>
              <a:t>escalate</a:t>
            </a:r>
            <a:r>
              <a:rPr lang="en-US" altLang="zh-TW" dirty="0"/>
              <a:t> conversations in the label are more positive or negative by calculating an </a:t>
            </a:r>
            <a:r>
              <a:rPr lang="en-US" altLang="zh-TW" dirty="0" err="1">
                <a:solidFill>
                  <a:srgbClr val="0000FF"/>
                </a:solidFill>
              </a:rPr>
              <a:t>avg_sentiment_score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28</a:t>
            </a:fld>
            <a:endParaRPr lang="zh-TW" altLang="en-US" dirty="0"/>
          </a:p>
        </p:txBody>
      </p:sp>
      <p:grpSp>
        <p:nvGrpSpPr>
          <p:cNvPr id="5" name="群組 4">
            <a:extLst>
              <a:ext uri="{FF2B5EF4-FFF2-40B4-BE49-F238E27FC236}">
                <a16:creationId xmlns:a16="http://schemas.microsoft.com/office/drawing/2014/main" id="{2F84B014-9B38-77C7-1ED8-C85ABDEB07DF}"/>
              </a:ext>
            </a:extLst>
          </p:cNvPr>
          <p:cNvGrpSpPr/>
          <p:nvPr/>
        </p:nvGrpSpPr>
        <p:grpSpPr>
          <a:xfrm>
            <a:off x="2093200" y="3021727"/>
            <a:ext cx="8005599" cy="3046348"/>
            <a:chOff x="2007402" y="3160273"/>
            <a:chExt cx="8005599" cy="3046348"/>
          </a:xfrm>
        </p:grpSpPr>
        <p:pic>
          <p:nvPicPr>
            <p:cNvPr id="10" name="圖片 9">
              <a:extLst>
                <a:ext uri="{FF2B5EF4-FFF2-40B4-BE49-F238E27FC236}">
                  <a16:creationId xmlns:a16="http://schemas.microsoft.com/office/drawing/2014/main" id="{57429889-E44B-6590-4373-657AFFE84785}"/>
                </a:ext>
              </a:extLst>
            </p:cNvPr>
            <p:cNvPicPr>
              <a:picLocks noChangeAspect="1"/>
            </p:cNvPicPr>
            <p:nvPr/>
          </p:nvPicPr>
          <p:blipFill rotWithShape="1">
            <a:blip r:embed="rId3"/>
            <a:srcRect l="9184" t="58775" r="62959" b="22041"/>
            <a:stretch/>
          </p:blipFill>
          <p:spPr>
            <a:xfrm>
              <a:off x="2007402" y="4622851"/>
              <a:ext cx="4088597" cy="1583770"/>
            </a:xfrm>
            <a:prstGeom prst="rect">
              <a:avLst/>
            </a:prstGeom>
          </p:spPr>
        </p:pic>
        <p:pic>
          <p:nvPicPr>
            <p:cNvPr id="8" name="圖片 7">
              <a:extLst>
                <a:ext uri="{FF2B5EF4-FFF2-40B4-BE49-F238E27FC236}">
                  <a16:creationId xmlns:a16="http://schemas.microsoft.com/office/drawing/2014/main" id="{60588BD2-07D5-D06D-3B7A-1914CF0715C8}"/>
                </a:ext>
              </a:extLst>
            </p:cNvPr>
            <p:cNvPicPr>
              <a:picLocks noChangeAspect="1"/>
            </p:cNvPicPr>
            <p:nvPr/>
          </p:nvPicPr>
          <p:blipFill rotWithShape="1">
            <a:blip r:embed="rId3"/>
            <a:srcRect l="5970" t="41905" r="46582" b="42449"/>
            <a:stretch/>
          </p:blipFill>
          <p:spPr>
            <a:xfrm>
              <a:off x="2178998" y="3160273"/>
              <a:ext cx="7834003" cy="1453082"/>
            </a:xfrm>
            <a:prstGeom prst="rect">
              <a:avLst/>
            </a:prstGeom>
          </p:spPr>
        </p:pic>
      </p:grpSp>
    </p:spTree>
    <p:extLst>
      <p:ext uri="{BB962C8B-B14F-4D97-AF65-F5344CB8AC3E}">
        <p14:creationId xmlns:p14="http://schemas.microsoft.com/office/powerpoint/2010/main" val="46493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332758"/>
            <a:ext cx="10515600" cy="1325563"/>
          </a:xfrm>
        </p:spPr>
        <p:txBody>
          <a:bodyPr/>
          <a:lstStyle/>
          <a:p>
            <a:r>
              <a:rPr lang="en-US" altLang="zh-TW" dirty="0"/>
              <a:t>Convert each Word in ‘chat’ Column into a String</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2100570"/>
            <a:ext cx="10515600" cy="4351338"/>
          </a:xfrm>
        </p:spPr>
        <p:txBody>
          <a:bodyPr>
            <a:normAutofit/>
          </a:bodyPr>
          <a:lstStyle/>
          <a:p>
            <a:r>
              <a:rPr lang="en-US" altLang="zh-TW" sz="3200" dirty="0"/>
              <a:t>Execute the following script to convert each word in ‘</a:t>
            </a:r>
            <a:r>
              <a:rPr lang="en-US" altLang="zh-TW" sz="3200" dirty="0">
                <a:solidFill>
                  <a:srgbClr val="0000FF"/>
                </a:solidFill>
              </a:rPr>
              <a:t>chat</a:t>
            </a:r>
            <a:r>
              <a:rPr lang="en-US" altLang="zh-TW" sz="3200" dirty="0"/>
              <a:t>’ column into a string within an array.</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29</a:t>
            </a:fld>
            <a:endParaRPr lang="zh-TW" altLang="en-US" dirty="0"/>
          </a:p>
        </p:txBody>
      </p:sp>
      <p:pic>
        <p:nvPicPr>
          <p:cNvPr id="6" name="圖片 5">
            <a:extLst>
              <a:ext uri="{FF2B5EF4-FFF2-40B4-BE49-F238E27FC236}">
                <a16:creationId xmlns:a16="http://schemas.microsoft.com/office/drawing/2014/main" id="{BA869642-61C8-AB2C-7662-B2B219C3751A}"/>
              </a:ext>
            </a:extLst>
          </p:cNvPr>
          <p:cNvPicPr>
            <a:picLocks noChangeAspect="1"/>
          </p:cNvPicPr>
          <p:nvPr/>
        </p:nvPicPr>
        <p:blipFill rotWithShape="1">
          <a:blip r:embed="rId3"/>
          <a:srcRect l="6276" t="38367" r="50000" b="52654"/>
          <a:stretch/>
        </p:blipFill>
        <p:spPr>
          <a:xfrm>
            <a:off x="1631446" y="3760496"/>
            <a:ext cx="8929108" cy="1031485"/>
          </a:xfrm>
          <a:prstGeom prst="rect">
            <a:avLst/>
          </a:prstGeom>
        </p:spPr>
      </p:pic>
    </p:spTree>
    <p:extLst>
      <p:ext uri="{BB962C8B-B14F-4D97-AF65-F5344CB8AC3E}">
        <p14:creationId xmlns:p14="http://schemas.microsoft.com/office/powerpoint/2010/main" val="1178729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64BB1D-CC02-E9ED-FFFB-B661070F47BC}"/>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3E58AD32-BF23-B357-A7E4-429D467EEB69}"/>
              </a:ext>
            </a:extLst>
          </p:cNvPr>
          <p:cNvSpPr>
            <a:spLocks noGrp="1"/>
          </p:cNvSpPr>
          <p:nvPr>
            <p:ph idx="1"/>
          </p:nvPr>
        </p:nvSpPr>
        <p:spPr/>
        <p:txBody>
          <a:bodyPr/>
          <a:lstStyle/>
          <a:p>
            <a:pPr>
              <a:lnSpc>
                <a:spcPct val="150000"/>
              </a:lnSpc>
            </a:pPr>
            <a:r>
              <a:rPr lang="en-US" altLang="zh-TW" sz="3200" dirty="0"/>
              <a:t>Introduce the Operations in Google </a:t>
            </a:r>
            <a:r>
              <a:rPr lang="en-US" altLang="zh-TW" sz="3200" dirty="0" err="1"/>
              <a:t>Colab</a:t>
            </a:r>
            <a:endParaRPr lang="en-US" altLang="zh-TW" sz="3200" dirty="0"/>
          </a:p>
          <a:p>
            <a:pPr>
              <a:lnSpc>
                <a:spcPct val="150000"/>
              </a:lnSpc>
            </a:pPr>
            <a:r>
              <a:rPr lang="en-US" altLang="zh-TW" sz="3200" dirty="0"/>
              <a:t>Natural Language Processing in Spark</a:t>
            </a:r>
          </a:p>
          <a:p>
            <a:pPr>
              <a:lnSpc>
                <a:spcPct val="150000"/>
              </a:lnSpc>
            </a:pPr>
            <a:r>
              <a:rPr lang="en-US" altLang="zh-TW" sz="3200" dirty="0"/>
              <a:t>Predicting Apple’s Stock Price by Using </a:t>
            </a:r>
            <a:r>
              <a:rPr lang="en-US" altLang="zh-TW" sz="3200" dirty="0" err="1"/>
              <a:t>Keras</a:t>
            </a:r>
            <a:endParaRPr lang="en-US" altLang="zh-TW" sz="3200" dirty="0"/>
          </a:p>
          <a:p>
            <a:pPr>
              <a:lnSpc>
                <a:spcPct val="150000"/>
              </a:lnSpc>
            </a:pPr>
            <a:r>
              <a:rPr lang="en-US" altLang="zh-TW" sz="3200" dirty="0"/>
              <a:t>Real Estate Value Prediction with </a:t>
            </a:r>
            <a:r>
              <a:rPr lang="en-US" altLang="zh-TW" sz="3200" dirty="0" err="1"/>
              <a:t>XGBoost</a:t>
            </a:r>
            <a:endParaRPr lang="en-US" altLang="zh-TW" sz="3200" dirty="0"/>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B78FFBCC-9B76-1D36-1E7D-EF84C00044D4}"/>
              </a:ext>
            </a:extLst>
          </p:cNvPr>
          <p:cNvSpPr>
            <a:spLocks noGrp="1"/>
          </p:cNvSpPr>
          <p:nvPr>
            <p:ph type="sldNum" sz="quarter" idx="12"/>
          </p:nvPr>
        </p:nvSpPr>
        <p:spPr/>
        <p:txBody>
          <a:bodyPr/>
          <a:lstStyle/>
          <a:p>
            <a:fld id="{C4228B2F-DCD5-4BFB-98DD-2DA449AD3239}" type="slidenum">
              <a:rPr lang="zh-TW" altLang="en-US" smtClean="0"/>
              <a:pPr/>
              <a:t>3</a:t>
            </a:fld>
            <a:endParaRPr lang="zh-TW" altLang="en-US" dirty="0"/>
          </a:p>
        </p:txBody>
      </p:sp>
    </p:spTree>
    <p:extLst>
      <p:ext uri="{BB962C8B-B14F-4D97-AF65-F5344CB8AC3E}">
        <p14:creationId xmlns:p14="http://schemas.microsoft.com/office/powerpoint/2010/main" val="180706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Convert each Word in ‘chat’ Column into a String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711144"/>
            <a:ext cx="10515600" cy="4351338"/>
          </a:xfrm>
        </p:spPr>
        <p:txBody>
          <a:bodyPr/>
          <a:lstStyle/>
          <a:p>
            <a:r>
              <a:rPr lang="en-US" altLang="zh-TW" dirty="0"/>
              <a:t>The newly created column (</a:t>
            </a:r>
            <a:r>
              <a:rPr lang="en-US" altLang="zh-TW" dirty="0">
                <a:solidFill>
                  <a:srgbClr val="0000FF"/>
                </a:solidFill>
              </a:rPr>
              <a:t>words</a:t>
            </a:r>
            <a:r>
              <a:rPr lang="en-US" altLang="zh-TW" dirty="0"/>
              <a:t>) is shown below.</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30</a:t>
            </a:fld>
            <a:endParaRPr lang="zh-TW" altLang="en-US" dirty="0"/>
          </a:p>
        </p:txBody>
      </p:sp>
      <p:pic>
        <p:nvPicPr>
          <p:cNvPr id="6" name="圖片 5">
            <a:extLst>
              <a:ext uri="{FF2B5EF4-FFF2-40B4-BE49-F238E27FC236}">
                <a16:creationId xmlns:a16="http://schemas.microsoft.com/office/drawing/2014/main" id="{98D20644-6183-4E2B-4660-F6EA53E4975C}"/>
              </a:ext>
            </a:extLst>
          </p:cNvPr>
          <p:cNvPicPr>
            <a:picLocks noChangeAspect="1"/>
          </p:cNvPicPr>
          <p:nvPr/>
        </p:nvPicPr>
        <p:blipFill rotWithShape="1">
          <a:blip r:embed="rId3"/>
          <a:srcRect l="6123" t="30204" r="27602" b="30340"/>
          <a:stretch/>
        </p:blipFill>
        <p:spPr>
          <a:xfrm>
            <a:off x="1693623" y="2738629"/>
            <a:ext cx="8804753" cy="2948473"/>
          </a:xfrm>
          <a:prstGeom prst="rect">
            <a:avLst/>
          </a:prstGeom>
        </p:spPr>
      </p:pic>
    </p:spTree>
    <p:extLst>
      <p:ext uri="{BB962C8B-B14F-4D97-AF65-F5344CB8AC3E}">
        <p14:creationId xmlns:p14="http://schemas.microsoft.com/office/powerpoint/2010/main" val="431517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Stop Word in NLP</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25563"/>
            <a:ext cx="10515600" cy="4351338"/>
          </a:xfrm>
        </p:spPr>
        <p:txBody>
          <a:bodyPr/>
          <a:lstStyle/>
          <a:p>
            <a:r>
              <a:rPr lang="en-US" altLang="zh-TW" dirty="0"/>
              <a:t>A stop word is a very common word used in the English and is often removed from common NLP techniques.</a:t>
            </a:r>
          </a:p>
          <a:p>
            <a:r>
              <a:rPr lang="en-US" altLang="zh-TW" dirty="0"/>
              <a:t>You can copy </a:t>
            </a:r>
            <a:r>
              <a:rPr lang="en-US" altLang="zh-TW" dirty="0" err="1">
                <a:solidFill>
                  <a:srgbClr val="0000FF"/>
                </a:solidFill>
              </a:rPr>
              <a:t>stop_word</a:t>
            </a:r>
            <a:r>
              <a:rPr lang="en-US" altLang="zh-TW" dirty="0">
                <a:solidFill>
                  <a:schemeClr val="accent1"/>
                </a:solidFill>
              </a:rPr>
              <a:t> </a:t>
            </a:r>
            <a:r>
              <a:rPr lang="en-US" altLang="zh-TW" dirty="0"/>
              <a:t>from the memo on this page.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31</a:t>
            </a:fld>
            <a:endParaRPr lang="zh-TW" altLang="en-US" dirty="0"/>
          </a:p>
        </p:txBody>
      </p:sp>
      <p:pic>
        <p:nvPicPr>
          <p:cNvPr id="6" name="圖片 5">
            <a:extLst>
              <a:ext uri="{FF2B5EF4-FFF2-40B4-BE49-F238E27FC236}">
                <a16:creationId xmlns:a16="http://schemas.microsoft.com/office/drawing/2014/main" id="{261D8F0A-BA63-8A54-BB61-3FF177B39D4E}"/>
              </a:ext>
            </a:extLst>
          </p:cNvPr>
          <p:cNvPicPr>
            <a:picLocks noChangeAspect="1"/>
          </p:cNvPicPr>
          <p:nvPr/>
        </p:nvPicPr>
        <p:blipFill rotWithShape="1">
          <a:blip r:embed="rId3"/>
          <a:srcRect l="6046" t="31837" r="24770" b="15918"/>
          <a:stretch/>
        </p:blipFill>
        <p:spPr>
          <a:xfrm>
            <a:off x="1878563" y="2955956"/>
            <a:ext cx="8434874" cy="3582956"/>
          </a:xfrm>
          <a:prstGeom prst="rect">
            <a:avLst/>
          </a:prstGeom>
        </p:spPr>
      </p:pic>
    </p:spTree>
    <p:extLst>
      <p:ext uri="{BB962C8B-B14F-4D97-AF65-F5344CB8AC3E}">
        <p14:creationId xmlns:p14="http://schemas.microsoft.com/office/powerpoint/2010/main" val="493555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56528-329F-3FEA-BC59-A52D1ED49DC2}"/>
              </a:ext>
            </a:extLst>
          </p:cNvPr>
          <p:cNvSpPr>
            <a:spLocks noGrp="1"/>
          </p:cNvSpPr>
          <p:nvPr>
            <p:ph type="title"/>
          </p:nvPr>
        </p:nvSpPr>
        <p:spPr>
          <a:xfrm>
            <a:off x="838200" y="-15983"/>
            <a:ext cx="10515600" cy="1325563"/>
          </a:xfrm>
        </p:spPr>
        <p:txBody>
          <a:bodyPr/>
          <a:lstStyle/>
          <a:p>
            <a:r>
              <a:rPr lang="en-US" altLang="zh-TW" dirty="0"/>
              <a:t>Copy the Stop Word</a:t>
            </a:r>
            <a:endParaRPr lang="zh-TW" altLang="en-US" dirty="0"/>
          </a:p>
        </p:txBody>
      </p:sp>
      <p:sp>
        <p:nvSpPr>
          <p:cNvPr id="3" name="內容版面配置區 2">
            <a:extLst>
              <a:ext uri="{FF2B5EF4-FFF2-40B4-BE49-F238E27FC236}">
                <a16:creationId xmlns:a16="http://schemas.microsoft.com/office/drawing/2014/main" id="{DD5A6468-8A2C-C33A-540E-77A720FE5058}"/>
              </a:ext>
            </a:extLst>
          </p:cNvPr>
          <p:cNvSpPr>
            <a:spLocks noGrp="1"/>
          </p:cNvSpPr>
          <p:nvPr>
            <p:ph idx="1"/>
          </p:nvPr>
        </p:nvSpPr>
        <p:spPr>
          <a:xfrm>
            <a:off x="838200" y="1309580"/>
            <a:ext cx="10515600" cy="5154468"/>
          </a:xfrm>
        </p:spPr>
        <p:txBody>
          <a:bodyPr>
            <a:normAutofit fontScale="70000" lnSpcReduction="20000"/>
          </a:bodyPr>
          <a:lstStyle/>
          <a:p>
            <a:pPr marL="0" indent="0">
              <a:buNone/>
            </a:pPr>
            <a:r>
              <a:rPr lang="en-US" altLang="zh-TW" dirty="0" err="1"/>
              <a:t>stop_words</a:t>
            </a:r>
            <a:r>
              <a:rPr lang="en-US" altLang="zh-TW" dirty="0"/>
              <a:t> = ['</a:t>
            </a:r>
            <a:r>
              <a:rPr lang="en-US" altLang="zh-TW" dirty="0" err="1"/>
              <a:t>i</a:t>
            </a:r>
            <a:r>
              <a:rPr lang="en-US" altLang="zh-TW" dirty="0"/>
              <a:t>','</a:t>
            </a:r>
            <a:r>
              <a:rPr lang="en-US" altLang="zh-TW" dirty="0" err="1"/>
              <a:t>me','my','myself','we','our','ours','ourselves</a:t>
            </a:r>
            <a:r>
              <a:rPr lang="en-US" altLang="zh-TW" dirty="0"/>
              <a:t>',</a:t>
            </a:r>
          </a:p>
          <a:p>
            <a:pPr marL="0" indent="0">
              <a:buNone/>
            </a:pPr>
            <a:r>
              <a:rPr lang="en-US" altLang="zh-TW" dirty="0"/>
              <a:t>              '</a:t>
            </a:r>
            <a:r>
              <a:rPr lang="en-US" altLang="zh-TW" dirty="0" err="1"/>
              <a:t>you','your','yours','yourself','yourselves','he','him</a:t>
            </a:r>
            <a:r>
              <a:rPr lang="en-US" altLang="zh-TW" dirty="0"/>
              <a:t>',</a:t>
            </a:r>
          </a:p>
          <a:p>
            <a:pPr marL="0" indent="0">
              <a:buNone/>
            </a:pPr>
            <a:r>
              <a:rPr lang="en-US" altLang="zh-TW" dirty="0"/>
              <a:t>              '</a:t>
            </a:r>
            <a:r>
              <a:rPr lang="en-US" altLang="zh-TW" dirty="0" err="1"/>
              <a:t>his','himself','she','her','hers','herself','it','its</a:t>
            </a:r>
            <a:r>
              <a:rPr lang="en-US" altLang="zh-TW" dirty="0"/>
              <a:t>',</a:t>
            </a:r>
          </a:p>
          <a:p>
            <a:pPr marL="0" indent="0">
              <a:buNone/>
            </a:pPr>
            <a:r>
              <a:rPr lang="en-US" altLang="zh-TW" dirty="0"/>
              <a:t>              '</a:t>
            </a:r>
            <a:r>
              <a:rPr lang="en-US" altLang="zh-TW" dirty="0" err="1"/>
              <a:t>itself','they','them','their','theirs','themselves</a:t>
            </a:r>
            <a:r>
              <a:rPr lang="en-US" altLang="zh-TW" dirty="0"/>
              <a:t>',</a:t>
            </a:r>
          </a:p>
          <a:p>
            <a:pPr marL="0" indent="0">
              <a:buNone/>
            </a:pPr>
            <a:r>
              <a:rPr lang="en-US" altLang="zh-TW" dirty="0"/>
              <a:t>              '</a:t>
            </a:r>
            <a:r>
              <a:rPr lang="en-US" altLang="zh-TW" dirty="0" err="1"/>
              <a:t>what','which','who','whom','this','that','these','those</a:t>
            </a:r>
            <a:r>
              <a:rPr lang="en-US" altLang="zh-TW" dirty="0"/>
              <a:t>',</a:t>
            </a:r>
          </a:p>
          <a:p>
            <a:pPr marL="0" indent="0">
              <a:buNone/>
            </a:pPr>
            <a:r>
              <a:rPr lang="en-US" altLang="zh-TW" dirty="0"/>
              <a:t>              '</a:t>
            </a:r>
            <a:r>
              <a:rPr lang="en-US" altLang="zh-TW" dirty="0" err="1"/>
              <a:t>am','is','are','was','were','be','been','being','have</a:t>
            </a:r>
            <a:r>
              <a:rPr lang="en-US" altLang="zh-TW" dirty="0"/>
              <a:t>',</a:t>
            </a:r>
          </a:p>
          <a:p>
            <a:pPr marL="0" indent="0">
              <a:buNone/>
            </a:pPr>
            <a:r>
              <a:rPr lang="en-US" altLang="zh-TW" dirty="0"/>
              <a:t>              '</a:t>
            </a:r>
            <a:r>
              <a:rPr lang="en-US" altLang="zh-TW" dirty="0" err="1"/>
              <a:t>has','had','having','do','does','did','doing','a','an</a:t>
            </a:r>
            <a:r>
              <a:rPr lang="en-US" altLang="zh-TW" dirty="0"/>
              <a:t>',</a:t>
            </a:r>
          </a:p>
          <a:p>
            <a:pPr marL="0" indent="0">
              <a:buNone/>
            </a:pPr>
            <a:r>
              <a:rPr lang="en-US" altLang="zh-TW" dirty="0"/>
              <a:t>              '</a:t>
            </a:r>
            <a:r>
              <a:rPr lang="en-US" altLang="zh-TW" dirty="0" err="1"/>
              <a:t>the','and','but','if','or','because','as','until','while</a:t>
            </a:r>
            <a:r>
              <a:rPr lang="en-US" altLang="zh-TW" dirty="0"/>
              <a:t>',</a:t>
            </a:r>
          </a:p>
          <a:p>
            <a:pPr marL="0" indent="0">
              <a:buNone/>
            </a:pPr>
            <a:r>
              <a:rPr lang="en-US" altLang="zh-TW" dirty="0"/>
              <a:t>              '</a:t>
            </a:r>
            <a:r>
              <a:rPr lang="en-US" altLang="zh-TW" dirty="0" err="1"/>
              <a:t>of','at','by','for','with','about','against','between</a:t>
            </a:r>
            <a:r>
              <a:rPr lang="en-US" altLang="zh-TW" dirty="0"/>
              <a:t>',</a:t>
            </a:r>
          </a:p>
          <a:p>
            <a:pPr marL="0" indent="0">
              <a:buNone/>
            </a:pPr>
            <a:r>
              <a:rPr lang="en-US" altLang="zh-TW" dirty="0"/>
              <a:t>              '</a:t>
            </a:r>
            <a:r>
              <a:rPr lang="en-US" altLang="zh-TW" dirty="0" err="1"/>
              <a:t>into','through','during','before','after','above','below</a:t>
            </a:r>
            <a:r>
              <a:rPr lang="en-US" altLang="zh-TW" dirty="0"/>
              <a:t>',</a:t>
            </a:r>
          </a:p>
          <a:p>
            <a:pPr marL="0" indent="0">
              <a:buNone/>
            </a:pPr>
            <a:r>
              <a:rPr lang="en-US" altLang="zh-TW" dirty="0"/>
              <a:t>              '</a:t>
            </a:r>
            <a:r>
              <a:rPr lang="en-US" altLang="zh-TW" dirty="0" err="1"/>
              <a:t>to','from','up','down','in','out','on','off','over','under</a:t>
            </a:r>
            <a:r>
              <a:rPr lang="en-US" altLang="zh-TW" dirty="0"/>
              <a:t>',</a:t>
            </a:r>
          </a:p>
          <a:p>
            <a:pPr marL="0" indent="0">
              <a:buNone/>
            </a:pPr>
            <a:r>
              <a:rPr lang="en-US" altLang="zh-TW" dirty="0"/>
              <a:t>              '</a:t>
            </a:r>
            <a:r>
              <a:rPr lang="en-US" altLang="zh-TW" dirty="0" err="1"/>
              <a:t>again','further','then','once','here','there','when','where</a:t>
            </a:r>
            <a:r>
              <a:rPr lang="en-US" altLang="zh-TW" dirty="0"/>
              <a:t>',</a:t>
            </a:r>
          </a:p>
          <a:p>
            <a:pPr marL="0" indent="0">
              <a:buNone/>
            </a:pPr>
            <a:r>
              <a:rPr lang="en-US" altLang="zh-TW" dirty="0"/>
              <a:t>              '</a:t>
            </a:r>
            <a:r>
              <a:rPr lang="en-US" altLang="zh-TW" dirty="0" err="1"/>
              <a:t>why','how','all','any','both','each','few','more','most</a:t>
            </a:r>
            <a:r>
              <a:rPr lang="en-US" altLang="zh-TW" dirty="0"/>
              <a:t>',</a:t>
            </a:r>
          </a:p>
          <a:p>
            <a:pPr marL="0" indent="0">
              <a:buNone/>
            </a:pPr>
            <a:r>
              <a:rPr lang="en-US" altLang="zh-TW" dirty="0"/>
              <a:t>              '</a:t>
            </a:r>
            <a:r>
              <a:rPr lang="en-US" altLang="zh-TW" dirty="0" err="1"/>
              <a:t>other','some','such','no','nor','not','only','own','same</a:t>
            </a:r>
            <a:r>
              <a:rPr lang="en-US" altLang="zh-TW" dirty="0"/>
              <a:t>',</a:t>
            </a:r>
          </a:p>
          <a:p>
            <a:pPr marL="0" indent="0">
              <a:buNone/>
            </a:pPr>
            <a:r>
              <a:rPr lang="en-US" altLang="zh-TW" dirty="0"/>
              <a:t>              'so','than','too','very','can','will','just','don','should','now']</a:t>
            </a:r>
            <a:endParaRPr lang="zh-TW" altLang="en-US" dirty="0"/>
          </a:p>
        </p:txBody>
      </p:sp>
      <p:sp>
        <p:nvSpPr>
          <p:cNvPr id="4" name="投影片編號版面配置區 3">
            <a:extLst>
              <a:ext uri="{FF2B5EF4-FFF2-40B4-BE49-F238E27FC236}">
                <a16:creationId xmlns:a16="http://schemas.microsoft.com/office/drawing/2014/main" id="{0959C9F8-EB2A-FC0F-DC76-D697AB2FA81D}"/>
              </a:ext>
            </a:extLst>
          </p:cNvPr>
          <p:cNvSpPr>
            <a:spLocks noGrp="1"/>
          </p:cNvSpPr>
          <p:nvPr>
            <p:ph type="sldNum" sz="quarter" idx="12"/>
          </p:nvPr>
        </p:nvSpPr>
        <p:spPr/>
        <p:txBody>
          <a:bodyPr/>
          <a:lstStyle/>
          <a:p>
            <a:fld id="{C4228B2F-DCD5-4BFB-98DD-2DA449AD3239}" type="slidenum">
              <a:rPr lang="zh-TW" altLang="en-US" smtClean="0"/>
              <a:pPr/>
              <a:t>32</a:t>
            </a:fld>
            <a:endParaRPr lang="zh-TW" altLang="en-US" dirty="0"/>
          </a:p>
        </p:txBody>
      </p:sp>
    </p:spTree>
    <p:extLst>
      <p:ext uri="{BB962C8B-B14F-4D97-AF65-F5344CB8AC3E}">
        <p14:creationId xmlns:p14="http://schemas.microsoft.com/office/powerpoint/2010/main" val="3895101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22441"/>
            <a:ext cx="10515600" cy="1325563"/>
          </a:xfrm>
        </p:spPr>
        <p:txBody>
          <a:bodyPr/>
          <a:lstStyle/>
          <a:p>
            <a:r>
              <a:rPr lang="en-US" altLang="zh-TW" dirty="0"/>
              <a:t>Remove the Stop Words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48004"/>
            <a:ext cx="10515600" cy="4351338"/>
          </a:xfrm>
        </p:spPr>
        <p:txBody>
          <a:bodyPr/>
          <a:lstStyle/>
          <a:p>
            <a:r>
              <a:rPr lang="en-US" altLang="zh-TW" dirty="0"/>
              <a:t>Import the </a:t>
            </a:r>
            <a:r>
              <a:rPr lang="en-US" altLang="zh-TW" dirty="0" err="1">
                <a:solidFill>
                  <a:srgbClr val="0000FF"/>
                </a:solidFill>
              </a:rPr>
              <a:t>StopWordsRemover</a:t>
            </a:r>
            <a:r>
              <a:rPr lang="en-US" altLang="zh-TW" dirty="0"/>
              <a:t> function from </a:t>
            </a:r>
            <a:r>
              <a:rPr lang="en-US" altLang="zh-TW" dirty="0" err="1"/>
              <a:t>PySpark</a:t>
            </a:r>
            <a:r>
              <a:rPr lang="zh-TW" altLang="en-US" dirty="0"/>
              <a:t> </a:t>
            </a:r>
            <a:r>
              <a:rPr lang="en-US" altLang="zh-TW" dirty="0"/>
              <a:t>to </a:t>
            </a:r>
            <a:r>
              <a:rPr lang="en-US" altLang="zh-TW" b="0" i="0" dirty="0">
                <a:solidFill>
                  <a:srgbClr val="202124"/>
                </a:solidFill>
                <a:effectLst/>
              </a:rPr>
              <a:t>filter out columns by setting the </a:t>
            </a:r>
            <a:r>
              <a:rPr lang="en-US" altLang="zh-TW" b="0" i="0" dirty="0" err="1">
                <a:solidFill>
                  <a:srgbClr val="0000FF"/>
                </a:solidFill>
                <a:effectLst/>
              </a:rPr>
              <a:t>inputCols</a:t>
            </a:r>
            <a:r>
              <a:rPr lang="en-US" altLang="zh-TW" b="0" i="0" dirty="0">
                <a:solidFill>
                  <a:srgbClr val="202124"/>
                </a:solidFill>
                <a:effectLst/>
              </a:rPr>
              <a:t> parameter.</a:t>
            </a:r>
          </a:p>
          <a:p>
            <a:r>
              <a:rPr lang="en-US" altLang="zh-TW" dirty="0">
                <a:solidFill>
                  <a:srgbClr val="202124"/>
                </a:solidFill>
              </a:rPr>
              <a:t>The </a:t>
            </a:r>
            <a:r>
              <a:rPr lang="en-US" altLang="zh-TW" dirty="0"/>
              <a:t>newly created column is specified </a:t>
            </a:r>
            <a:r>
              <a:rPr lang="en-US" altLang="zh-TW" dirty="0" err="1">
                <a:solidFill>
                  <a:srgbClr val="0000FF"/>
                </a:solidFill>
              </a:rPr>
              <a:t>outputCol</a:t>
            </a:r>
            <a:r>
              <a:rPr lang="en-US" altLang="zh-TW" dirty="0">
                <a:solidFill>
                  <a:srgbClr val="0000FF"/>
                </a:solidFill>
              </a:rPr>
              <a:t>="words without stop“</a:t>
            </a:r>
            <a:r>
              <a:rPr lang="en-US" altLang="zh-TW" dirty="0"/>
              <a:t>.</a:t>
            </a:r>
          </a:p>
          <a:p>
            <a:r>
              <a:rPr lang="en-US" altLang="zh-TW" dirty="0" err="1">
                <a:solidFill>
                  <a:srgbClr val="0000FF"/>
                </a:solidFill>
              </a:rPr>
              <a:t>setStopWords</a:t>
            </a:r>
            <a:r>
              <a:rPr lang="en-US" altLang="zh-TW" dirty="0">
                <a:solidFill>
                  <a:srgbClr val="0000FF"/>
                </a:solidFill>
              </a:rPr>
              <a:t>()</a:t>
            </a:r>
            <a:r>
              <a:rPr lang="en-US" altLang="zh-TW" dirty="0"/>
              <a:t>:</a:t>
            </a:r>
            <a:r>
              <a:rPr lang="en-US" altLang="zh-TW" dirty="0">
                <a:solidFill>
                  <a:srgbClr val="0000FF"/>
                </a:solidFill>
              </a:rPr>
              <a:t> </a:t>
            </a:r>
            <a:r>
              <a:rPr lang="en-US" altLang="zh-TW" dirty="0"/>
              <a:t>Set the value of stop words.</a:t>
            </a:r>
          </a:p>
          <a:p>
            <a:pPr marL="0" indent="0">
              <a:buNone/>
            </a:pPr>
            <a:endParaRPr lang="en-US" altLang="zh-TW" dirty="0">
              <a:solidFill>
                <a:schemeClr val="accent1"/>
              </a:solidFill>
            </a:endParaRP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33</a:t>
            </a:fld>
            <a:endParaRPr lang="zh-TW" altLang="en-US" dirty="0"/>
          </a:p>
        </p:txBody>
      </p:sp>
      <p:pic>
        <p:nvPicPr>
          <p:cNvPr id="8" name="圖片 7">
            <a:extLst>
              <a:ext uri="{FF2B5EF4-FFF2-40B4-BE49-F238E27FC236}">
                <a16:creationId xmlns:a16="http://schemas.microsoft.com/office/drawing/2014/main" id="{9D35B215-8F89-7005-F337-17583F38D79D}"/>
              </a:ext>
            </a:extLst>
          </p:cNvPr>
          <p:cNvPicPr>
            <a:picLocks noChangeAspect="1"/>
          </p:cNvPicPr>
          <p:nvPr/>
        </p:nvPicPr>
        <p:blipFill rotWithShape="1">
          <a:blip r:embed="rId3"/>
          <a:srcRect l="6199" t="44218" r="21020" b="40408"/>
          <a:stretch/>
        </p:blipFill>
        <p:spPr>
          <a:xfrm>
            <a:off x="518086" y="4039503"/>
            <a:ext cx="11155827" cy="1325562"/>
          </a:xfrm>
          <a:prstGeom prst="rect">
            <a:avLst/>
          </a:prstGeom>
        </p:spPr>
      </p:pic>
    </p:spTree>
    <p:extLst>
      <p:ext uri="{BB962C8B-B14F-4D97-AF65-F5344CB8AC3E}">
        <p14:creationId xmlns:p14="http://schemas.microsoft.com/office/powerpoint/2010/main" val="2178932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485447"/>
            <a:ext cx="10515600" cy="4351338"/>
          </a:xfrm>
        </p:spPr>
        <p:txBody>
          <a:bodyPr/>
          <a:lstStyle/>
          <a:p>
            <a:r>
              <a:rPr lang="en-US" altLang="zh-TW" dirty="0"/>
              <a:t>Import </a:t>
            </a:r>
            <a:r>
              <a:rPr lang="en-US" altLang="zh-TW" dirty="0">
                <a:solidFill>
                  <a:srgbClr val="0000FF"/>
                </a:solidFill>
              </a:rPr>
              <a:t>Pipeline</a:t>
            </a:r>
            <a:r>
              <a:rPr lang="en-US" altLang="zh-TW" dirty="0"/>
              <a:t> and define the stages as </a:t>
            </a:r>
            <a:r>
              <a:rPr lang="en-US" altLang="zh-TW" dirty="0" err="1">
                <a:solidFill>
                  <a:srgbClr val="0000FF"/>
                </a:solidFill>
              </a:rPr>
              <a:t>stopwordRemovalFeature</a:t>
            </a:r>
            <a:r>
              <a:rPr lang="en-US" altLang="zh-TW" dirty="0"/>
              <a:t> to transform the </a:t>
            </a:r>
            <a:r>
              <a:rPr lang="en-US" altLang="zh-TW" dirty="0" err="1"/>
              <a:t>dataframe</a:t>
            </a:r>
            <a:r>
              <a:rPr lang="en-US" altLang="zh-TW" dirty="0"/>
              <a:t>.</a:t>
            </a:r>
          </a:p>
          <a:p>
            <a:r>
              <a:rPr lang="en-US" altLang="zh-TW" dirty="0" err="1"/>
              <a:t>MLlib</a:t>
            </a:r>
            <a:r>
              <a:rPr lang="en-US" altLang="zh-TW" dirty="0"/>
              <a:t> consists of a sequence of Pipeline stages (e</a:t>
            </a:r>
            <a:r>
              <a:rPr kumimoji="0" lang="zh-TW" altLang="zh-TW" b="0" i="0" u="none" strike="noStrike" cap="none" normalizeH="0" baseline="0" dirty="0">
                <a:ln>
                  <a:noFill/>
                </a:ln>
                <a:effectLst/>
                <a:ea typeface="Menlo"/>
              </a:rPr>
              <a:t>stimator</a:t>
            </a:r>
            <a:r>
              <a:rPr lang="en-US" altLang="zh-TW" dirty="0"/>
              <a:t> and t</a:t>
            </a:r>
            <a:r>
              <a:rPr kumimoji="0" lang="zh-TW" altLang="zh-TW" b="0" i="0" u="none" strike="noStrike" cap="none" normalizeH="0" baseline="0" dirty="0">
                <a:ln>
                  <a:noFill/>
                </a:ln>
                <a:effectLst/>
                <a:ea typeface="Menlo"/>
              </a:rPr>
              <a:t>ransformer</a:t>
            </a:r>
            <a:r>
              <a:rPr lang="en-US" altLang="zh-TW" dirty="0"/>
              <a:t>) to be run in a specific order.</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34</a:t>
            </a:fld>
            <a:endParaRPr lang="zh-TW" altLang="en-US" dirty="0"/>
          </a:p>
        </p:txBody>
      </p:sp>
      <p:pic>
        <p:nvPicPr>
          <p:cNvPr id="6" name="圖片 5">
            <a:extLst>
              <a:ext uri="{FF2B5EF4-FFF2-40B4-BE49-F238E27FC236}">
                <a16:creationId xmlns:a16="http://schemas.microsoft.com/office/drawing/2014/main" id="{23DC6C7B-5088-7981-91E5-893E5FB9EA7F}"/>
              </a:ext>
            </a:extLst>
          </p:cNvPr>
          <p:cNvPicPr>
            <a:picLocks noChangeAspect="1"/>
          </p:cNvPicPr>
          <p:nvPr/>
        </p:nvPicPr>
        <p:blipFill rotWithShape="1">
          <a:blip r:embed="rId3"/>
          <a:srcRect l="6045" t="39864" r="41379" b="48799"/>
          <a:stretch/>
        </p:blipFill>
        <p:spPr>
          <a:xfrm>
            <a:off x="1051217" y="3832113"/>
            <a:ext cx="10089563" cy="1223849"/>
          </a:xfrm>
          <a:prstGeom prst="rect">
            <a:avLst/>
          </a:prstGeom>
        </p:spPr>
      </p:pic>
      <p:sp>
        <p:nvSpPr>
          <p:cNvPr id="10" name="標題 1">
            <a:extLst>
              <a:ext uri="{FF2B5EF4-FFF2-40B4-BE49-F238E27FC236}">
                <a16:creationId xmlns:a16="http://schemas.microsoft.com/office/drawing/2014/main" id="{D3E48872-3E0B-292A-522C-F38FA13F0AFE}"/>
              </a:ext>
            </a:extLst>
          </p:cNvPr>
          <p:cNvSpPr>
            <a:spLocks noGrp="1"/>
          </p:cNvSpPr>
          <p:nvPr>
            <p:ph type="title"/>
          </p:nvPr>
        </p:nvSpPr>
        <p:spPr>
          <a:xfrm>
            <a:off x="838199" y="28971"/>
            <a:ext cx="10515600" cy="1325563"/>
          </a:xfrm>
        </p:spPr>
        <p:txBody>
          <a:bodyPr/>
          <a:lstStyle/>
          <a:p>
            <a:r>
              <a:rPr lang="en-US" altLang="zh-TW" dirty="0"/>
              <a:t>Remove the Stop Words (Cont’d)</a:t>
            </a:r>
            <a:endParaRPr lang="zh-TW" altLang="en-US" dirty="0"/>
          </a:p>
        </p:txBody>
      </p:sp>
    </p:spTree>
    <p:extLst>
      <p:ext uri="{BB962C8B-B14F-4D97-AF65-F5344CB8AC3E}">
        <p14:creationId xmlns:p14="http://schemas.microsoft.com/office/powerpoint/2010/main" val="321513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Remove the Stop Words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ea typeface="Menlo"/>
              </a:rPr>
              <a:t>E</a:t>
            </a:r>
            <a:r>
              <a:rPr kumimoji="0" lang="zh-TW" altLang="zh-TW" b="0" i="0" u="none" strike="noStrike" cap="none" normalizeH="0" baseline="0" dirty="0">
                <a:ln>
                  <a:noFill/>
                </a:ln>
                <a:effectLst/>
                <a:ea typeface="Menlo"/>
              </a:rPr>
              <a:t>stimator</a:t>
            </a:r>
            <a:r>
              <a:rPr kumimoji="0" lang="zh-TW" altLang="zh-TW" b="0" i="0" u="none" strike="noStrike" cap="none" normalizeH="0" baseline="0" dirty="0">
                <a:ln>
                  <a:noFill/>
                </a:ln>
                <a:effectLst/>
                <a:ea typeface="-apple-system"/>
              </a:rPr>
              <a:t> stage</a:t>
            </a:r>
            <a:r>
              <a:rPr kumimoji="0" lang="en-US" altLang="zh-TW" b="0" i="0" u="none" strike="noStrike" cap="none" normalizeH="0" baseline="0" dirty="0">
                <a:ln>
                  <a:noFill/>
                </a:ln>
                <a:effectLst/>
                <a:ea typeface="-apple-system"/>
              </a:rPr>
              <a:t>:</a:t>
            </a:r>
            <a:r>
              <a:rPr kumimoji="0" lang="zh-TW" altLang="zh-TW" b="0" i="0" u="none" strike="noStrike" cap="none" normalizeH="0" baseline="0" dirty="0">
                <a:ln>
                  <a:noFill/>
                </a:ln>
                <a:effectLst/>
                <a:ea typeface="-apple-system"/>
              </a:rPr>
              <a:t> </a:t>
            </a:r>
            <a:r>
              <a:rPr kumimoji="0" lang="en-US" altLang="zh-TW" b="0" i="0" u="none" strike="noStrike" cap="none" normalizeH="0" baseline="0" dirty="0">
                <a:ln>
                  <a:noFill/>
                </a:ln>
                <a:effectLst/>
                <a:ea typeface="-apple-system"/>
              </a:rPr>
              <a:t>T</a:t>
            </a:r>
            <a:r>
              <a:rPr kumimoji="0" lang="zh-TW" altLang="zh-TW" b="0" i="0" u="none" strike="noStrike" cap="none" normalizeH="0" baseline="0" dirty="0">
                <a:ln>
                  <a:noFill/>
                </a:ln>
                <a:effectLst/>
                <a:ea typeface="-apple-system"/>
              </a:rPr>
              <a:t>he </a:t>
            </a:r>
            <a:r>
              <a:rPr kumimoji="0" lang="zh-TW" altLang="zh-TW" b="0" i="0" u="none" strike="noStrike" cap="none" normalizeH="0" baseline="0" dirty="0">
                <a:ln>
                  <a:noFill/>
                </a:ln>
                <a:solidFill>
                  <a:srgbClr val="0000FF"/>
                </a:solidFill>
                <a:effectLst/>
                <a:ea typeface="Menlo"/>
              </a:rPr>
              <a:t>fit()</a:t>
            </a:r>
            <a:r>
              <a:rPr kumimoji="0" lang="zh-TW" altLang="zh-TW" b="0" i="0" u="none" strike="noStrike" cap="none" normalizeH="0" baseline="0" dirty="0">
                <a:ln>
                  <a:noFill/>
                </a:ln>
                <a:effectLst/>
                <a:ea typeface="-apple-system"/>
              </a:rPr>
              <a:t> is called to produce a </a:t>
            </a:r>
            <a:r>
              <a:rPr lang="en-US" altLang="zh-TW" dirty="0">
                <a:ea typeface="-apple-system"/>
              </a:rPr>
              <a:t>t</a:t>
            </a:r>
            <a:r>
              <a:rPr kumimoji="0" lang="zh-TW" altLang="zh-TW" b="0" i="0" u="none" strike="noStrike" cap="none" normalizeH="0" baseline="0" dirty="0">
                <a:ln>
                  <a:noFill/>
                </a:ln>
                <a:effectLst/>
                <a:ea typeface="Menlo"/>
              </a:rPr>
              <a:t>ransformer</a:t>
            </a:r>
            <a:r>
              <a:rPr lang="en-US" altLang="zh-TW" dirty="0">
                <a:ea typeface="Menlo"/>
              </a:rPr>
              <a:t>.</a:t>
            </a:r>
          </a:p>
          <a:p>
            <a:r>
              <a:rPr kumimoji="0" lang="zh-TW" altLang="zh-TW" b="0" i="0" u="none" strike="noStrike" cap="none" normalizeH="0" baseline="0" dirty="0">
                <a:ln>
                  <a:noFill/>
                </a:ln>
                <a:effectLst/>
                <a:ea typeface="Menlo"/>
              </a:rPr>
              <a:t>Transformer</a:t>
            </a:r>
            <a:r>
              <a:rPr lang="en-US" altLang="zh-TW" dirty="0">
                <a:ea typeface="Menlo"/>
              </a:rPr>
              <a:t> stage:</a:t>
            </a:r>
            <a:r>
              <a:rPr kumimoji="0" lang="zh-TW" altLang="zh-TW" b="0" i="0" u="none" strike="noStrike" cap="none" normalizeH="0" baseline="0" dirty="0">
                <a:ln>
                  <a:noFill/>
                </a:ln>
                <a:effectLst/>
                <a:ea typeface="-apple-system"/>
              </a:rPr>
              <a:t> </a:t>
            </a:r>
            <a:r>
              <a:rPr kumimoji="0" lang="en-US" altLang="zh-TW" b="0" i="0" u="none" strike="noStrike" cap="none" normalizeH="0" baseline="0" dirty="0">
                <a:ln>
                  <a:noFill/>
                </a:ln>
                <a:effectLst/>
                <a:ea typeface="-apple-system"/>
              </a:rPr>
              <a:t>The </a:t>
            </a:r>
            <a:r>
              <a:rPr kumimoji="0" lang="zh-TW" altLang="zh-TW" b="0" i="0" u="none" strike="noStrike" cap="none" normalizeH="0" baseline="0" dirty="0">
                <a:ln>
                  <a:noFill/>
                </a:ln>
                <a:solidFill>
                  <a:srgbClr val="0000FF"/>
                </a:solidFill>
                <a:effectLst/>
                <a:ea typeface="Menlo"/>
              </a:rPr>
              <a:t>transform()</a:t>
            </a:r>
            <a:r>
              <a:rPr kumimoji="0" lang="zh-TW" altLang="zh-TW" b="0" i="0" u="none" strike="noStrike" cap="none" normalizeH="0" baseline="0" dirty="0">
                <a:ln>
                  <a:noFill/>
                </a:ln>
                <a:effectLst/>
                <a:ea typeface="-apple-system"/>
              </a:rPr>
              <a:t> is called on the </a:t>
            </a:r>
            <a:r>
              <a:rPr kumimoji="0" lang="en-US" altLang="zh-TW" b="0" i="0" u="none" strike="noStrike" cap="none" normalizeH="0" baseline="0" dirty="0">
                <a:ln>
                  <a:noFill/>
                </a:ln>
                <a:effectLst/>
                <a:ea typeface="-apple-system"/>
              </a:rPr>
              <a:t>d</a:t>
            </a:r>
            <a:r>
              <a:rPr kumimoji="0" lang="zh-TW" altLang="zh-TW" b="0" i="0" u="none" strike="noStrike" cap="none" normalizeH="0" baseline="0" dirty="0">
                <a:ln>
                  <a:noFill/>
                </a:ln>
                <a:effectLst/>
                <a:ea typeface="Menlo"/>
              </a:rPr>
              <a:t>ata</a:t>
            </a:r>
            <a:r>
              <a:rPr kumimoji="0" lang="en-US" altLang="zh-TW" b="0" i="0" u="none" strike="noStrike" cap="none" normalizeH="0" baseline="0" dirty="0">
                <a:ln>
                  <a:noFill/>
                </a:ln>
                <a:effectLst/>
                <a:ea typeface="Menlo"/>
              </a:rPr>
              <a:t>f</a:t>
            </a:r>
            <a:r>
              <a:rPr kumimoji="0" lang="zh-TW" altLang="zh-TW" b="0" i="0" u="none" strike="noStrike" cap="none" normalizeH="0" baseline="0" dirty="0">
                <a:ln>
                  <a:noFill/>
                </a:ln>
                <a:effectLst/>
                <a:ea typeface="Menlo"/>
              </a:rPr>
              <a:t>rame</a:t>
            </a:r>
            <a:r>
              <a:rPr kumimoji="0" lang="en-US" altLang="zh-TW" b="0" i="0" u="none" strike="noStrike" cap="none" normalizeH="0" baseline="0" dirty="0">
                <a:ln>
                  <a:noFill/>
                </a:ln>
                <a:effectLst/>
                <a:ea typeface="Menlo"/>
              </a:rPr>
              <a:t> for </a:t>
            </a:r>
            <a:r>
              <a:rPr lang="en-US" altLang="zh-TW" dirty="0"/>
              <a:t>stop word removal transformation</a:t>
            </a:r>
            <a:r>
              <a:rPr kumimoji="0" lang="zh-TW" altLang="zh-TW" b="0" i="0" u="none" strike="noStrike" cap="none" normalizeH="0" baseline="0" dirty="0">
                <a:ln>
                  <a:noFill/>
                </a:ln>
                <a:effectLst/>
                <a:ea typeface="-apple-system"/>
              </a:rPr>
              <a:t>.</a:t>
            </a:r>
            <a:r>
              <a:rPr kumimoji="0" lang="zh-TW" altLang="zh-TW" b="0" i="0" u="none" strike="noStrike" cap="none" normalizeH="0" baseline="0" dirty="0">
                <a:ln>
                  <a:noFill/>
                </a:ln>
                <a:effectLst/>
              </a:rPr>
              <a:t> </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35</a:t>
            </a:fld>
            <a:endParaRPr lang="zh-TW" altLang="en-US" dirty="0"/>
          </a:p>
        </p:txBody>
      </p:sp>
      <p:pic>
        <p:nvPicPr>
          <p:cNvPr id="12" name="圖片 11">
            <a:extLst>
              <a:ext uri="{FF2B5EF4-FFF2-40B4-BE49-F238E27FC236}">
                <a16:creationId xmlns:a16="http://schemas.microsoft.com/office/drawing/2014/main" id="{39EF1E75-FC9E-1511-A88C-8CCB497731D4}"/>
              </a:ext>
            </a:extLst>
          </p:cNvPr>
          <p:cNvPicPr>
            <a:picLocks noChangeAspect="1"/>
          </p:cNvPicPr>
          <p:nvPr/>
        </p:nvPicPr>
        <p:blipFill rotWithShape="1">
          <a:blip r:embed="rId3"/>
          <a:srcRect l="5803" t="72063" r="46875" b="13333"/>
          <a:stretch/>
        </p:blipFill>
        <p:spPr>
          <a:xfrm>
            <a:off x="1316562" y="3514375"/>
            <a:ext cx="9558876" cy="1659277"/>
          </a:xfrm>
          <a:prstGeom prst="rect">
            <a:avLst/>
          </a:prstGeom>
        </p:spPr>
      </p:pic>
    </p:spTree>
    <p:extLst>
      <p:ext uri="{BB962C8B-B14F-4D97-AF65-F5344CB8AC3E}">
        <p14:creationId xmlns:p14="http://schemas.microsoft.com/office/powerpoint/2010/main" val="339475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96D2EA-CEC9-2F6E-AF73-314C81FAA5C9}"/>
              </a:ext>
            </a:extLst>
          </p:cNvPr>
          <p:cNvSpPr>
            <a:spLocks noGrp="1"/>
          </p:cNvSpPr>
          <p:nvPr>
            <p:ph type="title"/>
          </p:nvPr>
        </p:nvSpPr>
        <p:spPr/>
        <p:txBody>
          <a:bodyPr/>
          <a:lstStyle/>
          <a:p>
            <a:r>
              <a:rPr lang="en-US" altLang="zh-TW" dirty="0"/>
              <a:t>Remove the Stop Words (Cont’d)</a:t>
            </a:r>
            <a:endParaRPr lang="zh-TW" altLang="en-US" dirty="0"/>
          </a:p>
        </p:txBody>
      </p:sp>
      <p:sp>
        <p:nvSpPr>
          <p:cNvPr id="3" name="內容版面配置區 2">
            <a:extLst>
              <a:ext uri="{FF2B5EF4-FFF2-40B4-BE49-F238E27FC236}">
                <a16:creationId xmlns:a16="http://schemas.microsoft.com/office/drawing/2014/main" id="{4F0BF4A5-A3D5-EA46-D53D-0F32F10F0D87}"/>
              </a:ext>
            </a:extLst>
          </p:cNvPr>
          <p:cNvSpPr>
            <a:spLocks noGrp="1"/>
          </p:cNvSpPr>
          <p:nvPr>
            <p:ph idx="1"/>
          </p:nvPr>
        </p:nvSpPr>
        <p:spPr>
          <a:xfrm>
            <a:off x="838200" y="1512578"/>
            <a:ext cx="10515600" cy="4351338"/>
          </a:xfrm>
        </p:spPr>
        <p:txBody>
          <a:bodyPr/>
          <a:lstStyle/>
          <a:p>
            <a:r>
              <a:rPr lang="en-US" altLang="zh-TW" dirty="0"/>
              <a:t>The </a:t>
            </a:r>
            <a:r>
              <a:rPr lang="en-US" altLang="zh-TW" dirty="0" err="1"/>
              <a:t>dataframe</a:t>
            </a:r>
            <a:r>
              <a:rPr lang="en-US" altLang="zh-TW" dirty="0"/>
              <a:t> with a new column called words without stop is shown below.</a:t>
            </a:r>
            <a:endParaRPr lang="zh-TW" altLang="en-US" dirty="0"/>
          </a:p>
        </p:txBody>
      </p:sp>
      <p:sp>
        <p:nvSpPr>
          <p:cNvPr id="4" name="投影片編號版面配置區 3">
            <a:extLst>
              <a:ext uri="{FF2B5EF4-FFF2-40B4-BE49-F238E27FC236}">
                <a16:creationId xmlns:a16="http://schemas.microsoft.com/office/drawing/2014/main" id="{E5EB5A01-4B0A-67BA-EA20-89DF32507A70}"/>
              </a:ext>
            </a:extLst>
          </p:cNvPr>
          <p:cNvSpPr>
            <a:spLocks noGrp="1"/>
          </p:cNvSpPr>
          <p:nvPr>
            <p:ph type="sldNum" sz="quarter" idx="12"/>
          </p:nvPr>
        </p:nvSpPr>
        <p:spPr/>
        <p:txBody>
          <a:bodyPr/>
          <a:lstStyle/>
          <a:p>
            <a:fld id="{C4228B2F-DCD5-4BFB-98DD-2DA449AD3239}" type="slidenum">
              <a:rPr lang="zh-TW" altLang="en-US" smtClean="0"/>
              <a:pPr/>
              <a:t>36</a:t>
            </a:fld>
            <a:endParaRPr lang="zh-TW" altLang="en-US" dirty="0"/>
          </a:p>
        </p:txBody>
      </p:sp>
      <p:pic>
        <p:nvPicPr>
          <p:cNvPr id="5" name="圖片 4">
            <a:extLst>
              <a:ext uri="{FF2B5EF4-FFF2-40B4-BE49-F238E27FC236}">
                <a16:creationId xmlns:a16="http://schemas.microsoft.com/office/drawing/2014/main" id="{79F9A079-34B8-405D-80EC-674C85A0EB02}"/>
              </a:ext>
            </a:extLst>
          </p:cNvPr>
          <p:cNvPicPr>
            <a:picLocks noChangeAspect="1"/>
          </p:cNvPicPr>
          <p:nvPr/>
        </p:nvPicPr>
        <p:blipFill rotWithShape="1">
          <a:blip r:embed="rId3"/>
          <a:srcRect l="9489" t="46259" r="59363" b="22721"/>
          <a:stretch/>
        </p:blipFill>
        <p:spPr>
          <a:xfrm>
            <a:off x="2833380" y="2837458"/>
            <a:ext cx="6525239" cy="3655417"/>
          </a:xfrm>
          <a:prstGeom prst="rect">
            <a:avLst/>
          </a:prstGeom>
        </p:spPr>
      </p:pic>
    </p:spTree>
    <p:extLst>
      <p:ext uri="{BB962C8B-B14F-4D97-AF65-F5344CB8AC3E}">
        <p14:creationId xmlns:p14="http://schemas.microsoft.com/office/powerpoint/2010/main" val="558746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Classify the Label and Assign Values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If the data in the label column is ‘escalate’ the numerical values will assign to 1, otherwise assign to 0.</a:t>
            </a:r>
          </a:p>
          <a:p>
            <a:r>
              <a:rPr lang="en-US" altLang="zh-TW" dirty="0"/>
              <a:t>All labels under the label column are converted to a numerical label of 0.0 or 1.0 with </a:t>
            </a:r>
            <a:r>
              <a:rPr lang="en-US" altLang="zh-TW" dirty="0" err="1">
                <a:solidFill>
                  <a:srgbClr val="0000FF"/>
                </a:solidFill>
              </a:rPr>
              <a:t>FloatType</a:t>
            </a:r>
            <a:r>
              <a:rPr lang="en-US" altLang="zh-TW" dirty="0">
                <a:solidFill>
                  <a:srgbClr val="0000FF"/>
                </a:solidFill>
              </a:rPr>
              <a:t>()</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37</a:t>
            </a:fld>
            <a:endParaRPr lang="zh-TW" altLang="en-US" dirty="0"/>
          </a:p>
        </p:txBody>
      </p:sp>
      <p:pic>
        <p:nvPicPr>
          <p:cNvPr id="6" name="圖片 5">
            <a:extLst>
              <a:ext uri="{FF2B5EF4-FFF2-40B4-BE49-F238E27FC236}">
                <a16:creationId xmlns:a16="http://schemas.microsoft.com/office/drawing/2014/main" id="{7EDA0C7A-3A67-7F4D-A20D-70ECEED06292}"/>
              </a:ext>
            </a:extLst>
          </p:cNvPr>
          <p:cNvPicPr>
            <a:picLocks noChangeAspect="1"/>
          </p:cNvPicPr>
          <p:nvPr/>
        </p:nvPicPr>
        <p:blipFill rotWithShape="1">
          <a:blip r:embed="rId3"/>
          <a:srcRect l="5970" t="48980" r="34184" b="32925"/>
          <a:stretch/>
        </p:blipFill>
        <p:spPr>
          <a:xfrm>
            <a:off x="1245306" y="3897084"/>
            <a:ext cx="9701388" cy="1649981"/>
          </a:xfrm>
          <a:prstGeom prst="rect">
            <a:avLst/>
          </a:prstGeom>
        </p:spPr>
      </p:pic>
    </p:spTree>
    <p:extLst>
      <p:ext uri="{BB962C8B-B14F-4D97-AF65-F5344CB8AC3E}">
        <p14:creationId xmlns:p14="http://schemas.microsoft.com/office/powerpoint/2010/main" val="3049590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233228"/>
            <a:ext cx="10515600" cy="1325563"/>
          </a:xfrm>
        </p:spPr>
        <p:txBody>
          <a:bodyPr/>
          <a:lstStyle/>
          <a:p>
            <a:r>
              <a:rPr lang="en-US" altLang="zh-TW" dirty="0"/>
              <a:t>Classify the Label and Assign Values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2042130"/>
            <a:ext cx="5823857" cy="4351338"/>
          </a:xfrm>
        </p:spPr>
        <p:txBody>
          <a:bodyPr>
            <a:normAutofit/>
          </a:bodyPr>
          <a:lstStyle/>
          <a:p>
            <a:pPr>
              <a:lnSpc>
                <a:spcPct val="130000"/>
              </a:lnSpc>
            </a:pPr>
            <a:r>
              <a:rPr lang="en-US" altLang="zh-TW" sz="3200" dirty="0"/>
              <a:t>The label column is converted to a numerical label of 0.0 or 1.0 as shown in the figure.</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a:xfrm>
            <a:off x="9448800" y="6401593"/>
            <a:ext cx="2743200" cy="365125"/>
          </a:xfrm>
        </p:spPr>
        <p:txBody>
          <a:bodyPr/>
          <a:lstStyle/>
          <a:p>
            <a:fld id="{C4228B2F-DCD5-4BFB-98DD-2DA449AD3239}" type="slidenum">
              <a:rPr lang="zh-TW" altLang="en-US" smtClean="0"/>
              <a:pPr/>
              <a:t>38</a:t>
            </a:fld>
            <a:endParaRPr lang="zh-TW" altLang="en-US" dirty="0"/>
          </a:p>
        </p:txBody>
      </p:sp>
      <p:pic>
        <p:nvPicPr>
          <p:cNvPr id="6" name="圖片 5">
            <a:extLst>
              <a:ext uri="{FF2B5EF4-FFF2-40B4-BE49-F238E27FC236}">
                <a16:creationId xmlns:a16="http://schemas.microsoft.com/office/drawing/2014/main" id="{1E597360-8C60-93A3-C742-2BD348D99847}"/>
              </a:ext>
            </a:extLst>
          </p:cNvPr>
          <p:cNvPicPr>
            <a:picLocks noChangeAspect="1"/>
          </p:cNvPicPr>
          <p:nvPr/>
        </p:nvPicPr>
        <p:blipFill rotWithShape="1">
          <a:blip r:embed="rId3"/>
          <a:srcRect l="5384" t="41746" r="73036" b="12063"/>
          <a:stretch/>
        </p:blipFill>
        <p:spPr>
          <a:xfrm>
            <a:off x="6778575" y="1921555"/>
            <a:ext cx="3037114" cy="3656545"/>
          </a:xfrm>
          <a:prstGeom prst="rect">
            <a:avLst/>
          </a:prstGeom>
        </p:spPr>
      </p:pic>
      <p:pic>
        <p:nvPicPr>
          <p:cNvPr id="8" name="圖片 7">
            <a:extLst>
              <a:ext uri="{FF2B5EF4-FFF2-40B4-BE49-F238E27FC236}">
                <a16:creationId xmlns:a16="http://schemas.microsoft.com/office/drawing/2014/main" id="{97DF3896-BA2D-61AB-BE54-624187A4A0FE}"/>
              </a:ext>
            </a:extLst>
          </p:cNvPr>
          <p:cNvPicPr>
            <a:picLocks noChangeAspect="1"/>
          </p:cNvPicPr>
          <p:nvPr/>
        </p:nvPicPr>
        <p:blipFill rotWithShape="1">
          <a:blip r:embed="rId4"/>
          <a:srcRect l="5893" t="31342" r="72525" b="15324"/>
          <a:stretch/>
        </p:blipFill>
        <p:spPr>
          <a:xfrm>
            <a:off x="8623302" y="2042130"/>
            <a:ext cx="2974418" cy="4134833"/>
          </a:xfrm>
          <a:prstGeom prst="rect">
            <a:avLst/>
          </a:prstGeom>
        </p:spPr>
      </p:pic>
    </p:spTree>
    <p:extLst>
      <p:ext uri="{BB962C8B-B14F-4D97-AF65-F5344CB8AC3E}">
        <p14:creationId xmlns:p14="http://schemas.microsoft.com/office/powerpoint/2010/main" val="2374770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5194"/>
            <a:ext cx="10515600" cy="1325563"/>
          </a:xfrm>
        </p:spPr>
        <p:txBody>
          <a:bodyPr/>
          <a:lstStyle/>
          <a:p>
            <a:r>
              <a:rPr lang="en-US" altLang="zh-TW" dirty="0"/>
              <a:t>TF-IDF</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253331"/>
            <a:ext cx="10515600" cy="4351338"/>
          </a:xfrm>
        </p:spPr>
        <p:txBody>
          <a:bodyPr/>
          <a:lstStyle/>
          <a:p>
            <a:r>
              <a:rPr lang="en-US" altLang="zh-TW" dirty="0"/>
              <a:t>Term frequency-inverse document frequency (</a:t>
            </a:r>
            <a:r>
              <a:rPr lang="en-US" altLang="zh-TW" dirty="0">
                <a:solidFill>
                  <a:srgbClr val="0000FF"/>
                </a:solidFill>
              </a:rPr>
              <a:t>TF-IDF</a:t>
            </a:r>
            <a:r>
              <a:rPr lang="en-US" altLang="zh-TW" dirty="0"/>
              <a:t>) is a feature vectorization method widely used in text mining to reflect the importance of a term to a document in the corpus.</a:t>
            </a:r>
          </a:p>
          <a:p>
            <a:r>
              <a:rPr lang="en-US" altLang="zh-TW" dirty="0"/>
              <a:t>TF-IDF models require a two-step approach by importing both </a:t>
            </a:r>
            <a:r>
              <a:rPr lang="en-US" altLang="zh-TW" dirty="0" err="1">
                <a:solidFill>
                  <a:srgbClr val="0000FF"/>
                </a:solidFill>
              </a:rPr>
              <a:t>HashingTF</a:t>
            </a:r>
            <a:r>
              <a:rPr lang="en-US" altLang="zh-TW" dirty="0">
                <a:solidFill>
                  <a:srgbClr val="0000FF"/>
                </a:solidFill>
              </a:rPr>
              <a:t>() </a:t>
            </a:r>
            <a:r>
              <a:rPr lang="en-US" altLang="zh-TW" dirty="0"/>
              <a:t>and </a:t>
            </a:r>
            <a:r>
              <a:rPr lang="en-US" altLang="zh-TW" dirty="0">
                <a:solidFill>
                  <a:srgbClr val="0000FF"/>
                </a:solidFill>
              </a:rPr>
              <a:t>IDF() </a:t>
            </a:r>
            <a:r>
              <a:rPr lang="en-US" altLang="zh-TW" dirty="0"/>
              <a:t>from </a:t>
            </a:r>
            <a:r>
              <a:rPr lang="en-US" altLang="zh-TW" dirty="0" err="1">
                <a:solidFill>
                  <a:srgbClr val="0000FF"/>
                </a:solidFill>
              </a:rPr>
              <a:t>pyspark.ml.feature</a:t>
            </a:r>
            <a:r>
              <a:rPr lang="en-US" altLang="zh-TW" dirty="0"/>
              <a:t>.</a:t>
            </a:r>
          </a:p>
          <a:p>
            <a:r>
              <a:rPr lang="en-US" altLang="zh-TW" dirty="0"/>
              <a:t>The </a:t>
            </a:r>
            <a:r>
              <a:rPr lang="en-US" altLang="zh-TW" dirty="0" err="1">
                <a:solidFill>
                  <a:srgbClr val="0000FF"/>
                </a:solidFill>
              </a:rPr>
              <a:t>numFeatures</a:t>
            </a:r>
            <a:r>
              <a:rPr lang="en-US" altLang="zh-TW" dirty="0"/>
              <a:t> parameter is set to 100,000 to ensure that it is larger than the distinct number of words in the </a:t>
            </a:r>
            <a:r>
              <a:rPr lang="en-US" altLang="zh-TW" dirty="0" err="1"/>
              <a:t>dataframe</a:t>
            </a:r>
            <a:r>
              <a:rPr lang="en-US" altLang="zh-TW" dirty="0"/>
              <a:t>. </a:t>
            </a:r>
            <a:endParaRPr lang="zh-TW" altLang="en-US" dirty="0">
              <a:solidFill>
                <a:schemeClr val="accent1"/>
              </a:solidFill>
            </a:endParaRP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39</a:t>
            </a:fld>
            <a:endParaRPr lang="zh-TW" altLang="en-US" dirty="0"/>
          </a:p>
        </p:txBody>
      </p:sp>
      <p:pic>
        <p:nvPicPr>
          <p:cNvPr id="8" name="圖片 7">
            <a:extLst>
              <a:ext uri="{FF2B5EF4-FFF2-40B4-BE49-F238E27FC236}">
                <a16:creationId xmlns:a16="http://schemas.microsoft.com/office/drawing/2014/main" id="{346E7E0D-03EE-2AAE-FC2F-47654D29E2A4}"/>
              </a:ext>
            </a:extLst>
          </p:cNvPr>
          <p:cNvPicPr>
            <a:picLocks noChangeAspect="1"/>
          </p:cNvPicPr>
          <p:nvPr/>
        </p:nvPicPr>
        <p:blipFill rotWithShape="1">
          <a:blip r:embed="rId3"/>
          <a:srcRect l="6046" t="34422" r="41913" b="47619"/>
          <a:stretch/>
        </p:blipFill>
        <p:spPr>
          <a:xfrm>
            <a:off x="1673861" y="4639518"/>
            <a:ext cx="8844278" cy="1716832"/>
          </a:xfrm>
          <a:prstGeom prst="rect">
            <a:avLst/>
          </a:prstGeom>
        </p:spPr>
      </p:pic>
    </p:spTree>
    <p:extLst>
      <p:ext uri="{BB962C8B-B14F-4D97-AF65-F5344CB8AC3E}">
        <p14:creationId xmlns:p14="http://schemas.microsoft.com/office/powerpoint/2010/main" val="3121065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64E297-18FA-754E-8F9C-39D276648703}"/>
              </a:ext>
            </a:extLst>
          </p:cNvPr>
          <p:cNvSpPr>
            <a:spLocks noGrp="1"/>
          </p:cNvSpPr>
          <p:nvPr>
            <p:ph type="title"/>
          </p:nvPr>
        </p:nvSpPr>
        <p:spPr/>
        <p:txBody>
          <a:bodyPr/>
          <a:lstStyle/>
          <a:p>
            <a:r>
              <a:rPr kumimoji="1" lang="en-US" altLang="zh-TW" dirty="0"/>
              <a:t>Google Colab</a:t>
            </a:r>
            <a:endParaRPr kumimoji="1" lang="zh-TW" altLang="en-US" dirty="0"/>
          </a:p>
        </p:txBody>
      </p:sp>
      <p:sp>
        <p:nvSpPr>
          <p:cNvPr id="3" name="文字版面配置區 2">
            <a:extLst>
              <a:ext uri="{FF2B5EF4-FFF2-40B4-BE49-F238E27FC236}">
                <a16:creationId xmlns:a16="http://schemas.microsoft.com/office/drawing/2014/main" id="{AA672987-BA5A-B446-878E-28B63FD79BBE}"/>
              </a:ext>
            </a:extLst>
          </p:cNvPr>
          <p:cNvSpPr>
            <a:spLocks noGrp="1"/>
          </p:cNvSpPr>
          <p:nvPr>
            <p:ph idx="1"/>
          </p:nvPr>
        </p:nvSpPr>
        <p:spPr>
          <a:xfrm>
            <a:off x="628650" y="1330191"/>
            <a:ext cx="10934700" cy="4579072"/>
          </a:xfrm>
        </p:spPr>
        <p:txBody>
          <a:bodyPr>
            <a:normAutofit/>
          </a:bodyPr>
          <a:lstStyle/>
          <a:p>
            <a:pPr indent="-230400"/>
            <a:r>
              <a:rPr kumimoji="1" lang="en-US" altLang="zh-TW" sz="3200" dirty="0"/>
              <a:t>Before we start coding, we should know how to use Colab.</a:t>
            </a:r>
          </a:p>
          <a:p>
            <a:pPr indent="-230400"/>
            <a:r>
              <a:rPr kumimoji="1" lang="en-US" altLang="zh-TW" sz="3200" dirty="0"/>
              <a:t>Colab allows you can write &amp; run python code online.</a:t>
            </a:r>
          </a:p>
          <a:p>
            <a:pPr indent="-230400"/>
            <a:r>
              <a:rPr kumimoji="1" lang="en-US" altLang="zh-TW" sz="3200" dirty="0"/>
              <a:t>Colab provides free GPU resources for Machine learning (ML) and model training.</a:t>
            </a:r>
            <a:endParaRPr kumimoji="1" lang="zh-TW" altLang="en-US" sz="3200" dirty="0"/>
          </a:p>
        </p:txBody>
      </p:sp>
      <p:sp>
        <p:nvSpPr>
          <p:cNvPr id="4" name="投影片編號版面配置區 3">
            <a:extLst>
              <a:ext uri="{FF2B5EF4-FFF2-40B4-BE49-F238E27FC236}">
                <a16:creationId xmlns:a16="http://schemas.microsoft.com/office/drawing/2014/main" id="{E763507A-0655-FF43-9CE4-A68A0D8A7E4B}"/>
              </a:ext>
            </a:extLst>
          </p:cNvPr>
          <p:cNvSpPr>
            <a:spLocks noGrp="1"/>
          </p:cNvSpPr>
          <p:nvPr>
            <p:ph type="sldNum" sz="quarter" idx="12"/>
          </p:nvPr>
        </p:nvSpPr>
        <p:spPr/>
        <p:txBody>
          <a:bodyPr/>
          <a:lstStyle/>
          <a:p>
            <a:fld id="{00000000-1234-1234-1234-123412341234}" type="slidenum">
              <a:rPr lang="en-US" smtClean="0"/>
              <a:pPr/>
              <a:t>4</a:t>
            </a:fld>
            <a:endParaRPr lang="en-US" dirty="0"/>
          </a:p>
        </p:txBody>
      </p:sp>
      <p:sp>
        <p:nvSpPr>
          <p:cNvPr id="5" name="文字方塊 4">
            <a:extLst>
              <a:ext uri="{FF2B5EF4-FFF2-40B4-BE49-F238E27FC236}">
                <a16:creationId xmlns:a16="http://schemas.microsoft.com/office/drawing/2014/main" id="{A94D234F-DDBB-4940-8738-E8772B6E02CD}"/>
              </a:ext>
            </a:extLst>
          </p:cNvPr>
          <p:cNvSpPr txBox="1"/>
          <p:nvPr/>
        </p:nvSpPr>
        <p:spPr>
          <a:xfrm>
            <a:off x="0" y="6651919"/>
            <a:ext cx="2962671" cy="215444"/>
          </a:xfrm>
          <a:prstGeom prst="rect">
            <a:avLst/>
          </a:prstGeom>
          <a:noFill/>
        </p:spPr>
        <p:txBody>
          <a:bodyPr wrap="none" rtlCol="0">
            <a:spAutoFit/>
          </a:bodyPr>
          <a:lstStyle/>
          <a:p>
            <a:r>
              <a:rPr kumimoji="1" lang="en" altLang="zh-TW" sz="800" dirty="0">
                <a:solidFill>
                  <a:schemeClr val="bg1">
                    <a:lumMod val="75000"/>
                  </a:schemeClr>
                </a:solidFill>
              </a:rPr>
              <a:t>https://clay-</a:t>
            </a:r>
            <a:r>
              <a:rPr kumimoji="1" lang="en" altLang="zh-TW" sz="800" dirty="0" err="1">
                <a:solidFill>
                  <a:schemeClr val="bg1">
                    <a:lumMod val="75000"/>
                  </a:schemeClr>
                </a:solidFill>
              </a:rPr>
              <a:t>atlas.com</a:t>
            </a:r>
            <a:r>
              <a:rPr kumimoji="1" lang="en" altLang="zh-TW" sz="800" dirty="0">
                <a:solidFill>
                  <a:schemeClr val="bg1">
                    <a:lumMod val="75000"/>
                  </a:schemeClr>
                </a:solidFill>
              </a:rPr>
              <a:t>/blog/2019/09/29/</a:t>
            </a:r>
            <a:r>
              <a:rPr kumimoji="1" lang="en" altLang="zh-TW" sz="800" dirty="0" err="1">
                <a:solidFill>
                  <a:schemeClr val="bg1">
                    <a:lumMod val="75000"/>
                  </a:schemeClr>
                </a:solidFill>
              </a:rPr>
              <a:t>colab</a:t>
            </a:r>
            <a:r>
              <a:rPr kumimoji="1" lang="en" altLang="zh-TW" sz="800" dirty="0">
                <a:solidFill>
                  <a:schemeClr val="bg1">
                    <a:lumMod val="75000"/>
                  </a:schemeClr>
                </a:solidFill>
              </a:rPr>
              <a:t>-</a:t>
            </a:r>
            <a:r>
              <a:rPr kumimoji="1" lang="en" altLang="zh-TW" sz="800" dirty="0" err="1">
                <a:solidFill>
                  <a:schemeClr val="bg1">
                    <a:lumMod val="75000"/>
                  </a:schemeClr>
                </a:solidFill>
              </a:rPr>
              <a:t>chinese</a:t>
            </a:r>
            <a:r>
              <a:rPr kumimoji="1" lang="en" altLang="zh-TW" sz="800" dirty="0">
                <a:solidFill>
                  <a:schemeClr val="bg1">
                    <a:lumMod val="75000"/>
                  </a:schemeClr>
                </a:solidFill>
              </a:rPr>
              <a:t>-tutorial/</a:t>
            </a:r>
            <a:endParaRPr kumimoji="1" lang="zh-TW" altLang="en-US" sz="800" dirty="0">
              <a:solidFill>
                <a:schemeClr val="bg1">
                  <a:lumMod val="75000"/>
                </a:schemeClr>
              </a:solidFill>
            </a:endParaRPr>
          </a:p>
        </p:txBody>
      </p:sp>
      <p:pic>
        <p:nvPicPr>
          <p:cNvPr id="7" name="圖片 6">
            <a:extLst>
              <a:ext uri="{FF2B5EF4-FFF2-40B4-BE49-F238E27FC236}">
                <a16:creationId xmlns:a16="http://schemas.microsoft.com/office/drawing/2014/main" id="{FD8102B8-9F55-4467-B003-5C250D0BB1F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3035140" y="3535333"/>
            <a:ext cx="6121721" cy="2606012"/>
          </a:xfrm>
          <a:prstGeom prst="rect">
            <a:avLst/>
          </a:prstGeom>
        </p:spPr>
      </p:pic>
    </p:spTree>
    <p:extLst>
      <p:ext uri="{BB962C8B-B14F-4D97-AF65-F5344CB8AC3E}">
        <p14:creationId xmlns:p14="http://schemas.microsoft.com/office/powerpoint/2010/main" val="301834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TF-IDF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8" y="1219778"/>
            <a:ext cx="10885715" cy="4351338"/>
          </a:xfrm>
        </p:spPr>
        <p:txBody>
          <a:bodyPr/>
          <a:lstStyle/>
          <a:p>
            <a:r>
              <a:rPr lang="en-US" altLang="zh-TW" dirty="0"/>
              <a:t>Define the stages as [</a:t>
            </a:r>
            <a:r>
              <a:rPr lang="en-US" altLang="zh-TW" dirty="0">
                <a:solidFill>
                  <a:srgbClr val="0000FF"/>
                </a:solidFill>
              </a:rPr>
              <a:t>TF_, IDF_</a:t>
            </a:r>
            <a:r>
              <a:rPr lang="en-US" altLang="zh-TW" dirty="0"/>
              <a:t>] to order the sequence of steps where IDF will follow </a:t>
            </a:r>
            <a:r>
              <a:rPr lang="en-US" altLang="zh-TW" dirty="0" err="1"/>
              <a:t>HashingTF</a:t>
            </a:r>
            <a:r>
              <a:rPr lang="en-US" altLang="zh-TW" dirty="0"/>
              <a:t>.</a:t>
            </a:r>
          </a:p>
          <a:p>
            <a:r>
              <a:rPr lang="en-US" altLang="zh-TW" dirty="0"/>
              <a:t>The </a:t>
            </a:r>
            <a:r>
              <a:rPr lang="en-US" altLang="zh-TW" dirty="0" err="1">
                <a:solidFill>
                  <a:srgbClr val="0000FF"/>
                </a:solidFill>
              </a:rPr>
              <a:t>HashingTF</a:t>
            </a:r>
            <a:r>
              <a:rPr lang="en-US" altLang="zh-TW" dirty="0"/>
              <a:t> class can count the number of times each word appears in a document and save it as a vector.</a:t>
            </a:r>
          </a:p>
          <a:p>
            <a:r>
              <a:rPr lang="en-US" altLang="zh-TW" dirty="0"/>
              <a:t>The more a word appears in certain documents, the larger the </a:t>
            </a:r>
            <a:r>
              <a:rPr lang="en-US" altLang="zh-TW" dirty="0">
                <a:solidFill>
                  <a:srgbClr val="0000FF"/>
                </a:solidFill>
              </a:rPr>
              <a:t>IDF</a:t>
            </a:r>
            <a:r>
              <a:rPr lang="en-US" altLang="zh-TW" dirty="0"/>
              <a:t> is, and the more important it is to the entire corpus. vice versa.</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40</a:t>
            </a:fld>
            <a:endParaRPr lang="zh-TW" altLang="en-US" dirty="0"/>
          </a:p>
        </p:txBody>
      </p:sp>
      <p:pic>
        <p:nvPicPr>
          <p:cNvPr id="6" name="圖片 5">
            <a:extLst>
              <a:ext uri="{FF2B5EF4-FFF2-40B4-BE49-F238E27FC236}">
                <a16:creationId xmlns:a16="http://schemas.microsoft.com/office/drawing/2014/main" id="{32041DE3-0B56-F8E2-3B92-34180CB115E1}"/>
              </a:ext>
            </a:extLst>
          </p:cNvPr>
          <p:cNvPicPr>
            <a:picLocks noChangeAspect="1"/>
          </p:cNvPicPr>
          <p:nvPr/>
        </p:nvPicPr>
        <p:blipFill rotWithShape="1">
          <a:blip r:embed="rId3"/>
          <a:srcRect l="6123" t="44218" r="53623" b="29252"/>
          <a:stretch/>
        </p:blipFill>
        <p:spPr>
          <a:xfrm>
            <a:off x="2824065" y="4112953"/>
            <a:ext cx="6543867" cy="2425959"/>
          </a:xfrm>
          <a:prstGeom prst="rect">
            <a:avLst/>
          </a:prstGeom>
        </p:spPr>
      </p:pic>
    </p:spTree>
    <p:extLst>
      <p:ext uri="{BB962C8B-B14F-4D97-AF65-F5344CB8AC3E}">
        <p14:creationId xmlns:p14="http://schemas.microsoft.com/office/powerpoint/2010/main" val="3231260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88294"/>
            <a:ext cx="10515600" cy="1325563"/>
          </a:xfrm>
        </p:spPr>
        <p:txBody>
          <a:bodyPr/>
          <a:lstStyle/>
          <a:p>
            <a:r>
              <a:rPr lang="en-US" altLang="zh-TW" dirty="0"/>
              <a:t>TF-IDF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3857"/>
            <a:ext cx="10515600" cy="4351338"/>
          </a:xfrm>
        </p:spPr>
        <p:txBody>
          <a:bodyPr/>
          <a:lstStyle/>
          <a:p>
            <a:r>
              <a:rPr lang="en-US" altLang="zh-TW" dirty="0"/>
              <a:t>The 2 new columns are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41</a:t>
            </a:fld>
            <a:endParaRPr lang="zh-TW" altLang="en-US" dirty="0"/>
          </a:p>
        </p:txBody>
      </p:sp>
      <p:pic>
        <p:nvPicPr>
          <p:cNvPr id="6" name="圖片 5">
            <a:extLst>
              <a:ext uri="{FF2B5EF4-FFF2-40B4-BE49-F238E27FC236}">
                <a16:creationId xmlns:a16="http://schemas.microsoft.com/office/drawing/2014/main" id="{969079B3-4663-8E19-ED84-EF9711C74918}"/>
              </a:ext>
            </a:extLst>
          </p:cNvPr>
          <p:cNvPicPr>
            <a:picLocks noChangeAspect="1"/>
          </p:cNvPicPr>
          <p:nvPr/>
        </p:nvPicPr>
        <p:blipFill rotWithShape="1">
          <a:blip r:embed="rId3"/>
          <a:srcRect l="6875" t="38490" r="54617" b="22041"/>
          <a:stretch/>
        </p:blipFill>
        <p:spPr>
          <a:xfrm>
            <a:off x="2443843" y="2221290"/>
            <a:ext cx="7304314" cy="4211260"/>
          </a:xfrm>
          <a:prstGeom prst="rect">
            <a:avLst/>
          </a:prstGeom>
        </p:spPr>
      </p:pic>
    </p:spTree>
    <p:extLst>
      <p:ext uri="{BB962C8B-B14F-4D97-AF65-F5344CB8AC3E}">
        <p14:creationId xmlns:p14="http://schemas.microsoft.com/office/powerpoint/2010/main" val="3183226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5896"/>
            <a:ext cx="10515600" cy="1325563"/>
          </a:xfrm>
        </p:spPr>
        <p:txBody>
          <a:bodyPr/>
          <a:lstStyle/>
          <a:p>
            <a:r>
              <a:rPr lang="en-US" altLang="zh-TW" dirty="0"/>
              <a:t>Logistic Regression Model</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20194"/>
            <a:ext cx="10515600" cy="4351338"/>
          </a:xfrm>
        </p:spPr>
        <p:txBody>
          <a:bodyPr/>
          <a:lstStyle/>
          <a:p>
            <a:r>
              <a:rPr lang="en-US" altLang="zh-TW" dirty="0"/>
              <a:t>For training purposes, the </a:t>
            </a:r>
            <a:r>
              <a:rPr lang="en-US" altLang="zh-TW" dirty="0" err="1"/>
              <a:t>dataframe</a:t>
            </a:r>
            <a:r>
              <a:rPr lang="en-US" altLang="zh-TW" dirty="0"/>
              <a:t> will be split as 75:25 with a random seed set at 1234.</a:t>
            </a:r>
          </a:p>
          <a:p>
            <a:r>
              <a:rPr lang="en-US" altLang="zh-TW" dirty="0"/>
              <a:t>Use a traditional classification algorithm such as a </a:t>
            </a:r>
            <a:r>
              <a:rPr lang="en-US" altLang="zh-TW" dirty="0">
                <a:solidFill>
                  <a:srgbClr val="0000FF"/>
                </a:solidFill>
              </a:rPr>
              <a:t>logistic regression</a:t>
            </a:r>
            <a:r>
              <a:rPr lang="en-US" altLang="zh-TW" dirty="0">
                <a:solidFill>
                  <a:schemeClr val="accent1"/>
                </a:solidFill>
              </a:rPr>
              <a:t> </a:t>
            </a:r>
            <a:r>
              <a:rPr lang="en-US" altLang="zh-TW" dirty="0"/>
              <a:t>model from </a:t>
            </a:r>
            <a:r>
              <a:rPr lang="en-US" altLang="zh-TW" dirty="0" err="1"/>
              <a:t>PySpark</a:t>
            </a:r>
            <a:r>
              <a:rPr lang="en-US" altLang="zh-TW" dirty="0"/>
              <a:t>.</a:t>
            </a:r>
          </a:p>
          <a:p>
            <a:r>
              <a:rPr lang="en-US" altLang="zh-TW" dirty="0"/>
              <a:t>The logistic regression model is configured with a regularization parameter, </a:t>
            </a:r>
            <a:r>
              <a:rPr lang="en-US" altLang="zh-TW" dirty="0" err="1">
                <a:solidFill>
                  <a:srgbClr val="0000FF"/>
                </a:solidFill>
              </a:rPr>
              <a:t>regParam</a:t>
            </a:r>
            <a:r>
              <a:rPr lang="en-US" altLang="zh-TW" dirty="0"/>
              <a:t> as 0.025.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42</a:t>
            </a:fld>
            <a:endParaRPr lang="zh-TW" altLang="en-US" dirty="0"/>
          </a:p>
        </p:txBody>
      </p:sp>
      <p:pic>
        <p:nvPicPr>
          <p:cNvPr id="6" name="圖片 5">
            <a:extLst>
              <a:ext uri="{FF2B5EF4-FFF2-40B4-BE49-F238E27FC236}">
                <a16:creationId xmlns:a16="http://schemas.microsoft.com/office/drawing/2014/main" id="{6431ABA1-B311-7CCA-91A8-9947F52D7D70}"/>
              </a:ext>
            </a:extLst>
          </p:cNvPr>
          <p:cNvPicPr>
            <a:picLocks noChangeAspect="1"/>
          </p:cNvPicPr>
          <p:nvPr/>
        </p:nvPicPr>
        <p:blipFill rotWithShape="1">
          <a:blip r:embed="rId3"/>
          <a:srcRect l="5969" t="39728" r="39924" b="38231"/>
          <a:stretch/>
        </p:blipFill>
        <p:spPr>
          <a:xfrm>
            <a:off x="2044080" y="4422274"/>
            <a:ext cx="8103840" cy="1856891"/>
          </a:xfrm>
          <a:prstGeom prst="rect">
            <a:avLst/>
          </a:prstGeom>
        </p:spPr>
      </p:pic>
    </p:spTree>
    <p:extLst>
      <p:ext uri="{BB962C8B-B14F-4D97-AF65-F5344CB8AC3E}">
        <p14:creationId xmlns:p14="http://schemas.microsoft.com/office/powerpoint/2010/main" val="2368970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Logistic Regression Model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logistic regression model (</a:t>
            </a:r>
            <a:r>
              <a:rPr lang="en-US" altLang="zh-TW" dirty="0" err="1">
                <a:solidFill>
                  <a:srgbClr val="0000FF"/>
                </a:solidFill>
              </a:rPr>
              <a:t>logregModel</a:t>
            </a:r>
            <a:r>
              <a:rPr lang="en-US" altLang="zh-TW" dirty="0"/>
              <a:t>) is trained and fitted on </a:t>
            </a:r>
            <a:r>
              <a:rPr lang="en-US" altLang="zh-TW" dirty="0" err="1">
                <a:solidFill>
                  <a:srgbClr val="0000FF"/>
                </a:solidFill>
              </a:rPr>
              <a:t>trainingDF</a:t>
            </a:r>
            <a:r>
              <a:rPr lang="en-US" altLang="zh-TW" dirty="0"/>
              <a:t>. </a:t>
            </a:r>
          </a:p>
          <a:p>
            <a:r>
              <a:rPr lang="en-US" altLang="zh-TW" dirty="0" err="1">
                <a:solidFill>
                  <a:srgbClr val="0000FF"/>
                </a:solidFill>
              </a:rPr>
              <a:t>predictionDF</a:t>
            </a:r>
            <a:r>
              <a:rPr lang="en-US" altLang="zh-TW" dirty="0"/>
              <a:t> is created based on the </a:t>
            </a:r>
            <a:r>
              <a:rPr lang="en-US" altLang="zh-TW" dirty="0">
                <a:solidFill>
                  <a:srgbClr val="0000FF"/>
                </a:solidFill>
              </a:rPr>
              <a:t>transform() </a:t>
            </a:r>
            <a:r>
              <a:rPr lang="en-US" altLang="zh-TW" dirty="0"/>
              <a:t>from the logistic regression model.</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43</a:t>
            </a:fld>
            <a:endParaRPr lang="zh-TW" altLang="en-US" dirty="0"/>
          </a:p>
        </p:txBody>
      </p:sp>
      <p:pic>
        <p:nvPicPr>
          <p:cNvPr id="6" name="圖片 5">
            <a:extLst>
              <a:ext uri="{FF2B5EF4-FFF2-40B4-BE49-F238E27FC236}">
                <a16:creationId xmlns:a16="http://schemas.microsoft.com/office/drawing/2014/main" id="{60BACBE1-1E28-5F07-609D-6979664284FB}"/>
              </a:ext>
            </a:extLst>
          </p:cNvPr>
          <p:cNvPicPr>
            <a:picLocks noChangeAspect="1"/>
          </p:cNvPicPr>
          <p:nvPr/>
        </p:nvPicPr>
        <p:blipFill rotWithShape="1">
          <a:blip r:embed="rId3"/>
          <a:srcRect l="5893" t="64354" r="43980" b="11837"/>
          <a:stretch/>
        </p:blipFill>
        <p:spPr>
          <a:xfrm>
            <a:off x="1976164" y="3923426"/>
            <a:ext cx="8239671" cy="2201438"/>
          </a:xfrm>
          <a:prstGeom prst="rect">
            <a:avLst/>
          </a:prstGeom>
        </p:spPr>
      </p:pic>
    </p:spTree>
    <p:extLst>
      <p:ext uri="{BB962C8B-B14F-4D97-AF65-F5344CB8AC3E}">
        <p14:creationId xmlns:p14="http://schemas.microsoft.com/office/powerpoint/2010/main" val="1945270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Logistic Regression Model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825625"/>
            <a:ext cx="4974771" cy="4351338"/>
          </a:xfrm>
        </p:spPr>
        <p:txBody>
          <a:bodyPr>
            <a:normAutofit/>
          </a:bodyPr>
          <a:lstStyle/>
          <a:p>
            <a:pPr>
              <a:lnSpc>
                <a:spcPct val="130000"/>
              </a:lnSpc>
            </a:pPr>
            <a:r>
              <a:rPr lang="en-US" altLang="zh-TW" sz="3200" dirty="0"/>
              <a:t>The probability and prediction are shown in the figure. </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44</a:t>
            </a:fld>
            <a:endParaRPr lang="zh-TW" altLang="en-US" dirty="0"/>
          </a:p>
        </p:txBody>
      </p:sp>
      <p:pic>
        <p:nvPicPr>
          <p:cNvPr id="6" name="圖片 5">
            <a:extLst>
              <a:ext uri="{FF2B5EF4-FFF2-40B4-BE49-F238E27FC236}">
                <a16:creationId xmlns:a16="http://schemas.microsoft.com/office/drawing/2014/main" id="{2A85C3A5-5BBE-305C-C5E1-903C82A7ED74}"/>
              </a:ext>
            </a:extLst>
          </p:cNvPr>
          <p:cNvPicPr>
            <a:picLocks noChangeAspect="1"/>
          </p:cNvPicPr>
          <p:nvPr/>
        </p:nvPicPr>
        <p:blipFill rotWithShape="1">
          <a:blip r:embed="rId3"/>
          <a:srcRect l="9361" t="31020" r="62271" b="20000"/>
          <a:stretch/>
        </p:blipFill>
        <p:spPr>
          <a:xfrm>
            <a:off x="6302829" y="1624367"/>
            <a:ext cx="4659086" cy="4524893"/>
          </a:xfrm>
          <a:prstGeom prst="rect">
            <a:avLst/>
          </a:prstGeom>
        </p:spPr>
      </p:pic>
    </p:spTree>
    <p:extLst>
      <p:ext uri="{BB962C8B-B14F-4D97-AF65-F5344CB8AC3E}">
        <p14:creationId xmlns:p14="http://schemas.microsoft.com/office/powerpoint/2010/main" val="1121390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38554"/>
            <a:ext cx="10515600" cy="1325563"/>
          </a:xfrm>
        </p:spPr>
        <p:txBody>
          <a:bodyPr/>
          <a:lstStyle/>
          <a:p>
            <a:r>
              <a:rPr lang="en-US" altLang="zh-TW" dirty="0"/>
              <a:t>Create Confusion Matrix </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solidFill>
                  <a:srgbClr val="0000FF"/>
                </a:solidFill>
              </a:rPr>
              <a:t>crosstab()</a:t>
            </a:r>
            <a:r>
              <a:rPr lang="en-US" altLang="zh-TW" dirty="0"/>
              <a:t>:</a:t>
            </a:r>
            <a:r>
              <a:rPr lang="en-US" altLang="zh-TW" dirty="0">
                <a:solidFill>
                  <a:srgbClr val="0000FF"/>
                </a:solidFill>
              </a:rPr>
              <a:t> </a:t>
            </a:r>
            <a:r>
              <a:rPr lang="en-US" altLang="zh-TW" dirty="0"/>
              <a:t>C</a:t>
            </a:r>
            <a:r>
              <a:rPr lang="en-US" altLang="zh-TW" b="0" i="0" dirty="0">
                <a:effectLst/>
              </a:rPr>
              <a:t>ompute a simple cross-tabulation of </a:t>
            </a:r>
            <a:r>
              <a:rPr lang="en-US" altLang="zh-TW" dirty="0"/>
              <a:t>2</a:t>
            </a:r>
            <a:r>
              <a:rPr lang="en-US" altLang="zh-TW" b="0" i="0" dirty="0">
                <a:effectLst/>
              </a:rPr>
              <a:t> (or more) factors.</a:t>
            </a:r>
            <a:endParaRPr lang="en-US" altLang="zh-TW" dirty="0"/>
          </a:p>
          <a:p>
            <a:r>
              <a:rPr lang="en-US" altLang="zh-TW" dirty="0"/>
              <a:t>A confusion matrix is helpful to quickly summarize the accuracy numbers between actual results and predicted results.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45</a:t>
            </a:fld>
            <a:endParaRPr lang="zh-TW" altLang="en-US" dirty="0"/>
          </a:p>
        </p:txBody>
      </p:sp>
      <p:pic>
        <p:nvPicPr>
          <p:cNvPr id="6" name="圖片 5">
            <a:extLst>
              <a:ext uri="{FF2B5EF4-FFF2-40B4-BE49-F238E27FC236}">
                <a16:creationId xmlns:a16="http://schemas.microsoft.com/office/drawing/2014/main" id="{788D19CA-B78F-F4BF-D64B-3AE770DBBF7B}"/>
              </a:ext>
            </a:extLst>
          </p:cNvPr>
          <p:cNvPicPr>
            <a:picLocks noChangeAspect="1"/>
          </p:cNvPicPr>
          <p:nvPr/>
        </p:nvPicPr>
        <p:blipFill rotWithShape="1">
          <a:blip r:embed="rId3"/>
          <a:srcRect l="6122" t="33605" r="53469" b="60272"/>
          <a:stretch/>
        </p:blipFill>
        <p:spPr>
          <a:xfrm>
            <a:off x="2405743" y="3551845"/>
            <a:ext cx="7380514" cy="629023"/>
          </a:xfrm>
          <a:prstGeom prst="rect">
            <a:avLst/>
          </a:prstGeom>
        </p:spPr>
      </p:pic>
      <p:pic>
        <p:nvPicPr>
          <p:cNvPr id="8" name="圖片 7">
            <a:extLst>
              <a:ext uri="{FF2B5EF4-FFF2-40B4-BE49-F238E27FC236}">
                <a16:creationId xmlns:a16="http://schemas.microsoft.com/office/drawing/2014/main" id="{104E55F8-0829-3563-1269-36A92F981949}"/>
              </a:ext>
            </a:extLst>
          </p:cNvPr>
          <p:cNvPicPr>
            <a:picLocks noChangeAspect="1"/>
          </p:cNvPicPr>
          <p:nvPr/>
        </p:nvPicPr>
        <p:blipFill rotWithShape="1">
          <a:blip r:embed="rId3"/>
          <a:srcRect l="9107" t="40680" r="70625" b="39728"/>
          <a:stretch/>
        </p:blipFill>
        <p:spPr>
          <a:xfrm>
            <a:off x="4060371" y="4180868"/>
            <a:ext cx="4071258" cy="2213700"/>
          </a:xfrm>
          <a:prstGeom prst="rect">
            <a:avLst/>
          </a:prstGeom>
        </p:spPr>
      </p:pic>
    </p:spTree>
    <p:extLst>
      <p:ext uri="{BB962C8B-B14F-4D97-AF65-F5344CB8AC3E}">
        <p14:creationId xmlns:p14="http://schemas.microsoft.com/office/powerpoint/2010/main" val="2784684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6782"/>
            <a:ext cx="10515600" cy="1325563"/>
          </a:xfrm>
        </p:spPr>
        <p:txBody>
          <a:bodyPr/>
          <a:lstStyle/>
          <a:p>
            <a:r>
              <a:rPr lang="en-US" altLang="zh-TW" dirty="0"/>
              <a:t>Compute the Prediction Accuracy</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233490"/>
            <a:ext cx="10087947" cy="4351338"/>
          </a:xfrm>
        </p:spPr>
        <p:txBody>
          <a:bodyPr/>
          <a:lstStyle/>
          <a:p>
            <a:r>
              <a:rPr lang="en-US" altLang="zh-TW" dirty="0"/>
              <a:t>The </a:t>
            </a:r>
            <a:r>
              <a:rPr lang="en-US" altLang="zh-TW" dirty="0" err="1">
                <a:solidFill>
                  <a:srgbClr val="0000FF"/>
                </a:solidFill>
              </a:rPr>
              <a:t>sklearn.metrics</a:t>
            </a:r>
            <a:r>
              <a:rPr lang="en-US" altLang="zh-TW" dirty="0">
                <a:solidFill>
                  <a:srgbClr val="0000FF"/>
                </a:solidFill>
              </a:rPr>
              <a:t> </a:t>
            </a:r>
            <a:r>
              <a:rPr lang="en-US" altLang="zh-TW" dirty="0"/>
              <a:t>module implements several loss, score, and utility functions to measure probability estimates of the positive class.</a:t>
            </a:r>
          </a:p>
          <a:p>
            <a:r>
              <a:rPr lang="en-US" altLang="zh-TW" dirty="0"/>
              <a:t>The</a:t>
            </a:r>
            <a:r>
              <a:rPr lang="en-US" altLang="zh-TW" dirty="0">
                <a:solidFill>
                  <a:schemeClr val="accent1"/>
                </a:solidFill>
              </a:rPr>
              <a:t> </a:t>
            </a:r>
            <a:r>
              <a:rPr lang="en-US" altLang="zh-TW" dirty="0"/>
              <a:t>“</a:t>
            </a:r>
            <a:r>
              <a:rPr lang="en-US" altLang="zh-TW" dirty="0">
                <a:solidFill>
                  <a:srgbClr val="0000FF"/>
                </a:solidFill>
              </a:rPr>
              <a:t>actual</a:t>
            </a:r>
            <a:r>
              <a:rPr lang="en-US" altLang="zh-TW" dirty="0"/>
              <a:t>” values are tied to the label column. </a:t>
            </a:r>
          </a:p>
          <a:p>
            <a:r>
              <a:rPr lang="en-US" altLang="zh-TW" dirty="0"/>
              <a:t>The “</a:t>
            </a:r>
            <a:r>
              <a:rPr lang="en-US" altLang="zh-TW" dirty="0">
                <a:solidFill>
                  <a:srgbClr val="0000FF"/>
                </a:solidFill>
              </a:rPr>
              <a:t>predicted</a:t>
            </a:r>
            <a:r>
              <a:rPr lang="en-US" altLang="zh-TW" dirty="0"/>
              <a:t>” values are tied to the prediction column.</a:t>
            </a:r>
          </a:p>
          <a:p>
            <a:r>
              <a:rPr lang="en-US" altLang="zh-TW" dirty="0" err="1">
                <a:solidFill>
                  <a:srgbClr val="0000FF"/>
                </a:solidFill>
              </a:rPr>
              <a:t>metrics.a</a:t>
            </a:r>
            <a:r>
              <a:rPr lang="en-US" altLang="zh-TW" b="0" i="0" dirty="0" err="1">
                <a:solidFill>
                  <a:srgbClr val="0000FF"/>
                </a:solidFill>
                <a:effectLst/>
              </a:rPr>
              <a:t>ccuracy_score</a:t>
            </a:r>
            <a:r>
              <a:rPr lang="en-US" altLang="zh-TW" b="0" i="0" dirty="0">
                <a:solidFill>
                  <a:srgbClr val="0000FF"/>
                </a:solidFill>
                <a:effectLst/>
              </a:rPr>
              <a:t>()</a:t>
            </a:r>
            <a:r>
              <a:rPr lang="en-US" altLang="zh-TW" b="0" i="0" dirty="0">
                <a:effectLst/>
              </a:rPr>
              <a:t>:</a:t>
            </a:r>
            <a:r>
              <a:rPr lang="en-US" altLang="zh-TW" b="0" i="0" dirty="0">
                <a:solidFill>
                  <a:srgbClr val="0000FF"/>
                </a:solidFill>
                <a:effectLst/>
              </a:rPr>
              <a:t> </a:t>
            </a:r>
            <a:r>
              <a:rPr lang="en-US" altLang="zh-TW" dirty="0"/>
              <a:t>C</a:t>
            </a:r>
            <a:r>
              <a:rPr lang="en-US" altLang="zh-TW" b="0" i="0" dirty="0">
                <a:effectLst/>
              </a:rPr>
              <a:t>ompute subset accuracy.</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46</a:t>
            </a:fld>
            <a:endParaRPr lang="zh-TW" altLang="en-US" dirty="0"/>
          </a:p>
        </p:txBody>
      </p:sp>
      <p:pic>
        <p:nvPicPr>
          <p:cNvPr id="6" name="圖片 5">
            <a:extLst>
              <a:ext uri="{FF2B5EF4-FFF2-40B4-BE49-F238E27FC236}">
                <a16:creationId xmlns:a16="http://schemas.microsoft.com/office/drawing/2014/main" id="{3E3D2D59-2EDE-6470-A400-BBE0C8D83758}"/>
              </a:ext>
            </a:extLst>
          </p:cNvPr>
          <p:cNvPicPr>
            <a:picLocks noChangeAspect="1"/>
          </p:cNvPicPr>
          <p:nvPr/>
        </p:nvPicPr>
        <p:blipFill rotWithShape="1">
          <a:blip r:embed="rId3"/>
          <a:srcRect l="5969" t="44081" r="24848" b="26395"/>
          <a:stretch/>
        </p:blipFill>
        <p:spPr>
          <a:xfrm>
            <a:off x="1265853" y="4220014"/>
            <a:ext cx="9660294" cy="2318898"/>
          </a:xfrm>
          <a:prstGeom prst="rect">
            <a:avLst/>
          </a:prstGeom>
        </p:spPr>
      </p:pic>
    </p:spTree>
    <p:extLst>
      <p:ext uri="{BB962C8B-B14F-4D97-AF65-F5344CB8AC3E}">
        <p14:creationId xmlns:p14="http://schemas.microsoft.com/office/powerpoint/2010/main" val="248463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Compute ROC Score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220673"/>
            <a:ext cx="10515600" cy="4351338"/>
          </a:xfrm>
        </p:spPr>
        <p:txBody>
          <a:bodyPr/>
          <a:lstStyle/>
          <a:p>
            <a:r>
              <a:rPr lang="en-US" altLang="zh-TW" dirty="0"/>
              <a:t>The ROC (Receiver Operating Characteristic) is often associated with measuring the performance of the model.</a:t>
            </a:r>
          </a:p>
          <a:p>
            <a:r>
              <a:rPr lang="en-US" altLang="zh-TW" dirty="0"/>
              <a:t>Import the </a:t>
            </a:r>
            <a:r>
              <a:rPr lang="en-US" altLang="zh-TW" dirty="0" err="1">
                <a:solidFill>
                  <a:srgbClr val="0000FF"/>
                </a:solidFill>
              </a:rPr>
              <a:t>BinaryClassificationEvaluator</a:t>
            </a:r>
            <a:r>
              <a:rPr lang="en-US" altLang="zh-TW" dirty="0"/>
              <a:t> function to calculate the ROC.</a:t>
            </a:r>
          </a:p>
          <a:p>
            <a:r>
              <a:rPr lang="en-US" altLang="zh-TW" dirty="0">
                <a:solidFill>
                  <a:srgbClr val="0000FF"/>
                </a:solidFill>
              </a:rPr>
              <a:t>evaluate()</a:t>
            </a:r>
            <a:r>
              <a:rPr lang="en-US" altLang="zh-TW" dirty="0"/>
              <a:t>: </a:t>
            </a:r>
            <a:r>
              <a:rPr lang="en-US" altLang="zh-TW" dirty="0">
                <a:latin typeface="+mn-lt"/>
              </a:rPr>
              <a:t>E</a:t>
            </a:r>
            <a:r>
              <a:rPr lang="en-US" altLang="zh-TW" b="0" i="0" dirty="0">
                <a:effectLst/>
                <a:latin typeface="+mn-lt"/>
              </a:rPr>
              <a:t>valuate the output with optional parameters</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47</a:t>
            </a:fld>
            <a:endParaRPr lang="zh-TW" altLang="en-US" dirty="0"/>
          </a:p>
        </p:txBody>
      </p:sp>
      <p:pic>
        <p:nvPicPr>
          <p:cNvPr id="6" name="圖片 5">
            <a:extLst>
              <a:ext uri="{FF2B5EF4-FFF2-40B4-BE49-F238E27FC236}">
                <a16:creationId xmlns:a16="http://schemas.microsoft.com/office/drawing/2014/main" id="{16873F7D-DBE0-CCAA-2BFD-63CB221CEA48}"/>
              </a:ext>
            </a:extLst>
          </p:cNvPr>
          <p:cNvPicPr>
            <a:picLocks noChangeAspect="1"/>
          </p:cNvPicPr>
          <p:nvPr/>
        </p:nvPicPr>
        <p:blipFill rotWithShape="1">
          <a:blip r:embed="rId3"/>
          <a:srcRect l="5893" t="43129" r="33495" b="32926"/>
          <a:stretch/>
        </p:blipFill>
        <p:spPr>
          <a:xfrm>
            <a:off x="1592813" y="4172412"/>
            <a:ext cx="9006371" cy="2001416"/>
          </a:xfrm>
          <a:prstGeom prst="rect">
            <a:avLst/>
          </a:prstGeom>
        </p:spPr>
      </p:pic>
    </p:spTree>
    <p:extLst>
      <p:ext uri="{BB962C8B-B14F-4D97-AF65-F5344CB8AC3E}">
        <p14:creationId xmlns:p14="http://schemas.microsoft.com/office/powerpoint/2010/main" val="3724833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Evaluation Results and Conclusions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5747657" cy="4351338"/>
          </a:xfrm>
        </p:spPr>
        <p:txBody>
          <a:bodyPr>
            <a:noAutofit/>
          </a:bodyPr>
          <a:lstStyle/>
          <a:p>
            <a:r>
              <a:rPr lang="en-US" altLang="zh-TW" dirty="0">
                <a:solidFill>
                  <a:srgbClr val="0000FF"/>
                </a:solidFill>
              </a:rPr>
              <a:t>describe()</a:t>
            </a:r>
            <a:r>
              <a:rPr lang="en-US" altLang="zh-TW" dirty="0"/>
              <a:t>:</a:t>
            </a:r>
            <a:r>
              <a:rPr lang="en-US" altLang="zh-TW" dirty="0">
                <a:solidFill>
                  <a:srgbClr val="0000FF"/>
                </a:solidFill>
              </a:rPr>
              <a:t> </a:t>
            </a:r>
            <a:r>
              <a:rPr lang="en-US" altLang="zh-TW" dirty="0"/>
              <a:t>View some basic statistical details such as percentiles, mean, standard deviation, etc.</a:t>
            </a:r>
          </a:p>
          <a:p>
            <a:r>
              <a:rPr lang="en-US" altLang="zh-TW" dirty="0"/>
              <a:t>If we labeled each conversation as </a:t>
            </a:r>
            <a:r>
              <a:rPr lang="en-US" altLang="zh-TW" dirty="0" err="1"/>
              <a:t>do_not_escalate</a:t>
            </a:r>
            <a:r>
              <a:rPr lang="en-US" altLang="zh-TW" dirty="0"/>
              <a:t>, we would be correct ~80% of the time, which is less than our model accuracy of 86.7%. </a:t>
            </a:r>
          </a:p>
          <a:p>
            <a:r>
              <a:rPr lang="en-US" altLang="zh-TW" dirty="0"/>
              <a:t>Our model performs better than a blind baseline performance model.</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48</a:t>
            </a:fld>
            <a:endParaRPr lang="zh-TW" altLang="en-US" dirty="0"/>
          </a:p>
        </p:txBody>
      </p:sp>
      <p:grpSp>
        <p:nvGrpSpPr>
          <p:cNvPr id="8" name="群組 7">
            <a:extLst>
              <a:ext uri="{FF2B5EF4-FFF2-40B4-BE49-F238E27FC236}">
                <a16:creationId xmlns:a16="http://schemas.microsoft.com/office/drawing/2014/main" id="{69BC4F4A-9686-4C43-C283-0EE1D1E140CF}"/>
              </a:ext>
            </a:extLst>
          </p:cNvPr>
          <p:cNvGrpSpPr/>
          <p:nvPr/>
        </p:nvGrpSpPr>
        <p:grpSpPr>
          <a:xfrm>
            <a:off x="6749143" y="2065549"/>
            <a:ext cx="4900373" cy="3301105"/>
            <a:chOff x="7010400" y="2054663"/>
            <a:chExt cx="4900373" cy="3301105"/>
          </a:xfrm>
        </p:grpSpPr>
        <p:pic>
          <p:nvPicPr>
            <p:cNvPr id="6" name="圖片 5">
              <a:extLst>
                <a:ext uri="{FF2B5EF4-FFF2-40B4-BE49-F238E27FC236}">
                  <a16:creationId xmlns:a16="http://schemas.microsoft.com/office/drawing/2014/main" id="{F4628F19-D7DE-6996-18FF-74FBD519C730}"/>
                </a:ext>
              </a:extLst>
            </p:cNvPr>
            <p:cNvPicPr>
              <a:picLocks noChangeAspect="1"/>
            </p:cNvPicPr>
            <p:nvPr/>
          </p:nvPicPr>
          <p:blipFill rotWithShape="1">
            <a:blip r:embed="rId3"/>
            <a:srcRect l="5969" t="47619" r="63572" b="46831"/>
            <a:stretch/>
          </p:blipFill>
          <p:spPr>
            <a:xfrm>
              <a:off x="7119257" y="2054663"/>
              <a:ext cx="4791516" cy="491071"/>
            </a:xfrm>
            <a:prstGeom prst="rect">
              <a:avLst/>
            </a:prstGeom>
          </p:spPr>
        </p:pic>
        <p:pic>
          <p:nvPicPr>
            <p:cNvPr id="5" name="圖片 4">
              <a:extLst>
                <a:ext uri="{FF2B5EF4-FFF2-40B4-BE49-F238E27FC236}">
                  <a16:creationId xmlns:a16="http://schemas.microsoft.com/office/drawing/2014/main" id="{21F7278E-A458-1450-6996-2FC861ECF566}"/>
                </a:ext>
              </a:extLst>
            </p:cNvPr>
            <p:cNvPicPr>
              <a:picLocks noChangeAspect="1"/>
            </p:cNvPicPr>
            <p:nvPr/>
          </p:nvPicPr>
          <p:blipFill rotWithShape="1">
            <a:blip r:embed="rId3"/>
            <a:srcRect l="9218" t="54675" r="69888" b="17143"/>
            <a:stretch/>
          </p:blipFill>
          <p:spPr>
            <a:xfrm>
              <a:off x="7010400" y="2646820"/>
              <a:ext cx="3570514" cy="2708948"/>
            </a:xfrm>
            <a:prstGeom prst="rect">
              <a:avLst/>
            </a:prstGeom>
          </p:spPr>
        </p:pic>
        <p:sp>
          <p:nvSpPr>
            <p:cNvPr id="7" name="矩形 6">
              <a:extLst>
                <a:ext uri="{FF2B5EF4-FFF2-40B4-BE49-F238E27FC236}">
                  <a16:creationId xmlns:a16="http://schemas.microsoft.com/office/drawing/2014/main" id="{E2A08D03-B288-01FD-820D-5E4ED0CA8956}"/>
                </a:ext>
              </a:extLst>
            </p:cNvPr>
            <p:cNvSpPr/>
            <p:nvPr/>
          </p:nvSpPr>
          <p:spPr>
            <a:xfrm>
              <a:off x="7228114" y="3875314"/>
              <a:ext cx="3178629" cy="28302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rgbClr val="FF0000"/>
                  </a:solidFill>
                </a:ln>
                <a:solidFill>
                  <a:schemeClr val="bg1"/>
                </a:solidFill>
              </a:endParaRPr>
            </a:p>
          </p:txBody>
        </p:sp>
      </p:grpSp>
    </p:spTree>
    <p:extLst>
      <p:ext uri="{BB962C8B-B14F-4D97-AF65-F5344CB8AC3E}">
        <p14:creationId xmlns:p14="http://schemas.microsoft.com/office/powerpoint/2010/main" val="1659357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a:xfrm>
            <a:off x="1524000" y="1831605"/>
            <a:ext cx="9144000" cy="2790271"/>
          </a:xfrm>
        </p:spPr>
        <p:txBody>
          <a:bodyPr anchor="ctr">
            <a:normAutofit/>
          </a:bodyPr>
          <a:lstStyle/>
          <a:p>
            <a:r>
              <a:rPr lang="en-US" altLang="zh-TW" sz="4400" b="1" dirty="0"/>
              <a:t>Predicting Apple’s Stock Price by Using </a:t>
            </a:r>
            <a:r>
              <a:rPr lang="en-US" altLang="zh-TW" sz="4400" b="1" dirty="0" err="1"/>
              <a:t>Keras</a:t>
            </a:r>
            <a:endParaRPr lang="en-US" altLang="zh-TW" sz="4400" b="1" dirty="0"/>
          </a:p>
        </p:txBody>
      </p:sp>
      <p:sp>
        <p:nvSpPr>
          <p:cNvPr id="4" name="投影片編號版面配置區 3">
            <a:extLst>
              <a:ext uri="{FF2B5EF4-FFF2-40B4-BE49-F238E27FC236}">
                <a16:creationId xmlns:a16="http://schemas.microsoft.com/office/drawing/2014/main" id="{740A2E3E-0DA9-567A-9DE0-081083A83344}"/>
              </a:ext>
            </a:extLst>
          </p:cNvPr>
          <p:cNvSpPr>
            <a:spLocks noGrp="1"/>
          </p:cNvSpPr>
          <p:nvPr>
            <p:ph type="sldNum" sz="quarter" idx="12"/>
          </p:nvPr>
        </p:nvSpPr>
        <p:spPr/>
        <p:txBody>
          <a:bodyPr/>
          <a:lstStyle/>
          <a:p>
            <a:fld id="{C4228B2F-DCD5-4BFB-98DD-2DA449AD3239}" type="slidenum">
              <a:rPr lang="zh-TW" altLang="en-US" sz="1800" smtClean="0"/>
              <a:t>49</a:t>
            </a:fld>
            <a:endParaRPr lang="zh-TW" altLang="en-US" sz="1800" dirty="0"/>
          </a:p>
        </p:txBody>
      </p:sp>
    </p:spTree>
    <p:extLst>
      <p:ext uri="{BB962C8B-B14F-4D97-AF65-F5344CB8AC3E}">
        <p14:creationId xmlns:p14="http://schemas.microsoft.com/office/powerpoint/2010/main" val="3002676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BB58F1F-4640-F547-B1B6-E9AC602C343B}"/>
              </a:ext>
            </a:extLst>
          </p:cNvPr>
          <p:cNvPicPr>
            <a:picLocks noChangeAspect="1"/>
          </p:cNvPicPr>
          <p:nvPr/>
        </p:nvPicPr>
        <p:blipFill>
          <a:blip r:embed="rId3"/>
          <a:stretch>
            <a:fillRect/>
          </a:stretch>
        </p:blipFill>
        <p:spPr>
          <a:xfrm>
            <a:off x="504525" y="2154322"/>
            <a:ext cx="9868196" cy="3301146"/>
          </a:xfrm>
          <a:prstGeom prst="rect">
            <a:avLst/>
          </a:prstGeom>
        </p:spPr>
      </p:pic>
      <p:sp>
        <p:nvSpPr>
          <p:cNvPr id="2" name="標題 1">
            <a:extLst>
              <a:ext uri="{FF2B5EF4-FFF2-40B4-BE49-F238E27FC236}">
                <a16:creationId xmlns:a16="http://schemas.microsoft.com/office/drawing/2014/main" id="{521AE72F-C6FE-7349-BC7F-76F2665C7F50}"/>
              </a:ext>
            </a:extLst>
          </p:cNvPr>
          <p:cNvSpPr>
            <a:spLocks noGrp="1"/>
          </p:cNvSpPr>
          <p:nvPr>
            <p:ph type="title"/>
          </p:nvPr>
        </p:nvSpPr>
        <p:spPr/>
        <p:txBody>
          <a:bodyPr/>
          <a:lstStyle/>
          <a:p>
            <a:r>
              <a:rPr kumimoji="1" lang="en-US" altLang="zh-TW" dirty="0"/>
              <a:t>Connect Colab into Google Drive</a:t>
            </a:r>
            <a:endParaRPr kumimoji="1" lang="zh-TW" altLang="en-US" dirty="0"/>
          </a:p>
        </p:txBody>
      </p:sp>
      <p:sp>
        <p:nvSpPr>
          <p:cNvPr id="3" name="文字版面配置區 2">
            <a:extLst>
              <a:ext uri="{FF2B5EF4-FFF2-40B4-BE49-F238E27FC236}">
                <a16:creationId xmlns:a16="http://schemas.microsoft.com/office/drawing/2014/main" id="{C1A31936-28FD-4A45-85E0-D5C689D1569B}"/>
              </a:ext>
            </a:extLst>
          </p:cNvPr>
          <p:cNvSpPr>
            <a:spLocks noGrp="1"/>
          </p:cNvSpPr>
          <p:nvPr>
            <p:ph idx="1"/>
          </p:nvPr>
        </p:nvSpPr>
        <p:spPr>
          <a:xfrm>
            <a:off x="838200" y="1163782"/>
            <a:ext cx="10515600" cy="1143687"/>
          </a:xfrm>
        </p:spPr>
        <p:txBody>
          <a:bodyPr/>
          <a:lstStyle/>
          <a:p>
            <a:r>
              <a:rPr kumimoji="1" lang="en-US" altLang="zh-TW" dirty="0"/>
              <a:t>We should connect Colab into google drive before we use it.</a:t>
            </a:r>
            <a:endParaRPr kumimoji="1" lang="zh-TW" altLang="en-US" dirty="0"/>
          </a:p>
        </p:txBody>
      </p:sp>
      <p:sp>
        <p:nvSpPr>
          <p:cNvPr id="4" name="投影片編號版面配置區 3">
            <a:extLst>
              <a:ext uri="{FF2B5EF4-FFF2-40B4-BE49-F238E27FC236}">
                <a16:creationId xmlns:a16="http://schemas.microsoft.com/office/drawing/2014/main" id="{C0844F77-468A-124B-996F-155EC3B97770}"/>
              </a:ext>
            </a:extLst>
          </p:cNvPr>
          <p:cNvSpPr>
            <a:spLocks noGrp="1"/>
          </p:cNvSpPr>
          <p:nvPr>
            <p:ph type="sldNum" sz="quarter" idx="12"/>
          </p:nvPr>
        </p:nvSpPr>
        <p:spPr>
          <a:xfrm>
            <a:off x="9299308" y="6421866"/>
            <a:ext cx="2743200" cy="365125"/>
          </a:xfrm>
        </p:spPr>
        <p:txBody>
          <a:bodyPr/>
          <a:lstStyle/>
          <a:p>
            <a:fld id="{00000000-1234-1234-1234-123412341234}" type="slidenum">
              <a:rPr lang="en-US" smtClean="0"/>
              <a:pPr/>
              <a:t>5</a:t>
            </a:fld>
            <a:endParaRPr lang="en-US" dirty="0"/>
          </a:p>
        </p:txBody>
      </p:sp>
      <p:sp>
        <p:nvSpPr>
          <p:cNvPr id="8" name="文字方塊 7">
            <a:extLst>
              <a:ext uri="{FF2B5EF4-FFF2-40B4-BE49-F238E27FC236}">
                <a16:creationId xmlns:a16="http://schemas.microsoft.com/office/drawing/2014/main" id="{0B3A863F-9DD5-AE42-9ECB-B1B08594934B}"/>
              </a:ext>
            </a:extLst>
          </p:cNvPr>
          <p:cNvSpPr txBox="1"/>
          <p:nvPr/>
        </p:nvSpPr>
        <p:spPr>
          <a:xfrm>
            <a:off x="8732557" y="4027311"/>
            <a:ext cx="1938351" cy="523220"/>
          </a:xfrm>
          <a:prstGeom prst="rect">
            <a:avLst/>
          </a:prstGeom>
          <a:noFill/>
        </p:spPr>
        <p:txBody>
          <a:bodyPr wrap="none" rtlCol="0">
            <a:spAutoFit/>
          </a:bodyPr>
          <a:lstStyle/>
          <a:p>
            <a:r>
              <a:rPr kumimoji="1" lang="en-US" altLang="zh-TW" sz="2800" dirty="0">
                <a:solidFill>
                  <a:srgbClr val="0070C0"/>
                </a:solidFill>
                <a:latin typeface="Georgia" panose="02040502050405020303" pitchFamily="18" charset="0"/>
                <a:cs typeface="Times New Roman" panose="02020603050405020304" pitchFamily="18" charset="0"/>
              </a:rPr>
              <a:t>Right Click</a:t>
            </a:r>
            <a:endParaRPr kumimoji="1" lang="zh-TW" altLang="en-US" sz="2800" dirty="0">
              <a:solidFill>
                <a:srgbClr val="0070C0"/>
              </a:solidFill>
              <a:latin typeface="Georgia" panose="02040502050405020303"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6C1F9D49-5EFA-A748-8877-8248806AD804}"/>
              </a:ext>
            </a:extLst>
          </p:cNvPr>
          <p:cNvPicPr>
            <a:picLocks noChangeAspect="1"/>
          </p:cNvPicPr>
          <p:nvPr/>
        </p:nvPicPr>
        <p:blipFill>
          <a:blip r:embed="rId4"/>
          <a:stretch>
            <a:fillRect/>
          </a:stretch>
        </p:blipFill>
        <p:spPr>
          <a:xfrm>
            <a:off x="2571242" y="2736420"/>
            <a:ext cx="9038692" cy="3825304"/>
          </a:xfrm>
          <a:prstGeom prst="rect">
            <a:avLst/>
          </a:prstGeom>
        </p:spPr>
      </p:pic>
      <p:sp>
        <p:nvSpPr>
          <p:cNvPr id="10" name="矩形 9">
            <a:extLst>
              <a:ext uri="{FF2B5EF4-FFF2-40B4-BE49-F238E27FC236}">
                <a16:creationId xmlns:a16="http://schemas.microsoft.com/office/drawing/2014/main" id="{CB4BF6B5-90DF-4498-A60A-EB948FED8C03}"/>
              </a:ext>
            </a:extLst>
          </p:cNvPr>
          <p:cNvSpPr/>
          <p:nvPr/>
        </p:nvSpPr>
        <p:spPr>
          <a:xfrm>
            <a:off x="5438623" y="5147873"/>
            <a:ext cx="1705127" cy="22655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4921FD16-FADD-404E-A19B-12E326E2D352}"/>
              </a:ext>
            </a:extLst>
          </p:cNvPr>
          <p:cNvSpPr/>
          <p:nvPr/>
        </p:nvSpPr>
        <p:spPr>
          <a:xfrm>
            <a:off x="7134419" y="6195307"/>
            <a:ext cx="1705127" cy="22655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67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Install </a:t>
            </a:r>
            <a:r>
              <a:rPr lang="en-US" altLang="zh-TW" dirty="0" err="1"/>
              <a:t>Pyspark</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12579"/>
            <a:ext cx="10515600" cy="4351338"/>
          </a:xfrm>
        </p:spPr>
        <p:txBody>
          <a:bodyPr/>
          <a:lstStyle/>
          <a:p>
            <a:r>
              <a:rPr lang="en-US" altLang="zh-TW" dirty="0"/>
              <a:t>Create a new file in Google </a:t>
            </a:r>
            <a:r>
              <a:rPr lang="en-US" altLang="zh-TW" dirty="0" err="1"/>
              <a:t>Colab</a:t>
            </a:r>
            <a:r>
              <a:rPr lang="en-US" altLang="zh-TW" dirty="0"/>
              <a:t> and install </a:t>
            </a:r>
            <a:r>
              <a:rPr lang="en-US" altLang="zh-TW" dirty="0" err="1"/>
              <a:t>pyspark</a:t>
            </a:r>
            <a:r>
              <a:rPr lang="en-US" altLang="zh-TW" dirty="0"/>
              <a:t> with </a:t>
            </a:r>
            <a:r>
              <a:rPr lang="en-US" altLang="zh-TW" dirty="0">
                <a:solidFill>
                  <a:srgbClr val="0000FF"/>
                </a:solidFill>
              </a:rPr>
              <a:t>!pip install </a:t>
            </a:r>
            <a:r>
              <a:rPr lang="en-US" altLang="zh-TW" dirty="0" err="1">
                <a:solidFill>
                  <a:srgbClr val="0000FF"/>
                </a:solidFill>
              </a:rPr>
              <a:t>pyspark</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50</a:t>
            </a:fld>
            <a:endParaRPr lang="zh-TW" altLang="en-US" dirty="0"/>
          </a:p>
        </p:txBody>
      </p:sp>
      <p:pic>
        <p:nvPicPr>
          <p:cNvPr id="6" name="圖片 5">
            <a:extLst>
              <a:ext uri="{FF2B5EF4-FFF2-40B4-BE49-F238E27FC236}">
                <a16:creationId xmlns:a16="http://schemas.microsoft.com/office/drawing/2014/main" id="{FB026D38-395E-3BBC-A0AE-E5C579E33564}"/>
              </a:ext>
            </a:extLst>
          </p:cNvPr>
          <p:cNvPicPr>
            <a:picLocks noChangeAspect="1"/>
          </p:cNvPicPr>
          <p:nvPr/>
        </p:nvPicPr>
        <p:blipFill rotWithShape="1">
          <a:blip r:embed="rId3"/>
          <a:srcRect l="4516" t="28100" r="42043" b="34624"/>
          <a:stretch/>
        </p:blipFill>
        <p:spPr>
          <a:xfrm>
            <a:off x="1651907" y="2727595"/>
            <a:ext cx="8888185" cy="3487241"/>
          </a:xfrm>
          <a:prstGeom prst="rect">
            <a:avLst/>
          </a:prstGeom>
        </p:spPr>
      </p:pic>
    </p:spTree>
    <p:extLst>
      <p:ext uri="{BB962C8B-B14F-4D97-AF65-F5344CB8AC3E}">
        <p14:creationId xmlns:p14="http://schemas.microsoft.com/office/powerpoint/2010/main" val="4273754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Import the Libraries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51</a:t>
            </a:fld>
            <a:endParaRPr lang="zh-TW" altLang="en-US" dirty="0"/>
          </a:p>
        </p:txBody>
      </p:sp>
      <p:pic>
        <p:nvPicPr>
          <p:cNvPr id="10" name="圖片 9">
            <a:extLst>
              <a:ext uri="{FF2B5EF4-FFF2-40B4-BE49-F238E27FC236}">
                <a16:creationId xmlns:a16="http://schemas.microsoft.com/office/drawing/2014/main" id="{2C0CD0EC-4CF5-59A8-8D43-F2A094D3D610}"/>
              </a:ext>
            </a:extLst>
          </p:cNvPr>
          <p:cNvPicPr>
            <a:picLocks noChangeAspect="1"/>
          </p:cNvPicPr>
          <p:nvPr/>
        </p:nvPicPr>
        <p:blipFill rotWithShape="1">
          <a:blip r:embed="rId3"/>
          <a:srcRect l="6199" t="42449" r="62118" b="44762"/>
          <a:stretch/>
        </p:blipFill>
        <p:spPr>
          <a:xfrm>
            <a:off x="2236592" y="3858323"/>
            <a:ext cx="7718813" cy="1752583"/>
          </a:xfrm>
          <a:prstGeom prst="rect">
            <a:avLst/>
          </a:prstGeom>
        </p:spPr>
      </p:pic>
      <p:sp>
        <p:nvSpPr>
          <p:cNvPr id="5" name="內容版面配置區 2">
            <a:extLst>
              <a:ext uri="{FF2B5EF4-FFF2-40B4-BE49-F238E27FC236}">
                <a16:creationId xmlns:a16="http://schemas.microsoft.com/office/drawing/2014/main" id="{07DEEC4E-91A1-F9DC-6B36-F9B029BB72A1}"/>
              </a:ext>
            </a:extLst>
          </p:cNvPr>
          <p:cNvSpPr>
            <a:spLocks noGrp="1"/>
          </p:cNvSpPr>
          <p:nvPr>
            <p:ph idx="1"/>
          </p:nvPr>
        </p:nvSpPr>
        <p:spPr>
          <a:xfrm>
            <a:off x="838199" y="1499054"/>
            <a:ext cx="10515600" cy="4351338"/>
          </a:xfrm>
        </p:spPr>
        <p:txBody>
          <a:bodyPr>
            <a:normAutofit/>
          </a:bodyPr>
          <a:lstStyle/>
          <a:p>
            <a:r>
              <a:rPr lang="en-US" altLang="zh-TW" dirty="0" err="1">
                <a:solidFill>
                  <a:srgbClr val="0000FF"/>
                </a:solidFill>
              </a:rPr>
              <a:t>Numpy</a:t>
            </a:r>
            <a:r>
              <a:rPr lang="en-US" altLang="zh-TW" dirty="0"/>
              <a:t> is a basic function library required for scientific operations using Python, including array operations.</a:t>
            </a:r>
          </a:p>
          <a:p>
            <a:r>
              <a:rPr lang="en-US" altLang="zh-TW" dirty="0"/>
              <a:t>You can invoke the </a:t>
            </a:r>
            <a:r>
              <a:rPr lang="en-US" altLang="zh-TW" dirty="0" err="1"/>
              <a:t>Numpy</a:t>
            </a:r>
            <a:r>
              <a:rPr lang="en-US" altLang="zh-TW" dirty="0"/>
              <a:t> functions with </a:t>
            </a:r>
            <a:r>
              <a:rPr lang="en-US" altLang="zh-TW" dirty="0">
                <a:solidFill>
                  <a:srgbClr val="0000FF"/>
                </a:solidFill>
              </a:rPr>
              <a:t>np</a:t>
            </a:r>
            <a:r>
              <a:rPr lang="en-US" altLang="zh-TW" dirty="0"/>
              <a:t>. </a:t>
            </a:r>
          </a:p>
          <a:p>
            <a:r>
              <a:rPr lang="en-US" altLang="zh-TW" dirty="0"/>
              <a:t>Load </a:t>
            </a:r>
            <a:r>
              <a:rPr lang="en-US" altLang="zh-TW" dirty="0" err="1"/>
              <a:t>Numpy</a:t>
            </a:r>
            <a:r>
              <a:rPr lang="en-US" altLang="zh-TW" dirty="0"/>
              <a:t> with </a:t>
            </a:r>
            <a:r>
              <a:rPr lang="en-US" altLang="zh-TW" dirty="0">
                <a:solidFill>
                  <a:srgbClr val="0000FF"/>
                </a:solidFill>
              </a:rPr>
              <a:t>import </a:t>
            </a:r>
            <a:r>
              <a:rPr lang="en-US" altLang="zh-TW" dirty="0" err="1">
                <a:solidFill>
                  <a:srgbClr val="0000FF"/>
                </a:solidFill>
              </a:rPr>
              <a:t>numpy</a:t>
            </a:r>
            <a:r>
              <a:rPr lang="en-US" altLang="zh-TW" dirty="0">
                <a:solidFill>
                  <a:srgbClr val="0000FF"/>
                </a:solidFill>
              </a:rPr>
              <a:t> as np</a:t>
            </a:r>
            <a:r>
              <a:rPr lang="en-US" altLang="zh-TW" dirty="0"/>
              <a:t>.</a:t>
            </a:r>
          </a:p>
          <a:p>
            <a:endParaRPr lang="en-US" altLang="zh-TW" sz="3200" dirty="0"/>
          </a:p>
        </p:txBody>
      </p:sp>
    </p:spTree>
    <p:extLst>
      <p:ext uri="{BB962C8B-B14F-4D97-AF65-F5344CB8AC3E}">
        <p14:creationId xmlns:p14="http://schemas.microsoft.com/office/powerpoint/2010/main" val="3870349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4989"/>
            <a:ext cx="10515600" cy="1325563"/>
          </a:xfrm>
        </p:spPr>
        <p:txBody>
          <a:bodyPr/>
          <a:lstStyle/>
          <a:p>
            <a:r>
              <a:rPr lang="en-US" altLang="zh-TW" dirty="0" err="1"/>
              <a:t>SparkSession</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52</a:t>
            </a:fld>
            <a:endParaRPr lang="zh-TW" altLang="en-US" dirty="0"/>
          </a:p>
        </p:txBody>
      </p:sp>
      <p:pic>
        <p:nvPicPr>
          <p:cNvPr id="6" name="圖片 5">
            <a:extLst>
              <a:ext uri="{FF2B5EF4-FFF2-40B4-BE49-F238E27FC236}">
                <a16:creationId xmlns:a16="http://schemas.microsoft.com/office/drawing/2014/main" id="{4E2FA1CA-4E93-045D-3ED9-7FFD9B399D67}"/>
              </a:ext>
            </a:extLst>
          </p:cNvPr>
          <p:cNvPicPr>
            <a:picLocks noChangeAspect="1"/>
          </p:cNvPicPr>
          <p:nvPr/>
        </p:nvPicPr>
        <p:blipFill rotWithShape="1">
          <a:blip r:embed="rId3"/>
          <a:srcRect l="6199" t="35374" r="55000" b="45297"/>
          <a:stretch/>
        </p:blipFill>
        <p:spPr>
          <a:xfrm>
            <a:off x="2615075" y="4405574"/>
            <a:ext cx="6961850" cy="1950776"/>
          </a:xfrm>
          <a:prstGeom prst="rect">
            <a:avLst/>
          </a:prstGeom>
        </p:spPr>
      </p:pic>
      <p:sp>
        <p:nvSpPr>
          <p:cNvPr id="5" name="內容版面配置區 2">
            <a:extLst>
              <a:ext uri="{FF2B5EF4-FFF2-40B4-BE49-F238E27FC236}">
                <a16:creationId xmlns:a16="http://schemas.microsoft.com/office/drawing/2014/main" id="{FF639240-49C4-6143-DAAA-A453766224B3}"/>
              </a:ext>
            </a:extLst>
          </p:cNvPr>
          <p:cNvSpPr txBox="1">
            <a:spLocks/>
          </p:cNvSpPr>
          <p:nvPr/>
        </p:nvSpPr>
        <p:spPr>
          <a:xfrm>
            <a:off x="838200" y="132057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solidFill>
                  <a:srgbClr val="0000FF"/>
                </a:solidFill>
              </a:rPr>
              <a:t>master(“local”)</a:t>
            </a:r>
            <a:r>
              <a:rPr lang="en-US" altLang="zh-TW" dirty="0"/>
              <a:t>:</a:t>
            </a:r>
            <a:r>
              <a:rPr lang="en-US" altLang="zh-TW" dirty="0">
                <a:solidFill>
                  <a:srgbClr val="0000FF"/>
                </a:solidFill>
              </a:rPr>
              <a:t> </a:t>
            </a:r>
            <a:r>
              <a:rPr lang="en-US" altLang="zh-TW" dirty="0"/>
              <a:t>Set the Spark master URL to connect to, and “local” means to run locally.</a:t>
            </a:r>
          </a:p>
          <a:p>
            <a:r>
              <a:rPr lang="en-US" altLang="zh-TW" dirty="0" err="1">
                <a:solidFill>
                  <a:srgbClr val="0000FF"/>
                </a:solidFill>
              </a:rPr>
              <a:t>appName</a:t>
            </a:r>
            <a:r>
              <a:rPr lang="en-US" altLang="zh-TW" dirty="0">
                <a:solidFill>
                  <a:srgbClr val="0000FF"/>
                </a:solidFill>
              </a:rPr>
              <a:t>()</a:t>
            </a:r>
            <a:r>
              <a:rPr lang="en-US" altLang="zh-TW" dirty="0"/>
              <a:t>: Set the app name to </a:t>
            </a:r>
            <a:r>
              <a:rPr lang="en-US" altLang="zh-TW" dirty="0">
                <a:solidFill>
                  <a:srgbClr val="0000FF"/>
                </a:solidFill>
              </a:rPr>
              <a:t>“</a:t>
            </a:r>
            <a:r>
              <a:rPr lang="en-US" altLang="zh-TW" dirty="0" err="1">
                <a:solidFill>
                  <a:srgbClr val="0000FF"/>
                </a:solidFill>
              </a:rPr>
              <a:t>StockMarket</a:t>
            </a:r>
            <a:r>
              <a:rPr lang="en-US" altLang="zh-TW" dirty="0">
                <a:solidFill>
                  <a:srgbClr val="0000FF"/>
                </a:solidFill>
              </a:rPr>
              <a:t>”</a:t>
            </a:r>
            <a:r>
              <a:rPr lang="en-US" altLang="zh-TW" dirty="0">
                <a:solidFill>
                  <a:srgbClr val="333333"/>
                </a:solidFill>
              </a:rPr>
              <a:t>.</a:t>
            </a:r>
          </a:p>
          <a:p>
            <a:r>
              <a:rPr lang="en-US" altLang="zh-TW" dirty="0">
                <a:solidFill>
                  <a:srgbClr val="0000FF"/>
                </a:solidFill>
              </a:rPr>
              <a:t>Config()</a:t>
            </a:r>
            <a:r>
              <a:rPr lang="en-US" altLang="zh-TW" dirty="0"/>
              <a:t>:</a:t>
            </a:r>
            <a:r>
              <a:rPr lang="en-US" altLang="zh-TW" dirty="0">
                <a:solidFill>
                  <a:srgbClr val="0000FF"/>
                </a:solidFill>
              </a:rPr>
              <a:t> </a:t>
            </a:r>
            <a:r>
              <a:rPr lang="en-US" altLang="zh-TW" dirty="0"/>
              <a:t>Configure 6 GB of space for </a:t>
            </a:r>
            <a:r>
              <a:rPr lang="en-US" altLang="zh-TW" dirty="0" err="1"/>
              <a:t>spark.executor.memory</a:t>
            </a:r>
            <a:r>
              <a:rPr lang="en-US" altLang="zh-TW" dirty="0"/>
              <a:t>.</a:t>
            </a:r>
          </a:p>
          <a:p>
            <a:r>
              <a:rPr lang="en-US" altLang="zh-TW" dirty="0" err="1">
                <a:solidFill>
                  <a:srgbClr val="0000FF"/>
                </a:solidFill>
              </a:rPr>
              <a:t>getOrCreate</a:t>
            </a:r>
            <a:r>
              <a:rPr lang="en-US" altLang="zh-TW" dirty="0">
                <a:solidFill>
                  <a:srgbClr val="0000FF"/>
                </a:solidFill>
              </a:rPr>
              <a:t>()</a:t>
            </a:r>
            <a:r>
              <a:rPr lang="en-US" altLang="zh-TW" dirty="0"/>
              <a:t>:</a:t>
            </a:r>
            <a:r>
              <a:rPr lang="en-US" altLang="zh-TW" dirty="0">
                <a:solidFill>
                  <a:srgbClr val="0000FF"/>
                </a:solidFill>
              </a:rPr>
              <a:t> </a:t>
            </a:r>
            <a:r>
              <a:rPr lang="en-US" altLang="zh-TW" dirty="0"/>
              <a:t>Get an existing </a:t>
            </a:r>
            <a:r>
              <a:rPr lang="en-US" altLang="zh-TW" dirty="0" err="1"/>
              <a:t>SparkSession</a:t>
            </a:r>
            <a:r>
              <a:rPr lang="en-US" altLang="zh-TW" dirty="0"/>
              <a:t> or creates a new one based on the options set in the builder.</a:t>
            </a:r>
            <a:endParaRPr lang="zh-TW" altLang="en-US" dirty="0"/>
          </a:p>
        </p:txBody>
      </p:sp>
    </p:spTree>
    <p:extLst>
      <p:ext uri="{BB962C8B-B14F-4D97-AF65-F5344CB8AC3E}">
        <p14:creationId xmlns:p14="http://schemas.microsoft.com/office/powerpoint/2010/main" val="3130235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Create the </a:t>
            </a:r>
            <a:r>
              <a:rPr lang="en-US" altLang="zh-TW" dirty="0" err="1"/>
              <a:t>Dataframe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53</a:t>
            </a:fld>
            <a:endParaRPr lang="zh-TW" altLang="en-US" dirty="0"/>
          </a:p>
        </p:txBody>
      </p:sp>
      <p:pic>
        <p:nvPicPr>
          <p:cNvPr id="6" name="圖片 5">
            <a:extLst>
              <a:ext uri="{FF2B5EF4-FFF2-40B4-BE49-F238E27FC236}">
                <a16:creationId xmlns:a16="http://schemas.microsoft.com/office/drawing/2014/main" id="{A356A5DD-CF00-BAB2-7D61-60BC11DC7213}"/>
              </a:ext>
            </a:extLst>
          </p:cNvPr>
          <p:cNvPicPr>
            <a:picLocks noChangeAspect="1"/>
          </p:cNvPicPr>
          <p:nvPr/>
        </p:nvPicPr>
        <p:blipFill rotWithShape="1">
          <a:blip r:embed="rId3"/>
          <a:srcRect l="6046" t="56735" r="51556" b="30884"/>
          <a:stretch/>
        </p:blipFill>
        <p:spPr>
          <a:xfrm>
            <a:off x="1322602" y="4158344"/>
            <a:ext cx="9546795" cy="1568158"/>
          </a:xfrm>
          <a:prstGeom prst="rect">
            <a:avLst/>
          </a:prstGeom>
        </p:spPr>
      </p:pic>
      <p:sp>
        <p:nvSpPr>
          <p:cNvPr id="7" name="內容版面配置區 2">
            <a:extLst>
              <a:ext uri="{FF2B5EF4-FFF2-40B4-BE49-F238E27FC236}">
                <a16:creationId xmlns:a16="http://schemas.microsoft.com/office/drawing/2014/main" id="{9E2FD4F5-8B3B-EDDC-F8A3-6367E94B2393}"/>
              </a:ext>
            </a:extLst>
          </p:cNvPr>
          <p:cNvSpPr>
            <a:spLocks noGrp="1"/>
          </p:cNvSpPr>
          <p:nvPr>
            <p:ph idx="1"/>
          </p:nvPr>
        </p:nvSpPr>
        <p:spPr>
          <a:xfrm>
            <a:off x="838200" y="1553483"/>
            <a:ext cx="10657114" cy="4351338"/>
          </a:xfrm>
        </p:spPr>
        <p:txBody>
          <a:bodyPr/>
          <a:lstStyle/>
          <a:p>
            <a:r>
              <a:rPr lang="en-US" altLang="zh-TW" dirty="0" err="1"/>
              <a:t>Dataframe</a:t>
            </a:r>
            <a:r>
              <a:rPr lang="en-US" altLang="zh-TW" dirty="0"/>
              <a:t> is created by reading the file “</a:t>
            </a:r>
            <a:r>
              <a:rPr lang="en-US" altLang="zh-TW" dirty="0">
                <a:solidFill>
                  <a:srgbClr val="0000FF"/>
                </a:solidFill>
              </a:rPr>
              <a:t>AAPL.csv</a:t>
            </a:r>
            <a:r>
              <a:rPr lang="en-US" altLang="zh-TW" dirty="0"/>
              <a:t>”.</a:t>
            </a:r>
          </a:p>
          <a:p>
            <a:r>
              <a:rPr lang="en-US" altLang="zh-TW" dirty="0">
                <a:solidFill>
                  <a:srgbClr val="0000FF"/>
                </a:solidFill>
              </a:rPr>
              <a:t>option(header=‘true’)</a:t>
            </a:r>
            <a:r>
              <a:rPr lang="en-US" altLang="zh-TW" dirty="0"/>
              <a:t>:</a:t>
            </a:r>
            <a:r>
              <a:rPr lang="en-US" altLang="zh-TW" dirty="0">
                <a:solidFill>
                  <a:schemeClr val="accent1"/>
                </a:solidFill>
              </a:rPr>
              <a:t> </a:t>
            </a:r>
            <a:r>
              <a:rPr lang="en-US" altLang="zh-TW" dirty="0"/>
              <a:t>Treat the first line of the CSV file as field names.</a:t>
            </a:r>
          </a:p>
          <a:p>
            <a:r>
              <a:rPr lang="en-US" altLang="zh-TW" dirty="0">
                <a:solidFill>
                  <a:srgbClr val="0000FF"/>
                </a:solidFill>
              </a:rPr>
              <a:t>option(</a:t>
            </a:r>
            <a:r>
              <a:rPr lang="en-US" altLang="zh-TW" dirty="0" err="1">
                <a:solidFill>
                  <a:srgbClr val="0000FF"/>
                </a:solidFill>
              </a:rPr>
              <a:t>inferschema</a:t>
            </a:r>
            <a:r>
              <a:rPr lang="en-US" altLang="zh-TW" dirty="0">
                <a:solidFill>
                  <a:srgbClr val="0000FF"/>
                </a:solidFill>
              </a:rPr>
              <a:t>=‘true’)</a:t>
            </a:r>
            <a:r>
              <a:rPr lang="en-US" altLang="zh-TW" dirty="0"/>
              <a:t>:</a:t>
            </a:r>
            <a:r>
              <a:rPr lang="en-US" altLang="zh-TW" dirty="0">
                <a:solidFill>
                  <a:srgbClr val="0000FF"/>
                </a:solidFill>
              </a:rPr>
              <a:t> </a:t>
            </a:r>
            <a:r>
              <a:rPr lang="en-US" altLang="zh-TW" dirty="0"/>
              <a:t>Spark will automatically go through the CSV file and infer the schema of each column.</a:t>
            </a:r>
            <a:endParaRPr lang="zh-TW" altLang="en-US" dirty="0"/>
          </a:p>
        </p:txBody>
      </p:sp>
    </p:spTree>
    <p:extLst>
      <p:ext uri="{BB962C8B-B14F-4D97-AF65-F5344CB8AC3E}">
        <p14:creationId xmlns:p14="http://schemas.microsoft.com/office/powerpoint/2010/main" val="2063544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Create the </a:t>
            </a:r>
            <a:r>
              <a:rPr lang="en-US" altLang="zh-TW" dirty="0" err="1"/>
              <a:t>Dataframe</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A part of </a:t>
            </a:r>
            <a:r>
              <a:rPr lang="en-US" altLang="zh-TW" dirty="0" err="1"/>
              <a:t>dataframe</a:t>
            </a:r>
            <a:r>
              <a:rPr lang="en-US" altLang="zh-TW" dirty="0"/>
              <a:t> is shown below.</a:t>
            </a:r>
            <a:endParaRPr lang="zh-TW" altLang="en-US" dirty="0"/>
          </a:p>
          <a:p>
            <a:pPr marL="0" indent="0">
              <a:buNone/>
            </a:pP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54</a:t>
            </a:fld>
            <a:endParaRPr lang="zh-TW" altLang="en-US" dirty="0"/>
          </a:p>
        </p:txBody>
      </p:sp>
      <p:pic>
        <p:nvPicPr>
          <p:cNvPr id="8" name="圖片 7">
            <a:extLst>
              <a:ext uri="{FF2B5EF4-FFF2-40B4-BE49-F238E27FC236}">
                <a16:creationId xmlns:a16="http://schemas.microsoft.com/office/drawing/2014/main" id="{68E70AFD-4412-BD9E-494A-16F1292A2BB4}"/>
              </a:ext>
            </a:extLst>
          </p:cNvPr>
          <p:cNvPicPr>
            <a:picLocks noChangeAspect="1"/>
          </p:cNvPicPr>
          <p:nvPr/>
        </p:nvPicPr>
        <p:blipFill rotWithShape="1">
          <a:blip r:embed="rId3"/>
          <a:srcRect l="6045" t="29660" r="35868" b="36054"/>
          <a:stretch/>
        </p:blipFill>
        <p:spPr>
          <a:xfrm>
            <a:off x="1367686" y="2492829"/>
            <a:ext cx="9456628" cy="3139751"/>
          </a:xfrm>
          <a:prstGeom prst="rect">
            <a:avLst/>
          </a:prstGeom>
        </p:spPr>
      </p:pic>
    </p:spTree>
    <p:extLst>
      <p:ext uri="{BB962C8B-B14F-4D97-AF65-F5344CB8AC3E}">
        <p14:creationId xmlns:p14="http://schemas.microsoft.com/office/powerpoint/2010/main" val="2318535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Transform the Format to Date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‘Date’ column a date-time format with the time values all ending in 00:00:00. </a:t>
            </a:r>
          </a:p>
          <a:p>
            <a:r>
              <a:rPr lang="en-US" altLang="zh-TW" dirty="0"/>
              <a:t>Use </a:t>
            </a:r>
            <a:r>
              <a:rPr lang="en-US" altLang="zh-TW" dirty="0" err="1">
                <a:solidFill>
                  <a:srgbClr val="0000FF"/>
                </a:solidFill>
              </a:rPr>
              <a:t>to_date</a:t>
            </a:r>
            <a:r>
              <a:rPr lang="en-US" altLang="zh-TW" dirty="0">
                <a:solidFill>
                  <a:srgbClr val="0000FF"/>
                </a:solidFill>
              </a:rPr>
              <a:t>() </a:t>
            </a:r>
            <a:r>
              <a:rPr lang="en-US" altLang="zh-TW" dirty="0"/>
              <a:t>to transform the ‘</a:t>
            </a:r>
            <a:r>
              <a:rPr lang="en-US" altLang="zh-TW" dirty="0">
                <a:solidFill>
                  <a:srgbClr val="0000FF"/>
                </a:solidFill>
              </a:rPr>
              <a:t>Date</a:t>
            </a:r>
            <a:r>
              <a:rPr lang="en-US" altLang="zh-TW" dirty="0"/>
              <a:t>’ column to date format and use the </a:t>
            </a:r>
            <a:r>
              <a:rPr lang="en-US" altLang="zh-TW" dirty="0" err="1">
                <a:solidFill>
                  <a:srgbClr val="0000FF"/>
                </a:solidFill>
              </a:rPr>
              <a:t>withColumn</a:t>
            </a:r>
            <a:r>
              <a:rPr lang="en-US" altLang="zh-TW" dirty="0">
                <a:solidFill>
                  <a:srgbClr val="0000FF"/>
                </a:solidFill>
              </a:rPr>
              <a:t>() </a:t>
            </a:r>
            <a:r>
              <a:rPr lang="en-US" altLang="zh-TW" dirty="0"/>
              <a:t>to transform the </a:t>
            </a:r>
            <a:r>
              <a:rPr lang="en-US" altLang="zh-TW" dirty="0" err="1"/>
              <a:t>dataframe</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55</a:t>
            </a:fld>
            <a:endParaRPr lang="zh-TW" altLang="en-US" dirty="0"/>
          </a:p>
        </p:txBody>
      </p:sp>
      <p:pic>
        <p:nvPicPr>
          <p:cNvPr id="6" name="圖片 5">
            <a:extLst>
              <a:ext uri="{FF2B5EF4-FFF2-40B4-BE49-F238E27FC236}">
                <a16:creationId xmlns:a16="http://schemas.microsoft.com/office/drawing/2014/main" id="{59AF8B66-D1E5-DB34-41F4-B7016F4A20B6}"/>
              </a:ext>
            </a:extLst>
          </p:cNvPr>
          <p:cNvPicPr>
            <a:picLocks noChangeAspect="1"/>
          </p:cNvPicPr>
          <p:nvPr/>
        </p:nvPicPr>
        <p:blipFill rotWithShape="1">
          <a:blip r:embed="rId3"/>
          <a:srcRect l="5893" t="38503" r="56378" b="52381"/>
          <a:stretch/>
        </p:blipFill>
        <p:spPr>
          <a:xfrm>
            <a:off x="1303953" y="3853542"/>
            <a:ext cx="9584094" cy="1302506"/>
          </a:xfrm>
          <a:prstGeom prst="rect">
            <a:avLst/>
          </a:prstGeom>
        </p:spPr>
      </p:pic>
    </p:spTree>
    <p:extLst>
      <p:ext uri="{BB962C8B-B14F-4D97-AF65-F5344CB8AC3E}">
        <p14:creationId xmlns:p14="http://schemas.microsoft.com/office/powerpoint/2010/main" val="961194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Transform the Format to Date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567007"/>
            <a:ext cx="10918371" cy="4351338"/>
          </a:xfrm>
        </p:spPr>
        <p:txBody>
          <a:bodyPr/>
          <a:lstStyle/>
          <a:p>
            <a:r>
              <a:rPr lang="en-US" altLang="zh-TW" dirty="0"/>
              <a:t>The new ‘Date’ column without the timestamp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56</a:t>
            </a:fld>
            <a:endParaRPr lang="zh-TW" altLang="en-US" dirty="0"/>
          </a:p>
        </p:txBody>
      </p:sp>
      <p:pic>
        <p:nvPicPr>
          <p:cNvPr id="6" name="圖片 5">
            <a:extLst>
              <a:ext uri="{FF2B5EF4-FFF2-40B4-BE49-F238E27FC236}">
                <a16:creationId xmlns:a16="http://schemas.microsoft.com/office/drawing/2014/main" id="{AD6BE3F5-3C01-EA1B-AC89-689404732045}"/>
              </a:ext>
            </a:extLst>
          </p:cNvPr>
          <p:cNvPicPr>
            <a:picLocks noChangeAspect="1"/>
          </p:cNvPicPr>
          <p:nvPr/>
        </p:nvPicPr>
        <p:blipFill rotWithShape="1">
          <a:blip r:embed="rId3"/>
          <a:srcRect l="5893" t="50000" r="42372" b="11020"/>
          <a:stretch/>
        </p:blipFill>
        <p:spPr>
          <a:xfrm>
            <a:off x="2169367" y="2482814"/>
            <a:ext cx="7853266" cy="3328343"/>
          </a:xfrm>
          <a:prstGeom prst="rect">
            <a:avLst/>
          </a:prstGeom>
        </p:spPr>
      </p:pic>
    </p:spTree>
    <p:extLst>
      <p:ext uri="{BB962C8B-B14F-4D97-AF65-F5344CB8AC3E}">
        <p14:creationId xmlns:p14="http://schemas.microsoft.com/office/powerpoint/2010/main" val="1681250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Enumerate and Add the New Column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567007"/>
            <a:ext cx="10798629" cy="4351338"/>
          </a:xfrm>
        </p:spPr>
        <p:txBody>
          <a:bodyPr/>
          <a:lstStyle/>
          <a:p>
            <a:r>
              <a:rPr lang="en-US" altLang="zh-TW" dirty="0"/>
              <a:t>The </a:t>
            </a:r>
            <a:r>
              <a:rPr lang="en-US" altLang="zh-TW" dirty="0">
                <a:solidFill>
                  <a:srgbClr val="0000FF"/>
                </a:solidFill>
              </a:rPr>
              <a:t>enumerate() </a:t>
            </a:r>
            <a:r>
              <a:rPr lang="en-US" altLang="zh-TW" dirty="0"/>
              <a:t>is used to combine a traversable data object (such as a list) into an index sequence and list the data and its subscripts at the same time, which is generally used in the for loop.</a:t>
            </a:r>
          </a:p>
          <a:p>
            <a:r>
              <a:rPr lang="en-US" altLang="zh-TW" dirty="0">
                <a:solidFill>
                  <a:srgbClr val="0000FF"/>
                </a:solidFill>
              </a:rPr>
              <a:t>spit() </a:t>
            </a:r>
            <a:r>
              <a:rPr lang="en-US" altLang="zh-TW" dirty="0"/>
              <a:t>is used to split the date column by a ‘</a:t>
            </a:r>
            <a:r>
              <a:rPr lang="en-US" altLang="zh-TW" dirty="0">
                <a:solidFill>
                  <a:srgbClr val="0000FF"/>
                </a:solidFill>
              </a:rPr>
              <a:t>-</a:t>
            </a:r>
            <a:r>
              <a:rPr lang="en-US" altLang="zh-TW" dirty="0"/>
              <a:t>’ and then use </a:t>
            </a:r>
            <a:r>
              <a:rPr lang="en-US" altLang="zh-TW" dirty="0" err="1">
                <a:solidFill>
                  <a:srgbClr val="0000FF"/>
                </a:solidFill>
              </a:rPr>
              <a:t>withColumn</a:t>
            </a:r>
            <a:r>
              <a:rPr lang="en-US" altLang="zh-TW" dirty="0">
                <a:solidFill>
                  <a:srgbClr val="0000FF"/>
                </a:solidFill>
              </a:rPr>
              <a:t>() </a:t>
            </a:r>
            <a:r>
              <a:rPr lang="en-US" altLang="zh-TW" dirty="0"/>
              <a:t>to</a:t>
            </a:r>
            <a:r>
              <a:rPr lang="en-US" altLang="zh-TW" dirty="0">
                <a:solidFill>
                  <a:schemeClr val="accent1"/>
                </a:solidFill>
              </a:rPr>
              <a:t> </a:t>
            </a:r>
            <a:r>
              <a:rPr lang="en-US" altLang="zh-TW" dirty="0"/>
              <a:t>add a new column for the year, month, and day. </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57</a:t>
            </a:fld>
            <a:endParaRPr lang="zh-TW" altLang="en-US" dirty="0"/>
          </a:p>
        </p:txBody>
      </p:sp>
      <p:pic>
        <p:nvPicPr>
          <p:cNvPr id="7" name="圖片 6">
            <a:extLst>
              <a:ext uri="{FF2B5EF4-FFF2-40B4-BE49-F238E27FC236}">
                <a16:creationId xmlns:a16="http://schemas.microsoft.com/office/drawing/2014/main" id="{CFBE4F41-9A69-3EDF-EE56-FC7D23E35574}"/>
              </a:ext>
            </a:extLst>
          </p:cNvPr>
          <p:cNvPicPr>
            <a:picLocks noChangeAspect="1"/>
          </p:cNvPicPr>
          <p:nvPr/>
        </p:nvPicPr>
        <p:blipFill rotWithShape="1">
          <a:blip r:embed="rId3"/>
          <a:srcRect l="6071" t="36551" r="44821" b="41270"/>
          <a:stretch/>
        </p:blipFill>
        <p:spPr>
          <a:xfrm>
            <a:off x="681796" y="4001294"/>
            <a:ext cx="8483975" cy="2155380"/>
          </a:xfrm>
          <a:prstGeom prst="rect">
            <a:avLst/>
          </a:prstGeom>
        </p:spPr>
      </p:pic>
      <p:pic>
        <p:nvPicPr>
          <p:cNvPr id="9" name="圖片 8">
            <a:extLst>
              <a:ext uri="{FF2B5EF4-FFF2-40B4-BE49-F238E27FC236}">
                <a16:creationId xmlns:a16="http://schemas.microsoft.com/office/drawing/2014/main" id="{2C20A155-427B-F93A-797E-F56EFF832B75}"/>
              </a:ext>
            </a:extLst>
          </p:cNvPr>
          <p:cNvPicPr>
            <a:picLocks noChangeAspect="1"/>
          </p:cNvPicPr>
          <p:nvPr/>
        </p:nvPicPr>
        <p:blipFill rotWithShape="1">
          <a:blip r:embed="rId3"/>
          <a:srcRect l="9821" t="60000" r="80893" b="29372"/>
          <a:stretch/>
        </p:blipFill>
        <p:spPr>
          <a:xfrm>
            <a:off x="9322175" y="4419600"/>
            <a:ext cx="2435878" cy="1568289"/>
          </a:xfrm>
          <a:prstGeom prst="rect">
            <a:avLst/>
          </a:prstGeom>
        </p:spPr>
      </p:pic>
    </p:spTree>
    <p:extLst>
      <p:ext uri="{BB962C8B-B14F-4D97-AF65-F5344CB8AC3E}">
        <p14:creationId xmlns:p14="http://schemas.microsoft.com/office/powerpoint/2010/main" val="29029161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36525"/>
            <a:ext cx="10515600" cy="1325563"/>
          </a:xfrm>
        </p:spPr>
        <p:txBody>
          <a:bodyPr/>
          <a:lstStyle/>
          <a:p>
            <a:r>
              <a:rPr lang="en-US" altLang="zh-TW" dirty="0"/>
              <a:t>Enumerate and Add the New Column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62088"/>
            <a:ext cx="10515600" cy="4351338"/>
          </a:xfrm>
        </p:spPr>
        <p:txBody>
          <a:bodyPr/>
          <a:lstStyle/>
          <a:p>
            <a:r>
              <a:rPr lang="en-US" altLang="zh-TW" dirty="0"/>
              <a:t>The updated </a:t>
            </a:r>
            <a:r>
              <a:rPr lang="en-US" altLang="zh-TW" dirty="0" err="1"/>
              <a:t>dataframe</a:t>
            </a:r>
            <a:r>
              <a:rPr lang="en-US" altLang="zh-TW" dirty="0"/>
              <a:t> with the newly added columns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58</a:t>
            </a:fld>
            <a:endParaRPr lang="zh-TW" altLang="en-US" dirty="0"/>
          </a:p>
        </p:txBody>
      </p:sp>
      <p:pic>
        <p:nvPicPr>
          <p:cNvPr id="6" name="圖片 5">
            <a:extLst>
              <a:ext uri="{FF2B5EF4-FFF2-40B4-BE49-F238E27FC236}">
                <a16:creationId xmlns:a16="http://schemas.microsoft.com/office/drawing/2014/main" id="{62E2420F-C23D-33F7-54E1-095A260F2C7D}"/>
              </a:ext>
            </a:extLst>
          </p:cNvPr>
          <p:cNvPicPr>
            <a:picLocks noChangeAspect="1"/>
          </p:cNvPicPr>
          <p:nvPr/>
        </p:nvPicPr>
        <p:blipFill rotWithShape="1">
          <a:blip r:embed="rId2"/>
          <a:srcRect l="6199" t="36551" r="32271" b="9931"/>
          <a:stretch/>
        </p:blipFill>
        <p:spPr>
          <a:xfrm>
            <a:off x="2051180" y="2657215"/>
            <a:ext cx="8089640" cy="3957899"/>
          </a:xfrm>
          <a:prstGeom prst="rect">
            <a:avLst/>
          </a:prstGeom>
        </p:spPr>
      </p:pic>
    </p:spTree>
    <p:extLst>
      <p:ext uri="{BB962C8B-B14F-4D97-AF65-F5344CB8AC3E}">
        <p14:creationId xmlns:p14="http://schemas.microsoft.com/office/powerpoint/2010/main" val="464803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Convert Spark </a:t>
            </a:r>
            <a:r>
              <a:rPr lang="en-US" altLang="zh-TW" dirty="0" err="1"/>
              <a:t>Dataframe</a:t>
            </a:r>
            <a:r>
              <a:rPr lang="en-US" altLang="zh-TW" dirty="0"/>
              <a:t> to Pandas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Spark </a:t>
            </a:r>
            <a:r>
              <a:rPr lang="en-US" altLang="zh-TW" dirty="0" err="1"/>
              <a:t>dataframes</a:t>
            </a:r>
            <a:r>
              <a:rPr lang="en-US" altLang="zh-TW" dirty="0"/>
              <a:t> are more limited in visualization features than pandas </a:t>
            </a:r>
            <a:r>
              <a:rPr lang="en-US" altLang="zh-TW" dirty="0" err="1"/>
              <a:t>dataframes</a:t>
            </a:r>
            <a:r>
              <a:rPr lang="en-US" altLang="zh-TW" dirty="0"/>
              <a:t>.</a:t>
            </a:r>
          </a:p>
          <a:p>
            <a:r>
              <a:rPr lang="en-US" altLang="zh-TW" dirty="0"/>
              <a:t>Convert subset 2 columns ‘</a:t>
            </a:r>
            <a:r>
              <a:rPr lang="en-US" altLang="zh-TW" dirty="0">
                <a:solidFill>
                  <a:srgbClr val="0000FF"/>
                </a:solidFill>
              </a:rPr>
              <a:t>year</a:t>
            </a:r>
            <a:r>
              <a:rPr lang="en-US" altLang="zh-TW" dirty="0"/>
              <a:t>’ and ‘</a:t>
            </a:r>
            <a:r>
              <a:rPr lang="en-US" altLang="zh-TW" dirty="0">
                <a:solidFill>
                  <a:srgbClr val="0000FF"/>
                </a:solidFill>
              </a:rPr>
              <a:t>Adj Close</a:t>
            </a:r>
            <a:r>
              <a:rPr lang="en-US" altLang="zh-TW" dirty="0"/>
              <a:t>’ from Spark </a:t>
            </a:r>
            <a:r>
              <a:rPr lang="en-US" altLang="zh-TW" dirty="0" err="1"/>
              <a:t>dataframe</a:t>
            </a:r>
            <a:r>
              <a:rPr lang="en-US" altLang="zh-TW" dirty="0"/>
              <a:t> to a pandas </a:t>
            </a:r>
            <a:r>
              <a:rPr lang="en-US" altLang="zh-TW" dirty="0" err="1"/>
              <a:t>dataframe</a:t>
            </a:r>
            <a:r>
              <a:rPr lang="en-US" altLang="zh-TW" dirty="0"/>
              <a:t> by using </a:t>
            </a:r>
            <a:r>
              <a:rPr lang="en-US" altLang="zh-TW" dirty="0" err="1">
                <a:solidFill>
                  <a:srgbClr val="0000FF"/>
                </a:solidFill>
              </a:rPr>
              <a:t>toPandas</a:t>
            </a:r>
            <a:r>
              <a:rPr lang="en-US" altLang="zh-TW" dirty="0">
                <a:solidFill>
                  <a:srgbClr val="0000FF"/>
                </a:solidFill>
              </a:rPr>
              <a:t>() </a:t>
            </a:r>
            <a:r>
              <a:rPr lang="en-US" altLang="zh-TW" dirty="0"/>
              <a:t>for plotting a line chart. </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59</a:t>
            </a:fld>
            <a:endParaRPr lang="zh-TW" altLang="en-US" dirty="0"/>
          </a:p>
        </p:txBody>
      </p:sp>
      <p:pic>
        <p:nvPicPr>
          <p:cNvPr id="6" name="圖片 5">
            <a:extLst>
              <a:ext uri="{FF2B5EF4-FFF2-40B4-BE49-F238E27FC236}">
                <a16:creationId xmlns:a16="http://schemas.microsoft.com/office/drawing/2014/main" id="{2C4D730B-88C8-9BD2-3CA0-D2E74FEE55BE}"/>
              </a:ext>
            </a:extLst>
          </p:cNvPr>
          <p:cNvPicPr>
            <a:picLocks noChangeAspect="1"/>
          </p:cNvPicPr>
          <p:nvPr/>
        </p:nvPicPr>
        <p:blipFill rotWithShape="1">
          <a:blip r:embed="rId3"/>
          <a:srcRect l="6275" t="39320" r="51862" b="55646"/>
          <a:stretch/>
        </p:blipFill>
        <p:spPr>
          <a:xfrm>
            <a:off x="1101987" y="4256315"/>
            <a:ext cx="9988025" cy="675609"/>
          </a:xfrm>
          <a:prstGeom prst="rect">
            <a:avLst/>
          </a:prstGeom>
        </p:spPr>
      </p:pic>
    </p:spTree>
    <p:extLst>
      <p:ext uri="{BB962C8B-B14F-4D97-AF65-F5344CB8AC3E}">
        <p14:creationId xmlns:p14="http://schemas.microsoft.com/office/powerpoint/2010/main" val="1537799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470CC-C676-5C4E-A438-BEEEFFC15C27}"/>
              </a:ext>
            </a:extLst>
          </p:cNvPr>
          <p:cNvSpPr>
            <a:spLocks noGrp="1"/>
          </p:cNvSpPr>
          <p:nvPr>
            <p:ph type="title"/>
          </p:nvPr>
        </p:nvSpPr>
        <p:spPr>
          <a:xfrm>
            <a:off x="359064" y="211342"/>
            <a:ext cx="11473873" cy="952440"/>
          </a:xfrm>
        </p:spPr>
        <p:txBody>
          <a:bodyPr>
            <a:noAutofit/>
          </a:bodyPr>
          <a:lstStyle/>
          <a:p>
            <a:r>
              <a:rPr kumimoji="1" lang="en-US" altLang="zh-TW" spc="-100" dirty="0"/>
              <a:t>Connect Colab into Google Drive (Cont’d )</a:t>
            </a:r>
            <a:endParaRPr kumimoji="1" lang="zh-TW" altLang="en-US" spc="-100" dirty="0"/>
          </a:p>
        </p:txBody>
      </p:sp>
      <p:sp>
        <p:nvSpPr>
          <p:cNvPr id="3" name="文字版面配置區 2">
            <a:extLst>
              <a:ext uri="{FF2B5EF4-FFF2-40B4-BE49-F238E27FC236}">
                <a16:creationId xmlns:a16="http://schemas.microsoft.com/office/drawing/2014/main" id="{1ADEE027-3C47-C946-B189-43CB819A9148}"/>
              </a:ext>
            </a:extLst>
          </p:cNvPr>
          <p:cNvSpPr>
            <a:spLocks noGrp="1"/>
          </p:cNvSpPr>
          <p:nvPr>
            <p:ph idx="1"/>
          </p:nvPr>
        </p:nvSpPr>
        <p:spPr>
          <a:xfrm>
            <a:off x="838200" y="1163782"/>
            <a:ext cx="10515600" cy="952441"/>
          </a:xfrm>
        </p:spPr>
        <p:txBody>
          <a:bodyPr/>
          <a:lstStyle/>
          <a:p>
            <a:r>
              <a:rPr kumimoji="1" lang="en-US" altLang="zh-TW" dirty="0"/>
              <a:t>Search Colab and install it.</a:t>
            </a:r>
            <a:endParaRPr kumimoji="1" lang="zh-TW" altLang="en-US" dirty="0"/>
          </a:p>
        </p:txBody>
      </p:sp>
      <p:sp>
        <p:nvSpPr>
          <p:cNvPr id="4" name="投影片編號版面配置區 3">
            <a:extLst>
              <a:ext uri="{FF2B5EF4-FFF2-40B4-BE49-F238E27FC236}">
                <a16:creationId xmlns:a16="http://schemas.microsoft.com/office/drawing/2014/main" id="{C2B33278-3433-E64A-B523-A8970CC5F843}"/>
              </a:ext>
            </a:extLst>
          </p:cNvPr>
          <p:cNvSpPr>
            <a:spLocks noGrp="1"/>
          </p:cNvSpPr>
          <p:nvPr>
            <p:ph type="sldNum" sz="quarter" idx="12"/>
          </p:nvPr>
        </p:nvSpPr>
        <p:spPr/>
        <p:txBody>
          <a:bodyPr/>
          <a:lstStyle/>
          <a:p>
            <a:fld id="{00000000-1234-1234-1234-123412341234}" type="slidenum">
              <a:rPr lang="en-US" smtClean="0"/>
              <a:pPr/>
              <a:t>6</a:t>
            </a:fld>
            <a:endParaRPr lang="en-US" dirty="0"/>
          </a:p>
        </p:txBody>
      </p:sp>
      <p:pic>
        <p:nvPicPr>
          <p:cNvPr id="7" name="圖片 6">
            <a:extLst>
              <a:ext uri="{FF2B5EF4-FFF2-40B4-BE49-F238E27FC236}">
                <a16:creationId xmlns:a16="http://schemas.microsoft.com/office/drawing/2014/main" id="{2159D0E3-93B3-4846-B7BA-62862C579B79}"/>
              </a:ext>
            </a:extLst>
          </p:cNvPr>
          <p:cNvPicPr>
            <a:picLocks noChangeAspect="1"/>
          </p:cNvPicPr>
          <p:nvPr/>
        </p:nvPicPr>
        <p:blipFill>
          <a:blip r:embed="rId3"/>
          <a:stretch>
            <a:fillRect/>
          </a:stretch>
        </p:blipFill>
        <p:spPr>
          <a:xfrm>
            <a:off x="980151" y="2532689"/>
            <a:ext cx="4995388" cy="3406641"/>
          </a:xfrm>
          <a:prstGeom prst="rect">
            <a:avLst/>
          </a:prstGeom>
        </p:spPr>
      </p:pic>
      <p:pic>
        <p:nvPicPr>
          <p:cNvPr id="8" name="圖片 7">
            <a:extLst>
              <a:ext uri="{FF2B5EF4-FFF2-40B4-BE49-F238E27FC236}">
                <a16:creationId xmlns:a16="http://schemas.microsoft.com/office/drawing/2014/main" id="{1BAFB43F-EBF6-4063-91E6-229B76255041}"/>
              </a:ext>
            </a:extLst>
          </p:cNvPr>
          <p:cNvPicPr>
            <a:picLocks noChangeAspect="1"/>
          </p:cNvPicPr>
          <p:nvPr/>
        </p:nvPicPr>
        <p:blipFill>
          <a:blip r:embed="rId4"/>
          <a:stretch>
            <a:fillRect/>
          </a:stretch>
        </p:blipFill>
        <p:spPr>
          <a:xfrm>
            <a:off x="6358412" y="2532688"/>
            <a:ext cx="4995388" cy="3406641"/>
          </a:xfrm>
          <a:prstGeom prst="rect">
            <a:avLst/>
          </a:prstGeom>
        </p:spPr>
      </p:pic>
    </p:spTree>
    <p:extLst>
      <p:ext uri="{BB962C8B-B14F-4D97-AF65-F5344CB8AC3E}">
        <p14:creationId xmlns:p14="http://schemas.microsoft.com/office/powerpoint/2010/main" val="973153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198" y="5896"/>
            <a:ext cx="10515600" cy="1325563"/>
          </a:xfrm>
        </p:spPr>
        <p:txBody>
          <a:bodyPr/>
          <a:lstStyle/>
          <a:p>
            <a:r>
              <a:rPr lang="en-US" altLang="zh-TW" dirty="0"/>
              <a:t>Import matplotlib</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60</a:t>
            </a:fld>
            <a:endParaRPr lang="zh-TW" altLang="en-US" dirty="0"/>
          </a:p>
        </p:txBody>
      </p:sp>
      <p:pic>
        <p:nvPicPr>
          <p:cNvPr id="6" name="圖片 5">
            <a:extLst>
              <a:ext uri="{FF2B5EF4-FFF2-40B4-BE49-F238E27FC236}">
                <a16:creationId xmlns:a16="http://schemas.microsoft.com/office/drawing/2014/main" id="{46909F8E-1517-FC02-9833-8B128AF34D9A}"/>
              </a:ext>
            </a:extLst>
          </p:cNvPr>
          <p:cNvPicPr>
            <a:picLocks noChangeAspect="1"/>
          </p:cNvPicPr>
          <p:nvPr/>
        </p:nvPicPr>
        <p:blipFill rotWithShape="1">
          <a:blip r:embed="rId3"/>
          <a:srcRect l="5859" t="36551" r="59453" b="34862"/>
          <a:stretch/>
        </p:blipFill>
        <p:spPr>
          <a:xfrm>
            <a:off x="2969757" y="3640328"/>
            <a:ext cx="6252482" cy="2898584"/>
          </a:xfrm>
          <a:prstGeom prst="rect">
            <a:avLst/>
          </a:prstGeom>
        </p:spPr>
      </p:pic>
      <p:sp>
        <p:nvSpPr>
          <p:cNvPr id="5" name="內容版面配置區 2">
            <a:extLst>
              <a:ext uri="{FF2B5EF4-FFF2-40B4-BE49-F238E27FC236}">
                <a16:creationId xmlns:a16="http://schemas.microsoft.com/office/drawing/2014/main" id="{C99ABD44-7883-033F-43C7-9C8084A6FEBA}"/>
              </a:ext>
            </a:extLst>
          </p:cNvPr>
          <p:cNvSpPr txBox="1">
            <a:spLocks/>
          </p:cNvSpPr>
          <p:nvPr/>
        </p:nvSpPr>
        <p:spPr>
          <a:xfrm>
            <a:off x="838198" y="1407659"/>
            <a:ext cx="106244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800" dirty="0">
                <a:solidFill>
                  <a:srgbClr val="0000FF"/>
                </a:solidFill>
              </a:rPr>
              <a:t>matplotlib</a:t>
            </a:r>
            <a:r>
              <a:rPr lang="en-US" altLang="zh-TW" sz="2800" dirty="0"/>
              <a:t> is a classic library for visualizing data with Python, available for Python development environments such as Google </a:t>
            </a:r>
            <a:r>
              <a:rPr lang="en-US" altLang="zh-TW" sz="2800" dirty="0" err="1"/>
              <a:t>Colab</a:t>
            </a:r>
            <a:r>
              <a:rPr lang="en-US" altLang="zh-TW" sz="2800" dirty="0"/>
              <a:t>.</a:t>
            </a:r>
            <a:endParaRPr lang="en-US" altLang="zh-TW" dirty="0">
              <a:solidFill>
                <a:schemeClr val="accent1"/>
              </a:solidFill>
            </a:endParaRPr>
          </a:p>
          <a:p>
            <a:r>
              <a:rPr lang="en-US" altLang="zh-TW" dirty="0" err="1">
                <a:solidFill>
                  <a:srgbClr val="0000FF"/>
                </a:solidFill>
              </a:rPr>
              <a:t>set_index</a:t>
            </a:r>
            <a:r>
              <a:rPr lang="en-US" altLang="zh-TW" dirty="0">
                <a:solidFill>
                  <a:srgbClr val="0000FF"/>
                </a:solidFill>
              </a:rPr>
              <a:t>()</a:t>
            </a:r>
            <a:r>
              <a:rPr lang="en-US" altLang="zh-TW" dirty="0"/>
              <a:t>:</a:t>
            </a:r>
            <a:r>
              <a:rPr lang="en-US" altLang="zh-TW" dirty="0">
                <a:solidFill>
                  <a:schemeClr val="accent1"/>
                </a:solidFill>
              </a:rPr>
              <a:t> </a:t>
            </a:r>
            <a:r>
              <a:rPr lang="en-US" altLang="zh-TW" dirty="0"/>
              <a:t>Set the </a:t>
            </a:r>
            <a:r>
              <a:rPr lang="en-US" altLang="zh-TW" dirty="0" err="1"/>
              <a:t>dataframe</a:t>
            </a:r>
            <a:r>
              <a:rPr lang="en-US" altLang="zh-TW" dirty="0"/>
              <a:t> index to ‘</a:t>
            </a:r>
            <a:r>
              <a:rPr lang="en-US" altLang="zh-TW" dirty="0">
                <a:solidFill>
                  <a:srgbClr val="0000FF"/>
                </a:solidFill>
              </a:rPr>
              <a:t>year</a:t>
            </a:r>
            <a:r>
              <a:rPr lang="en-US" altLang="zh-TW" dirty="0"/>
              <a:t>’.</a:t>
            </a:r>
          </a:p>
          <a:p>
            <a:r>
              <a:rPr lang="en-US" altLang="zh-TW" dirty="0">
                <a:solidFill>
                  <a:srgbClr val="0000FF"/>
                </a:solidFill>
              </a:rPr>
              <a:t>plot() </a:t>
            </a:r>
            <a:r>
              <a:rPr lang="en-US" altLang="zh-TW" dirty="0"/>
              <a:t>which “</a:t>
            </a:r>
            <a:r>
              <a:rPr lang="en-US" altLang="zh-TW" dirty="0">
                <a:solidFill>
                  <a:srgbClr val="0000FF"/>
                </a:solidFill>
              </a:rPr>
              <a:t>grid=True</a:t>
            </a:r>
            <a:r>
              <a:rPr lang="en-US" altLang="zh-TW" dirty="0"/>
              <a:t>”</a:t>
            </a:r>
            <a:r>
              <a:rPr lang="en-US" altLang="zh-TW" dirty="0">
                <a:solidFill>
                  <a:schemeClr val="accent1"/>
                </a:solidFill>
              </a:rPr>
              <a:t> </a:t>
            </a:r>
            <a:r>
              <a:rPr lang="en-US" altLang="zh-TW" dirty="0"/>
              <a:t>is used to display the grid in the figure. </a:t>
            </a:r>
          </a:p>
        </p:txBody>
      </p:sp>
    </p:spTree>
    <p:extLst>
      <p:ext uri="{BB962C8B-B14F-4D97-AF65-F5344CB8AC3E}">
        <p14:creationId xmlns:p14="http://schemas.microsoft.com/office/powerpoint/2010/main" val="2368561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Time-series vs. Stock Quote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39049"/>
            <a:ext cx="10515600" cy="4351338"/>
          </a:xfrm>
        </p:spPr>
        <p:txBody>
          <a:bodyPr/>
          <a:lstStyle/>
          <a:p>
            <a:r>
              <a:rPr lang="en-US" altLang="zh-TW" dirty="0"/>
              <a:t>The final time-series vs. stock quote plot is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61</a:t>
            </a:fld>
            <a:endParaRPr lang="zh-TW" altLang="en-US" dirty="0"/>
          </a:p>
        </p:txBody>
      </p:sp>
      <p:pic>
        <p:nvPicPr>
          <p:cNvPr id="7" name="圖片 6">
            <a:extLst>
              <a:ext uri="{FF2B5EF4-FFF2-40B4-BE49-F238E27FC236}">
                <a16:creationId xmlns:a16="http://schemas.microsoft.com/office/drawing/2014/main" id="{35D2D202-D33D-FDED-B4DB-2AA7AF5CF6E8}"/>
              </a:ext>
            </a:extLst>
          </p:cNvPr>
          <p:cNvPicPr>
            <a:picLocks noChangeAspect="1"/>
          </p:cNvPicPr>
          <p:nvPr/>
        </p:nvPicPr>
        <p:blipFill rotWithShape="1">
          <a:blip r:embed="rId3"/>
          <a:srcRect l="6874" t="29524" r="23391" b="19206"/>
          <a:stretch/>
        </p:blipFill>
        <p:spPr>
          <a:xfrm>
            <a:off x="1061357" y="2192131"/>
            <a:ext cx="10069286" cy="4164219"/>
          </a:xfrm>
          <a:prstGeom prst="rect">
            <a:avLst/>
          </a:prstGeom>
        </p:spPr>
      </p:pic>
    </p:spTree>
    <p:extLst>
      <p:ext uri="{BB962C8B-B14F-4D97-AF65-F5344CB8AC3E}">
        <p14:creationId xmlns:p14="http://schemas.microsoft.com/office/powerpoint/2010/main" val="2631034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Remove Null Values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solidFill>
                  <a:srgbClr val="0000FF"/>
                </a:solidFill>
              </a:rPr>
              <a:t>shape</a:t>
            </a:r>
            <a:r>
              <a:rPr lang="en-US" altLang="zh-TW" dirty="0"/>
              <a:t> function is used to get the count of the (rows, columns).</a:t>
            </a:r>
          </a:p>
          <a:p>
            <a:endParaRPr lang="en-US" altLang="zh-TW" u="sng" dirty="0"/>
          </a:p>
          <a:p>
            <a:pPr marL="0" indent="0">
              <a:buNone/>
            </a:pPr>
            <a:endParaRPr lang="en-US" altLang="zh-TW" u="sng" dirty="0"/>
          </a:p>
          <a:p>
            <a:pPr marL="0" indent="0">
              <a:buNone/>
            </a:pPr>
            <a:endParaRPr lang="en-US" altLang="zh-TW" sz="800" u="sng" dirty="0"/>
          </a:p>
          <a:p>
            <a:pPr marL="0" indent="0">
              <a:buNone/>
            </a:pPr>
            <a:endParaRPr lang="en-US" altLang="zh-TW" sz="800" u="sng" dirty="0"/>
          </a:p>
          <a:p>
            <a:r>
              <a:rPr lang="en-US" altLang="zh-TW" dirty="0" err="1">
                <a:solidFill>
                  <a:srgbClr val="0000FF"/>
                </a:solidFill>
              </a:rPr>
              <a:t>dropna</a:t>
            </a:r>
            <a:r>
              <a:rPr lang="en-US" altLang="zh-TW" dirty="0">
                <a:solidFill>
                  <a:srgbClr val="0000FF"/>
                </a:solidFill>
              </a:rPr>
              <a:t>()</a:t>
            </a:r>
            <a:r>
              <a:rPr lang="en-US" altLang="zh-TW" dirty="0"/>
              <a:t>:</a:t>
            </a:r>
            <a:r>
              <a:rPr lang="en-US" altLang="zh-TW" dirty="0">
                <a:solidFill>
                  <a:srgbClr val="0000FF"/>
                </a:solidFill>
              </a:rPr>
              <a:t> </a:t>
            </a:r>
            <a:r>
              <a:rPr lang="en-US" altLang="zh-TW" dirty="0"/>
              <a:t>Find the null value of the </a:t>
            </a:r>
            <a:r>
              <a:rPr lang="en-US" altLang="zh-TW" dirty="0" err="1"/>
              <a:t>dataframe</a:t>
            </a:r>
            <a:r>
              <a:rPr lang="en-US" altLang="zh-TW" dirty="0"/>
              <a:t>, delete the row or column where the null value is located, and return the new </a:t>
            </a:r>
            <a:r>
              <a:rPr lang="en-US" altLang="zh-TW" dirty="0" err="1"/>
              <a:t>dataframe</a:t>
            </a:r>
            <a:r>
              <a:rPr lang="en-US" altLang="zh-TW" dirty="0"/>
              <a:t>.</a:t>
            </a:r>
            <a:endParaRPr lang="zh-TW" altLang="en-US" u="sng"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62</a:t>
            </a:fld>
            <a:endParaRPr lang="zh-TW" altLang="en-US" dirty="0"/>
          </a:p>
        </p:txBody>
      </p:sp>
      <p:grpSp>
        <p:nvGrpSpPr>
          <p:cNvPr id="6" name="群組 5">
            <a:extLst>
              <a:ext uri="{FF2B5EF4-FFF2-40B4-BE49-F238E27FC236}">
                <a16:creationId xmlns:a16="http://schemas.microsoft.com/office/drawing/2014/main" id="{467A4E66-8B96-A279-D2A3-727E578FFE66}"/>
              </a:ext>
            </a:extLst>
          </p:cNvPr>
          <p:cNvGrpSpPr/>
          <p:nvPr/>
        </p:nvGrpSpPr>
        <p:grpSpPr>
          <a:xfrm>
            <a:off x="2452229" y="2376560"/>
            <a:ext cx="7287541" cy="875715"/>
            <a:chOff x="1196467" y="2596829"/>
            <a:chExt cx="7287541" cy="875715"/>
          </a:xfrm>
        </p:grpSpPr>
        <p:pic>
          <p:nvPicPr>
            <p:cNvPr id="8" name="圖片 7">
              <a:extLst>
                <a:ext uri="{FF2B5EF4-FFF2-40B4-BE49-F238E27FC236}">
                  <a16:creationId xmlns:a16="http://schemas.microsoft.com/office/drawing/2014/main" id="{FE6EF431-B34D-4D6A-C6F7-6945ECDC0CED}"/>
                </a:ext>
              </a:extLst>
            </p:cNvPr>
            <p:cNvPicPr>
              <a:picLocks noChangeAspect="1"/>
            </p:cNvPicPr>
            <p:nvPr/>
          </p:nvPicPr>
          <p:blipFill rotWithShape="1">
            <a:blip r:embed="rId3"/>
            <a:srcRect l="6123" t="36551" r="75203" b="57921"/>
            <a:stretch/>
          </p:blipFill>
          <p:spPr>
            <a:xfrm>
              <a:off x="1196467" y="2596829"/>
              <a:ext cx="4779010" cy="795787"/>
            </a:xfrm>
            <a:prstGeom prst="rect">
              <a:avLst/>
            </a:prstGeom>
          </p:spPr>
        </p:pic>
        <p:pic>
          <p:nvPicPr>
            <p:cNvPr id="5" name="圖片 4">
              <a:extLst>
                <a:ext uri="{FF2B5EF4-FFF2-40B4-BE49-F238E27FC236}">
                  <a16:creationId xmlns:a16="http://schemas.microsoft.com/office/drawing/2014/main" id="{C23D6714-BD1D-FDA1-3CB4-77039D004C57}"/>
                </a:ext>
              </a:extLst>
            </p:cNvPr>
            <p:cNvPicPr>
              <a:picLocks noChangeAspect="1"/>
            </p:cNvPicPr>
            <p:nvPr/>
          </p:nvPicPr>
          <p:blipFill rotWithShape="1">
            <a:blip r:embed="rId3"/>
            <a:srcRect l="9997" t="42917" r="82405" b="51867"/>
            <a:stretch/>
          </p:blipFill>
          <p:spPr>
            <a:xfrm>
              <a:off x="6216525" y="2596829"/>
              <a:ext cx="2267483" cy="875715"/>
            </a:xfrm>
            <a:prstGeom prst="rect">
              <a:avLst/>
            </a:prstGeom>
          </p:spPr>
        </p:pic>
      </p:grpSp>
      <p:grpSp>
        <p:nvGrpSpPr>
          <p:cNvPr id="10" name="群組 9">
            <a:extLst>
              <a:ext uri="{FF2B5EF4-FFF2-40B4-BE49-F238E27FC236}">
                <a16:creationId xmlns:a16="http://schemas.microsoft.com/office/drawing/2014/main" id="{DFA90DD4-62C3-F96A-19F6-0566F61A37C9}"/>
              </a:ext>
            </a:extLst>
          </p:cNvPr>
          <p:cNvGrpSpPr/>
          <p:nvPr/>
        </p:nvGrpSpPr>
        <p:grpSpPr>
          <a:xfrm>
            <a:off x="2452229" y="5090064"/>
            <a:ext cx="6425695" cy="978011"/>
            <a:chOff x="2394873" y="4623368"/>
            <a:chExt cx="6425695" cy="978011"/>
          </a:xfrm>
        </p:grpSpPr>
        <p:pic>
          <p:nvPicPr>
            <p:cNvPr id="7" name="圖片 6">
              <a:extLst>
                <a:ext uri="{FF2B5EF4-FFF2-40B4-BE49-F238E27FC236}">
                  <a16:creationId xmlns:a16="http://schemas.microsoft.com/office/drawing/2014/main" id="{FED53805-6110-D7EE-4F77-6C2D09C6B661}"/>
                </a:ext>
              </a:extLst>
            </p:cNvPr>
            <p:cNvPicPr>
              <a:picLocks noChangeAspect="1"/>
            </p:cNvPicPr>
            <p:nvPr/>
          </p:nvPicPr>
          <p:blipFill rotWithShape="1">
            <a:blip r:embed="rId3"/>
            <a:srcRect l="6123" t="50912" r="75203" b="42940"/>
            <a:stretch/>
          </p:blipFill>
          <p:spPr>
            <a:xfrm>
              <a:off x="2394873" y="4623368"/>
              <a:ext cx="4836365" cy="895690"/>
            </a:xfrm>
            <a:prstGeom prst="rect">
              <a:avLst/>
            </a:prstGeom>
          </p:spPr>
        </p:pic>
        <p:pic>
          <p:nvPicPr>
            <p:cNvPr id="9" name="圖片 8">
              <a:extLst>
                <a:ext uri="{FF2B5EF4-FFF2-40B4-BE49-F238E27FC236}">
                  <a16:creationId xmlns:a16="http://schemas.microsoft.com/office/drawing/2014/main" id="{6B5B57CD-941C-8E57-E572-6ECF9B8FEAD6}"/>
                </a:ext>
              </a:extLst>
            </p:cNvPr>
            <p:cNvPicPr>
              <a:picLocks noChangeAspect="1"/>
            </p:cNvPicPr>
            <p:nvPr/>
          </p:nvPicPr>
          <p:blipFill rotWithShape="1">
            <a:blip r:embed="rId3"/>
            <a:srcRect l="9631" t="57728" r="86177" b="36735"/>
            <a:stretch/>
          </p:blipFill>
          <p:spPr>
            <a:xfrm>
              <a:off x="7531481" y="4643628"/>
              <a:ext cx="1289087" cy="957751"/>
            </a:xfrm>
            <a:prstGeom prst="rect">
              <a:avLst/>
            </a:prstGeom>
          </p:spPr>
        </p:pic>
      </p:grpSp>
    </p:spTree>
    <p:extLst>
      <p:ext uri="{BB962C8B-B14F-4D97-AF65-F5344CB8AC3E}">
        <p14:creationId xmlns:p14="http://schemas.microsoft.com/office/powerpoint/2010/main" val="396217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Apple Stock Stats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row count, mean, standard deviation, minimum, and maximum values of the statistics for </a:t>
            </a:r>
            <a:r>
              <a:rPr lang="en-US" altLang="zh-TW" dirty="0">
                <a:solidFill>
                  <a:srgbClr val="0000FF"/>
                </a:solidFill>
              </a:rPr>
              <a:t>Open</a:t>
            </a:r>
            <a:r>
              <a:rPr lang="en-US" altLang="zh-TW" dirty="0"/>
              <a:t>,</a:t>
            </a:r>
            <a:r>
              <a:rPr lang="en-US" altLang="zh-TW" dirty="0">
                <a:solidFill>
                  <a:srgbClr val="0000FF"/>
                </a:solidFill>
              </a:rPr>
              <a:t> High</a:t>
            </a:r>
            <a:r>
              <a:rPr lang="en-US" altLang="zh-TW" dirty="0"/>
              <a:t>,</a:t>
            </a:r>
            <a:r>
              <a:rPr lang="en-US" altLang="zh-TW" dirty="0">
                <a:solidFill>
                  <a:srgbClr val="0000FF"/>
                </a:solidFill>
              </a:rPr>
              <a:t> Low</a:t>
            </a:r>
            <a:r>
              <a:rPr lang="en-US" altLang="zh-TW" dirty="0"/>
              <a:t>,</a:t>
            </a:r>
            <a:r>
              <a:rPr lang="en-US" altLang="zh-TW" dirty="0">
                <a:solidFill>
                  <a:srgbClr val="0000FF"/>
                </a:solidFill>
              </a:rPr>
              <a:t> Close</a:t>
            </a:r>
            <a:r>
              <a:rPr lang="en-US" altLang="zh-TW" dirty="0"/>
              <a:t>,</a:t>
            </a:r>
            <a:r>
              <a:rPr lang="en-US" altLang="zh-TW" dirty="0">
                <a:solidFill>
                  <a:schemeClr val="accent1"/>
                </a:solidFill>
              </a:rPr>
              <a:t> </a:t>
            </a:r>
            <a:r>
              <a:rPr lang="en-US" altLang="zh-TW" dirty="0"/>
              <a:t>and</a:t>
            </a:r>
            <a:r>
              <a:rPr lang="en-US" altLang="zh-TW" dirty="0">
                <a:solidFill>
                  <a:schemeClr val="accent1"/>
                </a:solidFill>
              </a:rPr>
              <a:t> </a:t>
            </a:r>
            <a:r>
              <a:rPr lang="en-US" altLang="zh-TW" dirty="0">
                <a:solidFill>
                  <a:srgbClr val="0000FF"/>
                </a:solidFill>
              </a:rPr>
              <a:t>Adj Close </a:t>
            </a:r>
            <a:r>
              <a:rPr lang="en-US" altLang="zh-TW" dirty="0"/>
              <a:t>can be seen in the following screenshot.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63</a:t>
            </a:fld>
            <a:endParaRPr lang="zh-TW" altLang="en-US" dirty="0"/>
          </a:p>
        </p:txBody>
      </p:sp>
      <p:pic>
        <p:nvPicPr>
          <p:cNvPr id="6" name="圖片 5">
            <a:extLst>
              <a:ext uri="{FF2B5EF4-FFF2-40B4-BE49-F238E27FC236}">
                <a16:creationId xmlns:a16="http://schemas.microsoft.com/office/drawing/2014/main" id="{87CF6030-AA4C-2B05-521B-F4102418EB23}"/>
              </a:ext>
            </a:extLst>
          </p:cNvPr>
          <p:cNvPicPr>
            <a:picLocks noChangeAspect="1"/>
          </p:cNvPicPr>
          <p:nvPr/>
        </p:nvPicPr>
        <p:blipFill rotWithShape="1">
          <a:blip r:embed="rId3"/>
          <a:srcRect l="6122" t="43673" r="19720" b="21497"/>
          <a:stretch/>
        </p:blipFill>
        <p:spPr>
          <a:xfrm>
            <a:off x="710034" y="3331127"/>
            <a:ext cx="10771932" cy="2845836"/>
          </a:xfrm>
          <a:prstGeom prst="rect">
            <a:avLst/>
          </a:prstGeom>
        </p:spPr>
      </p:pic>
    </p:spTree>
    <p:extLst>
      <p:ext uri="{BB962C8B-B14F-4D97-AF65-F5344CB8AC3E}">
        <p14:creationId xmlns:p14="http://schemas.microsoft.com/office/powerpoint/2010/main" val="2464440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Get the Number of Trading Days</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Use the </a:t>
            </a:r>
            <a:r>
              <a:rPr lang="en-US" altLang="zh-TW" dirty="0" err="1">
                <a:solidFill>
                  <a:srgbClr val="0000FF"/>
                </a:solidFill>
              </a:rPr>
              <a:t>groupBy</a:t>
            </a:r>
            <a:r>
              <a:rPr lang="en-US" altLang="zh-TW" dirty="0">
                <a:solidFill>
                  <a:srgbClr val="0000FF"/>
                </a:solidFill>
              </a:rPr>
              <a:t>() </a:t>
            </a:r>
            <a:r>
              <a:rPr lang="en-US" altLang="zh-TW" dirty="0"/>
              <a:t>to group the ‘</a:t>
            </a:r>
            <a:r>
              <a:rPr lang="en-US" altLang="zh-TW" dirty="0">
                <a:solidFill>
                  <a:srgbClr val="0000FF"/>
                </a:solidFill>
              </a:rPr>
              <a:t>year</a:t>
            </a:r>
            <a:r>
              <a:rPr lang="en-US" altLang="zh-TW" dirty="0"/>
              <a:t>’ column by the ‘</a:t>
            </a:r>
            <a:r>
              <a:rPr lang="en-US" altLang="zh-TW" dirty="0">
                <a:solidFill>
                  <a:srgbClr val="0000FF"/>
                </a:solidFill>
              </a:rPr>
              <a:t>Adj Close</a:t>
            </a:r>
            <a:r>
              <a:rPr lang="en-US" altLang="zh-TW" dirty="0"/>
              <a:t>’ count to get the total number of stock trading days for each year.</a:t>
            </a:r>
          </a:p>
          <a:p>
            <a:r>
              <a:rPr lang="en-US" altLang="zh-TW" dirty="0" err="1">
                <a:solidFill>
                  <a:srgbClr val="0000FF"/>
                </a:solidFill>
              </a:rPr>
              <a:t>withColumnRenamed</a:t>
            </a:r>
            <a:r>
              <a:rPr lang="en-US" altLang="zh-TW" dirty="0">
                <a:solidFill>
                  <a:srgbClr val="0000FF"/>
                </a:solidFill>
              </a:rPr>
              <a:t>() </a:t>
            </a:r>
            <a:r>
              <a:rPr lang="en-US" altLang="zh-TW" dirty="0"/>
              <a:t>is used to rename the column from ‘</a:t>
            </a:r>
            <a:r>
              <a:rPr lang="en-US" altLang="zh-TW" dirty="0">
                <a:solidFill>
                  <a:srgbClr val="0000FF"/>
                </a:solidFill>
              </a:rPr>
              <a:t>count (Adj Close)</a:t>
            </a:r>
            <a:r>
              <a:rPr lang="en-US" altLang="zh-TW" dirty="0"/>
              <a:t>’ to ‘</a:t>
            </a:r>
            <a:r>
              <a:rPr lang="en-US" altLang="zh-TW" dirty="0">
                <a:solidFill>
                  <a:srgbClr val="0000FF"/>
                </a:solidFill>
              </a:rPr>
              <a:t>Row Count</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64</a:t>
            </a:fld>
            <a:endParaRPr lang="zh-TW" altLang="en-US" dirty="0"/>
          </a:p>
        </p:txBody>
      </p:sp>
      <p:pic>
        <p:nvPicPr>
          <p:cNvPr id="6" name="圖片 5">
            <a:extLst>
              <a:ext uri="{FF2B5EF4-FFF2-40B4-BE49-F238E27FC236}">
                <a16:creationId xmlns:a16="http://schemas.microsoft.com/office/drawing/2014/main" id="{BC99B8D0-EB1E-D725-D672-DC61B135D57E}"/>
              </a:ext>
            </a:extLst>
          </p:cNvPr>
          <p:cNvPicPr>
            <a:picLocks noChangeAspect="1"/>
          </p:cNvPicPr>
          <p:nvPr/>
        </p:nvPicPr>
        <p:blipFill rotWithShape="1">
          <a:blip r:embed="rId3"/>
          <a:srcRect l="6046" t="39047" r="34643" b="45171"/>
          <a:stretch/>
        </p:blipFill>
        <p:spPr>
          <a:xfrm>
            <a:off x="890766" y="3946851"/>
            <a:ext cx="10410468" cy="1558212"/>
          </a:xfrm>
          <a:prstGeom prst="rect">
            <a:avLst/>
          </a:prstGeom>
        </p:spPr>
      </p:pic>
    </p:spTree>
    <p:extLst>
      <p:ext uri="{BB962C8B-B14F-4D97-AF65-F5344CB8AC3E}">
        <p14:creationId xmlns:p14="http://schemas.microsoft.com/office/powerpoint/2010/main" val="36205742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Get the Number of Trading Days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825625"/>
            <a:ext cx="6836229" cy="4351338"/>
          </a:xfrm>
        </p:spPr>
        <p:txBody>
          <a:bodyPr>
            <a:normAutofit/>
          </a:bodyPr>
          <a:lstStyle/>
          <a:p>
            <a:pPr>
              <a:lnSpc>
                <a:spcPct val="130000"/>
              </a:lnSpc>
            </a:pPr>
            <a:r>
              <a:rPr lang="en-US" altLang="zh-TW" sz="3200" dirty="0"/>
              <a:t>The </a:t>
            </a:r>
            <a:r>
              <a:rPr lang="en-US" altLang="zh-TW" sz="3200" dirty="0" err="1"/>
              <a:t>dataframe</a:t>
            </a:r>
            <a:r>
              <a:rPr lang="en-US" altLang="zh-TW" sz="3200" dirty="0"/>
              <a:t> to get a total count of stock trading days per year is shown in the figure.</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a:xfrm>
            <a:off x="11462656" y="6354761"/>
            <a:ext cx="652365" cy="365125"/>
          </a:xfrm>
        </p:spPr>
        <p:txBody>
          <a:bodyPr/>
          <a:lstStyle/>
          <a:p>
            <a:fld id="{C4228B2F-DCD5-4BFB-98DD-2DA449AD3239}" type="slidenum">
              <a:rPr lang="zh-TW" altLang="en-US" smtClean="0"/>
              <a:pPr/>
              <a:t>65</a:t>
            </a:fld>
            <a:endParaRPr lang="zh-TW" altLang="en-US" dirty="0"/>
          </a:p>
        </p:txBody>
      </p:sp>
      <p:pic>
        <p:nvPicPr>
          <p:cNvPr id="6" name="圖片 5">
            <a:extLst>
              <a:ext uri="{FF2B5EF4-FFF2-40B4-BE49-F238E27FC236}">
                <a16:creationId xmlns:a16="http://schemas.microsoft.com/office/drawing/2014/main" id="{F055196C-E050-B149-7EB0-8CA2BAAA3B5B}"/>
              </a:ext>
            </a:extLst>
          </p:cNvPr>
          <p:cNvPicPr>
            <a:picLocks noChangeAspect="1"/>
          </p:cNvPicPr>
          <p:nvPr/>
        </p:nvPicPr>
        <p:blipFill rotWithShape="1">
          <a:blip r:embed="rId2"/>
          <a:srcRect l="5357" t="30958" r="80791" b="12036"/>
          <a:stretch/>
        </p:blipFill>
        <p:spPr>
          <a:xfrm>
            <a:off x="8201553" y="1690688"/>
            <a:ext cx="2172533" cy="5029198"/>
          </a:xfrm>
          <a:prstGeom prst="rect">
            <a:avLst/>
          </a:prstGeom>
        </p:spPr>
      </p:pic>
    </p:spTree>
    <p:extLst>
      <p:ext uri="{BB962C8B-B14F-4D97-AF65-F5344CB8AC3E}">
        <p14:creationId xmlns:p14="http://schemas.microsoft.com/office/powerpoint/2010/main" val="558807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Training Data &amp; Testing Data</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data between 2017 and 2018 represents approximately 7% of the total data and is used to be testing data.</a:t>
            </a:r>
          </a:p>
          <a:p>
            <a:r>
              <a:rPr lang="en-US" altLang="zh-TW" dirty="0"/>
              <a:t>The remaining 93% of the dataset will be used for training purposes (training data) between 2000 and 2016.</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66</a:t>
            </a:fld>
            <a:endParaRPr lang="zh-TW" altLang="en-US" dirty="0"/>
          </a:p>
        </p:txBody>
      </p:sp>
      <p:pic>
        <p:nvPicPr>
          <p:cNvPr id="6" name="圖片 5">
            <a:extLst>
              <a:ext uri="{FF2B5EF4-FFF2-40B4-BE49-F238E27FC236}">
                <a16:creationId xmlns:a16="http://schemas.microsoft.com/office/drawing/2014/main" id="{A46BF868-9DFD-F3E1-ECD1-D0CD6360DBE3}"/>
              </a:ext>
            </a:extLst>
          </p:cNvPr>
          <p:cNvPicPr>
            <a:picLocks noChangeAspect="1"/>
          </p:cNvPicPr>
          <p:nvPr/>
        </p:nvPicPr>
        <p:blipFill rotWithShape="1">
          <a:blip r:embed="rId3"/>
          <a:srcRect l="5740" t="29796" r="67398" b="61905"/>
          <a:stretch/>
        </p:blipFill>
        <p:spPr>
          <a:xfrm>
            <a:off x="1871978" y="4016684"/>
            <a:ext cx="8448044" cy="1468178"/>
          </a:xfrm>
          <a:prstGeom prst="rect">
            <a:avLst/>
          </a:prstGeom>
        </p:spPr>
      </p:pic>
    </p:spTree>
    <p:extLst>
      <p:ext uri="{BB962C8B-B14F-4D97-AF65-F5344CB8AC3E}">
        <p14:creationId xmlns:p14="http://schemas.microsoft.com/office/powerpoint/2010/main" val="218603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Training Data &amp; Testing Data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training dataset (</a:t>
            </a:r>
            <a:r>
              <a:rPr lang="en-US" altLang="zh-TW" dirty="0" err="1"/>
              <a:t>trainDF</a:t>
            </a:r>
            <a:r>
              <a:rPr lang="en-US" altLang="zh-TW" dirty="0"/>
              <a:t>) contains 4,277 rows.</a:t>
            </a:r>
          </a:p>
          <a:p>
            <a:endParaRPr lang="en-US" altLang="zh-TW" dirty="0"/>
          </a:p>
          <a:p>
            <a:endParaRPr lang="en-US" altLang="zh-TW" dirty="0"/>
          </a:p>
          <a:p>
            <a:endParaRPr lang="en-US" altLang="zh-TW" dirty="0"/>
          </a:p>
          <a:p>
            <a:r>
              <a:rPr lang="en-US" altLang="zh-TW" dirty="0"/>
              <a:t>The testing dataset (</a:t>
            </a:r>
            <a:r>
              <a:rPr lang="en-US" altLang="zh-TW" dirty="0" err="1"/>
              <a:t>testDF</a:t>
            </a:r>
            <a:r>
              <a:rPr lang="en-US" altLang="zh-TW" dirty="0"/>
              <a:t>) contains 333 rows.</a:t>
            </a:r>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67</a:t>
            </a:fld>
            <a:endParaRPr lang="zh-TW" altLang="en-US" dirty="0"/>
          </a:p>
        </p:txBody>
      </p:sp>
      <p:grpSp>
        <p:nvGrpSpPr>
          <p:cNvPr id="9" name="群組 8">
            <a:extLst>
              <a:ext uri="{FF2B5EF4-FFF2-40B4-BE49-F238E27FC236}">
                <a16:creationId xmlns:a16="http://schemas.microsoft.com/office/drawing/2014/main" id="{4696F9AB-69AB-4F68-CBFC-F8FEA0E06327}"/>
              </a:ext>
            </a:extLst>
          </p:cNvPr>
          <p:cNvGrpSpPr/>
          <p:nvPr/>
        </p:nvGrpSpPr>
        <p:grpSpPr>
          <a:xfrm>
            <a:off x="1514671" y="2424307"/>
            <a:ext cx="6997957" cy="736133"/>
            <a:chOff x="1514671" y="2612572"/>
            <a:chExt cx="6997957" cy="736133"/>
          </a:xfrm>
        </p:grpSpPr>
        <p:pic>
          <p:nvPicPr>
            <p:cNvPr id="6" name="圖片 5">
              <a:extLst>
                <a:ext uri="{FF2B5EF4-FFF2-40B4-BE49-F238E27FC236}">
                  <a16:creationId xmlns:a16="http://schemas.microsoft.com/office/drawing/2014/main" id="{69609D75-B847-AAF9-4B80-D5AA5037091F}"/>
                </a:ext>
              </a:extLst>
            </p:cNvPr>
            <p:cNvPicPr>
              <a:picLocks noChangeAspect="1"/>
            </p:cNvPicPr>
            <p:nvPr/>
          </p:nvPicPr>
          <p:blipFill rotWithShape="1">
            <a:blip r:embed="rId3"/>
            <a:srcRect l="5970" t="41224" r="72602" b="53257"/>
            <a:stretch/>
          </p:blipFill>
          <p:spPr>
            <a:xfrm>
              <a:off x="1514671" y="2612572"/>
              <a:ext cx="4710004" cy="682382"/>
            </a:xfrm>
            <a:prstGeom prst="rect">
              <a:avLst/>
            </a:prstGeom>
          </p:spPr>
        </p:pic>
        <p:pic>
          <p:nvPicPr>
            <p:cNvPr id="5" name="圖片 4">
              <a:extLst>
                <a:ext uri="{FF2B5EF4-FFF2-40B4-BE49-F238E27FC236}">
                  <a16:creationId xmlns:a16="http://schemas.microsoft.com/office/drawing/2014/main" id="{DA466737-1467-6864-36CE-C97B0044C8A8}"/>
                </a:ext>
              </a:extLst>
            </p:cNvPr>
            <p:cNvPicPr>
              <a:picLocks noChangeAspect="1"/>
            </p:cNvPicPr>
            <p:nvPr/>
          </p:nvPicPr>
          <p:blipFill rotWithShape="1">
            <a:blip r:embed="rId3"/>
            <a:srcRect l="9997" t="47881" r="82386" b="47142"/>
            <a:stretch/>
          </p:blipFill>
          <p:spPr>
            <a:xfrm>
              <a:off x="6509657" y="2612572"/>
              <a:ext cx="2002971" cy="736133"/>
            </a:xfrm>
            <a:prstGeom prst="rect">
              <a:avLst/>
            </a:prstGeom>
          </p:spPr>
        </p:pic>
      </p:grpSp>
      <p:grpSp>
        <p:nvGrpSpPr>
          <p:cNvPr id="10" name="群組 9">
            <a:extLst>
              <a:ext uri="{FF2B5EF4-FFF2-40B4-BE49-F238E27FC236}">
                <a16:creationId xmlns:a16="http://schemas.microsoft.com/office/drawing/2014/main" id="{00ABA48C-8A06-CBEA-3E7B-2FD2A595345C}"/>
              </a:ext>
            </a:extLst>
          </p:cNvPr>
          <p:cNvGrpSpPr/>
          <p:nvPr/>
        </p:nvGrpSpPr>
        <p:grpSpPr>
          <a:xfrm>
            <a:off x="1514671" y="4593946"/>
            <a:ext cx="6910871" cy="772734"/>
            <a:chOff x="1514671" y="4833434"/>
            <a:chExt cx="6910871" cy="772734"/>
          </a:xfrm>
        </p:grpSpPr>
        <p:pic>
          <p:nvPicPr>
            <p:cNvPr id="7" name="圖片 6">
              <a:extLst>
                <a:ext uri="{FF2B5EF4-FFF2-40B4-BE49-F238E27FC236}">
                  <a16:creationId xmlns:a16="http://schemas.microsoft.com/office/drawing/2014/main" id="{16C339EC-0B5B-0B02-F33F-73FA3293685C}"/>
                </a:ext>
              </a:extLst>
            </p:cNvPr>
            <p:cNvPicPr>
              <a:picLocks noChangeAspect="1"/>
            </p:cNvPicPr>
            <p:nvPr/>
          </p:nvPicPr>
          <p:blipFill rotWithShape="1">
            <a:blip r:embed="rId3"/>
            <a:srcRect l="5970" t="56581" r="72602" b="37169"/>
            <a:stretch/>
          </p:blipFill>
          <p:spPr>
            <a:xfrm>
              <a:off x="1514671" y="4833434"/>
              <a:ext cx="4710004" cy="772734"/>
            </a:xfrm>
            <a:prstGeom prst="rect">
              <a:avLst/>
            </a:prstGeom>
          </p:spPr>
        </p:pic>
        <p:pic>
          <p:nvPicPr>
            <p:cNvPr id="8" name="圖片 7">
              <a:extLst>
                <a:ext uri="{FF2B5EF4-FFF2-40B4-BE49-F238E27FC236}">
                  <a16:creationId xmlns:a16="http://schemas.microsoft.com/office/drawing/2014/main" id="{903436D8-5B51-4E9B-033C-CD5BE4B6CE03}"/>
                </a:ext>
              </a:extLst>
            </p:cNvPr>
            <p:cNvPicPr>
              <a:picLocks noChangeAspect="1"/>
            </p:cNvPicPr>
            <p:nvPr/>
          </p:nvPicPr>
          <p:blipFill rotWithShape="1">
            <a:blip r:embed="rId3"/>
            <a:srcRect l="10192" t="63178" r="83232" b="31973"/>
            <a:stretch/>
          </p:blipFill>
          <p:spPr>
            <a:xfrm>
              <a:off x="6596742" y="4847678"/>
              <a:ext cx="1828800" cy="758490"/>
            </a:xfrm>
            <a:prstGeom prst="rect">
              <a:avLst/>
            </a:prstGeom>
          </p:spPr>
        </p:pic>
      </p:grpSp>
    </p:spTree>
    <p:extLst>
      <p:ext uri="{BB962C8B-B14F-4D97-AF65-F5344CB8AC3E}">
        <p14:creationId xmlns:p14="http://schemas.microsoft.com/office/powerpoint/2010/main" val="1645708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Apple’s Stock Price </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68424"/>
            <a:ext cx="10515600" cy="4351338"/>
          </a:xfrm>
        </p:spPr>
        <p:txBody>
          <a:bodyPr/>
          <a:lstStyle/>
          <a:p>
            <a:r>
              <a:rPr lang="en-US" altLang="zh-TW" dirty="0"/>
              <a:t>Use</a:t>
            </a:r>
            <a:r>
              <a:rPr lang="en-US" altLang="zh-TW" dirty="0">
                <a:solidFill>
                  <a:srgbClr val="0000FF"/>
                </a:solidFill>
              </a:rPr>
              <a:t> </a:t>
            </a:r>
            <a:r>
              <a:rPr lang="en-US" altLang="zh-TW" dirty="0" err="1">
                <a:solidFill>
                  <a:srgbClr val="0000FF"/>
                </a:solidFill>
              </a:rPr>
              <a:t>toPandas</a:t>
            </a:r>
            <a:r>
              <a:rPr lang="en-US" altLang="zh-TW" dirty="0">
                <a:solidFill>
                  <a:srgbClr val="0000FF"/>
                </a:solidFill>
              </a:rPr>
              <a:t>() </a:t>
            </a:r>
            <a:r>
              <a:rPr lang="en-US" altLang="zh-TW" dirty="0"/>
              <a:t>to</a:t>
            </a:r>
            <a:r>
              <a:rPr lang="en-US" altLang="zh-TW" dirty="0">
                <a:solidFill>
                  <a:srgbClr val="0000FF"/>
                </a:solidFill>
              </a:rPr>
              <a:t> </a:t>
            </a:r>
            <a:r>
              <a:rPr lang="en-US" altLang="zh-TW" dirty="0"/>
              <a:t>convert the </a:t>
            </a:r>
            <a:r>
              <a:rPr lang="en-US" altLang="zh-TW" dirty="0" err="1"/>
              <a:t>trainDF</a:t>
            </a:r>
            <a:r>
              <a:rPr lang="en-US" altLang="zh-TW" dirty="0"/>
              <a:t>.</a:t>
            </a:r>
          </a:p>
          <a:p>
            <a:r>
              <a:rPr lang="en-US" altLang="zh-TW" dirty="0"/>
              <a:t>Leverage the built-in graphing capabilities in matplotlib to visualize the data.</a:t>
            </a:r>
          </a:p>
          <a:p>
            <a:r>
              <a:rPr lang="en-US" altLang="zh-TW" dirty="0"/>
              <a:t>Show Apple's stock price from 2000 to 2016.</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68</a:t>
            </a:fld>
            <a:endParaRPr lang="zh-TW" altLang="en-US" dirty="0"/>
          </a:p>
        </p:txBody>
      </p:sp>
      <p:pic>
        <p:nvPicPr>
          <p:cNvPr id="6" name="圖片 5">
            <a:extLst>
              <a:ext uri="{FF2B5EF4-FFF2-40B4-BE49-F238E27FC236}">
                <a16:creationId xmlns:a16="http://schemas.microsoft.com/office/drawing/2014/main" id="{00BC9BFB-8976-40B1-59AC-5024E3CEBBD7}"/>
              </a:ext>
            </a:extLst>
          </p:cNvPr>
          <p:cNvPicPr>
            <a:picLocks noChangeAspect="1"/>
          </p:cNvPicPr>
          <p:nvPr/>
        </p:nvPicPr>
        <p:blipFill rotWithShape="1">
          <a:blip r:embed="rId3"/>
          <a:srcRect l="6276" t="46259" r="44668" b="32244"/>
          <a:stretch/>
        </p:blipFill>
        <p:spPr>
          <a:xfrm>
            <a:off x="1824615" y="3614056"/>
            <a:ext cx="8542769" cy="2105706"/>
          </a:xfrm>
          <a:prstGeom prst="rect">
            <a:avLst/>
          </a:prstGeom>
        </p:spPr>
      </p:pic>
    </p:spTree>
    <p:extLst>
      <p:ext uri="{BB962C8B-B14F-4D97-AF65-F5344CB8AC3E}">
        <p14:creationId xmlns:p14="http://schemas.microsoft.com/office/powerpoint/2010/main" val="3364441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Apple’s Stock Price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49935"/>
            <a:ext cx="10515600" cy="4351338"/>
          </a:xfrm>
        </p:spPr>
        <p:txBody>
          <a:bodyPr/>
          <a:lstStyle/>
          <a:p>
            <a:r>
              <a:rPr lang="en-US" altLang="zh-TW" dirty="0"/>
              <a:t>A line chart showing Apple's stock price from 2000 to 2016.</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a:xfrm>
            <a:off x="9274629" y="6356350"/>
            <a:ext cx="2743200" cy="365125"/>
          </a:xfrm>
        </p:spPr>
        <p:txBody>
          <a:bodyPr/>
          <a:lstStyle/>
          <a:p>
            <a:fld id="{C4228B2F-DCD5-4BFB-98DD-2DA449AD3239}" type="slidenum">
              <a:rPr lang="zh-TW" altLang="en-US" smtClean="0"/>
              <a:pPr/>
              <a:t>69</a:t>
            </a:fld>
            <a:endParaRPr lang="zh-TW" altLang="en-US" dirty="0"/>
          </a:p>
        </p:txBody>
      </p:sp>
      <p:pic>
        <p:nvPicPr>
          <p:cNvPr id="7" name="圖片 6">
            <a:extLst>
              <a:ext uri="{FF2B5EF4-FFF2-40B4-BE49-F238E27FC236}">
                <a16:creationId xmlns:a16="http://schemas.microsoft.com/office/drawing/2014/main" id="{2843A911-274B-83C3-62AC-EE27520F3A17}"/>
              </a:ext>
            </a:extLst>
          </p:cNvPr>
          <p:cNvPicPr>
            <a:picLocks noChangeAspect="1"/>
          </p:cNvPicPr>
          <p:nvPr/>
        </p:nvPicPr>
        <p:blipFill rotWithShape="1">
          <a:blip r:embed="rId3"/>
          <a:srcRect l="6874" t="36551" r="23303" b="13701"/>
          <a:stretch/>
        </p:blipFill>
        <p:spPr>
          <a:xfrm>
            <a:off x="1017814" y="2285887"/>
            <a:ext cx="10156372" cy="4070463"/>
          </a:xfrm>
          <a:prstGeom prst="rect">
            <a:avLst/>
          </a:prstGeom>
        </p:spPr>
      </p:pic>
    </p:spTree>
    <p:extLst>
      <p:ext uri="{BB962C8B-B14F-4D97-AF65-F5344CB8AC3E}">
        <p14:creationId xmlns:p14="http://schemas.microsoft.com/office/powerpoint/2010/main" val="2902962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F827663-8DB0-FA47-8486-BCA929B69D24}"/>
              </a:ext>
            </a:extLst>
          </p:cNvPr>
          <p:cNvSpPr>
            <a:spLocks noGrp="1"/>
          </p:cNvSpPr>
          <p:nvPr>
            <p:ph idx="1"/>
          </p:nvPr>
        </p:nvSpPr>
        <p:spPr>
          <a:xfrm>
            <a:off x="838200" y="1163782"/>
            <a:ext cx="10515600" cy="5013181"/>
          </a:xfrm>
        </p:spPr>
        <p:txBody>
          <a:bodyPr/>
          <a:lstStyle/>
          <a:p>
            <a:r>
              <a:rPr kumimoji="1" lang="en-US" altLang="zh-TW" dirty="0"/>
              <a:t>After installation, you can create a new Colab notebook.</a:t>
            </a:r>
            <a:endParaRPr kumimoji="1" lang="zh-TW" altLang="en-US" dirty="0"/>
          </a:p>
        </p:txBody>
      </p:sp>
      <p:sp>
        <p:nvSpPr>
          <p:cNvPr id="4" name="投影片編號版面配置區 3">
            <a:extLst>
              <a:ext uri="{FF2B5EF4-FFF2-40B4-BE49-F238E27FC236}">
                <a16:creationId xmlns:a16="http://schemas.microsoft.com/office/drawing/2014/main" id="{22F4A373-C961-FD4C-B4EB-9DBE814BD6A6}"/>
              </a:ext>
            </a:extLst>
          </p:cNvPr>
          <p:cNvSpPr>
            <a:spLocks noGrp="1"/>
          </p:cNvSpPr>
          <p:nvPr>
            <p:ph type="sldNum" sz="quarter" idx="12"/>
          </p:nvPr>
        </p:nvSpPr>
        <p:spPr/>
        <p:txBody>
          <a:bodyPr/>
          <a:lstStyle/>
          <a:p>
            <a:fld id="{00000000-1234-1234-1234-123412341234}" type="slidenum">
              <a:rPr lang="en-US" smtClean="0"/>
              <a:pPr/>
              <a:t>7</a:t>
            </a:fld>
            <a:endParaRPr lang="en-US" dirty="0"/>
          </a:p>
        </p:txBody>
      </p:sp>
      <p:pic>
        <p:nvPicPr>
          <p:cNvPr id="5" name="圖片 4">
            <a:extLst>
              <a:ext uri="{FF2B5EF4-FFF2-40B4-BE49-F238E27FC236}">
                <a16:creationId xmlns:a16="http://schemas.microsoft.com/office/drawing/2014/main" id="{24684077-A671-6F48-A575-DBBC70AFE133}"/>
              </a:ext>
            </a:extLst>
          </p:cNvPr>
          <p:cNvPicPr>
            <a:picLocks noChangeAspect="1"/>
          </p:cNvPicPr>
          <p:nvPr/>
        </p:nvPicPr>
        <p:blipFill>
          <a:blip r:embed="rId3"/>
          <a:stretch>
            <a:fillRect/>
          </a:stretch>
        </p:blipFill>
        <p:spPr>
          <a:xfrm>
            <a:off x="2085977" y="1974343"/>
            <a:ext cx="8020047" cy="4202620"/>
          </a:xfrm>
          <a:prstGeom prst="rect">
            <a:avLst/>
          </a:prstGeom>
        </p:spPr>
      </p:pic>
      <p:sp>
        <p:nvSpPr>
          <p:cNvPr id="8" name="標題 1">
            <a:extLst>
              <a:ext uri="{FF2B5EF4-FFF2-40B4-BE49-F238E27FC236}">
                <a16:creationId xmlns:a16="http://schemas.microsoft.com/office/drawing/2014/main" id="{4C9D6199-41EF-4FA1-9B46-0D68A34A0C66}"/>
              </a:ext>
            </a:extLst>
          </p:cNvPr>
          <p:cNvSpPr>
            <a:spLocks noGrp="1"/>
          </p:cNvSpPr>
          <p:nvPr>
            <p:ph type="title"/>
          </p:nvPr>
        </p:nvSpPr>
        <p:spPr>
          <a:xfrm>
            <a:off x="359064" y="211342"/>
            <a:ext cx="11473873" cy="952440"/>
          </a:xfrm>
        </p:spPr>
        <p:txBody>
          <a:bodyPr>
            <a:noAutofit/>
          </a:bodyPr>
          <a:lstStyle/>
          <a:p>
            <a:r>
              <a:rPr kumimoji="1" lang="en-US" altLang="zh-TW" spc="-100" dirty="0"/>
              <a:t>Connect Colab into Google Drive (Cont’d )</a:t>
            </a:r>
            <a:endParaRPr kumimoji="1" lang="zh-TW" altLang="en-US" spc="-100" dirty="0"/>
          </a:p>
        </p:txBody>
      </p:sp>
      <p:sp>
        <p:nvSpPr>
          <p:cNvPr id="6" name="矩形 5">
            <a:extLst>
              <a:ext uri="{FF2B5EF4-FFF2-40B4-BE49-F238E27FC236}">
                <a16:creationId xmlns:a16="http://schemas.microsoft.com/office/drawing/2014/main" id="{0C840C7A-E187-4CE8-B4E1-2C03A2B629AD}"/>
              </a:ext>
            </a:extLst>
          </p:cNvPr>
          <p:cNvSpPr/>
          <p:nvPr/>
        </p:nvSpPr>
        <p:spPr>
          <a:xfrm>
            <a:off x="4343918" y="4513118"/>
            <a:ext cx="1853682" cy="236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0084E877-277B-4DA8-A00E-FA47F6EED045}"/>
              </a:ext>
            </a:extLst>
          </p:cNvPr>
          <p:cNvSpPr/>
          <p:nvPr/>
        </p:nvSpPr>
        <p:spPr>
          <a:xfrm>
            <a:off x="6197600" y="5349079"/>
            <a:ext cx="1853682" cy="2366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3719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0"/>
            <a:ext cx="10515600" cy="1325563"/>
          </a:xfrm>
        </p:spPr>
        <p:txBody>
          <a:bodyPr/>
          <a:lstStyle/>
          <a:p>
            <a:r>
              <a:rPr lang="en-US" altLang="zh-TW" dirty="0"/>
              <a:t>Apple’s Stock Price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325563"/>
            <a:ext cx="10515600" cy="4351338"/>
          </a:xfrm>
        </p:spPr>
        <p:txBody>
          <a:bodyPr/>
          <a:lstStyle/>
          <a:p>
            <a:r>
              <a:rPr lang="en-US" altLang="zh-TW" dirty="0"/>
              <a:t>Use</a:t>
            </a:r>
            <a:r>
              <a:rPr lang="en-US" altLang="zh-TW" dirty="0">
                <a:solidFill>
                  <a:srgbClr val="0000FF"/>
                </a:solidFill>
              </a:rPr>
              <a:t> </a:t>
            </a:r>
            <a:r>
              <a:rPr lang="en-US" altLang="zh-TW" dirty="0" err="1">
                <a:solidFill>
                  <a:srgbClr val="0000FF"/>
                </a:solidFill>
              </a:rPr>
              <a:t>toPandas</a:t>
            </a:r>
            <a:r>
              <a:rPr lang="en-US" altLang="zh-TW" dirty="0">
                <a:solidFill>
                  <a:srgbClr val="0000FF"/>
                </a:solidFill>
              </a:rPr>
              <a:t>() </a:t>
            </a:r>
            <a:r>
              <a:rPr lang="en-US" altLang="zh-TW" dirty="0"/>
              <a:t>to</a:t>
            </a:r>
            <a:r>
              <a:rPr lang="en-US" altLang="zh-TW" dirty="0">
                <a:solidFill>
                  <a:srgbClr val="0000FF"/>
                </a:solidFill>
              </a:rPr>
              <a:t> </a:t>
            </a:r>
            <a:r>
              <a:rPr lang="en-US" altLang="zh-TW" dirty="0"/>
              <a:t>convert the </a:t>
            </a:r>
            <a:r>
              <a:rPr lang="en-US" altLang="zh-TW" dirty="0" err="1"/>
              <a:t>testDF</a:t>
            </a:r>
            <a:r>
              <a:rPr lang="en-US" altLang="zh-TW" dirty="0"/>
              <a:t>.</a:t>
            </a:r>
          </a:p>
          <a:p>
            <a:r>
              <a:rPr lang="en-US" altLang="zh-TW" dirty="0"/>
              <a:t>Leverage matplotlib to visualize the data.</a:t>
            </a:r>
          </a:p>
          <a:p>
            <a:r>
              <a:rPr lang="en-US" altLang="zh-TW" dirty="0"/>
              <a:t>Show Apple's stock price from 2017 to 2018.</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70</a:t>
            </a:fld>
            <a:endParaRPr lang="zh-TW" altLang="en-US" dirty="0"/>
          </a:p>
        </p:txBody>
      </p:sp>
      <p:pic>
        <p:nvPicPr>
          <p:cNvPr id="6" name="圖片 5">
            <a:extLst>
              <a:ext uri="{FF2B5EF4-FFF2-40B4-BE49-F238E27FC236}">
                <a16:creationId xmlns:a16="http://schemas.microsoft.com/office/drawing/2014/main" id="{301BCA35-AF29-CDBC-968C-425DF60C935E}"/>
              </a:ext>
            </a:extLst>
          </p:cNvPr>
          <p:cNvPicPr>
            <a:picLocks noChangeAspect="1"/>
          </p:cNvPicPr>
          <p:nvPr/>
        </p:nvPicPr>
        <p:blipFill rotWithShape="1">
          <a:blip r:embed="rId3"/>
          <a:srcRect l="6199" t="34694" r="46122" b="43945"/>
          <a:stretch/>
        </p:blipFill>
        <p:spPr>
          <a:xfrm>
            <a:off x="1338249" y="3278934"/>
            <a:ext cx="9515499" cy="2397967"/>
          </a:xfrm>
          <a:prstGeom prst="rect">
            <a:avLst/>
          </a:prstGeom>
        </p:spPr>
      </p:pic>
    </p:spTree>
    <p:extLst>
      <p:ext uri="{BB962C8B-B14F-4D97-AF65-F5344CB8AC3E}">
        <p14:creationId xmlns:p14="http://schemas.microsoft.com/office/powerpoint/2010/main" val="177420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Apple’s Stock Price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460821"/>
            <a:ext cx="10515600" cy="4351338"/>
          </a:xfrm>
        </p:spPr>
        <p:txBody>
          <a:bodyPr/>
          <a:lstStyle/>
          <a:p>
            <a:r>
              <a:rPr lang="en-US" altLang="zh-TW" dirty="0"/>
              <a:t>A line chart showing Apple's stock price from 2017 to 2018.</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71</a:t>
            </a:fld>
            <a:endParaRPr lang="zh-TW" altLang="en-US" dirty="0"/>
          </a:p>
        </p:txBody>
      </p:sp>
      <p:pic>
        <p:nvPicPr>
          <p:cNvPr id="7" name="圖片 6">
            <a:extLst>
              <a:ext uri="{FF2B5EF4-FFF2-40B4-BE49-F238E27FC236}">
                <a16:creationId xmlns:a16="http://schemas.microsoft.com/office/drawing/2014/main" id="{CCC67BC7-A487-2CBD-0DC3-E58DCEBF93A8}"/>
              </a:ext>
            </a:extLst>
          </p:cNvPr>
          <p:cNvPicPr>
            <a:picLocks noChangeAspect="1"/>
          </p:cNvPicPr>
          <p:nvPr/>
        </p:nvPicPr>
        <p:blipFill rotWithShape="1">
          <a:blip r:embed="rId3"/>
          <a:srcRect l="6874" t="40000" r="23391" b="9048"/>
          <a:stretch/>
        </p:blipFill>
        <p:spPr>
          <a:xfrm>
            <a:off x="1017813" y="2258325"/>
            <a:ext cx="10156371" cy="4174224"/>
          </a:xfrm>
          <a:prstGeom prst="rect">
            <a:avLst/>
          </a:prstGeom>
        </p:spPr>
      </p:pic>
    </p:spTree>
    <p:extLst>
      <p:ext uri="{BB962C8B-B14F-4D97-AF65-F5344CB8AC3E}">
        <p14:creationId xmlns:p14="http://schemas.microsoft.com/office/powerpoint/2010/main" val="2623360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Convert </a:t>
            </a:r>
            <a:r>
              <a:rPr lang="en-US" altLang="zh-TW" dirty="0" err="1"/>
              <a:t>Dataframe</a:t>
            </a:r>
            <a:r>
              <a:rPr lang="en-US" altLang="zh-TW" dirty="0"/>
              <a:t> to </a:t>
            </a:r>
            <a:r>
              <a:rPr lang="en-US" altLang="zh-TW" dirty="0" err="1"/>
              <a:t>Numpy</a:t>
            </a:r>
            <a:r>
              <a:rPr lang="en-US" altLang="zh-TW" dirty="0"/>
              <a:t> Array</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When working with neural networks, it is best to keep the values between 0 and 1 to match outcomes found in sigmoid or step functions. </a:t>
            </a:r>
          </a:p>
          <a:p>
            <a:r>
              <a:rPr lang="en-US" altLang="zh-TW" dirty="0"/>
              <a:t>We must first convert our </a:t>
            </a:r>
            <a:r>
              <a:rPr lang="en-US" altLang="zh-TW" dirty="0" err="1"/>
              <a:t>pyspark</a:t>
            </a:r>
            <a:r>
              <a:rPr lang="en-US" altLang="zh-TW" dirty="0"/>
              <a:t> </a:t>
            </a:r>
            <a:r>
              <a:rPr lang="en-US" altLang="zh-TW" dirty="0" err="1"/>
              <a:t>dataframes</a:t>
            </a:r>
            <a:r>
              <a:rPr lang="en-US" altLang="zh-TW" dirty="0"/>
              <a:t> (</a:t>
            </a:r>
            <a:r>
              <a:rPr lang="en-US" altLang="zh-TW" dirty="0" err="1">
                <a:solidFill>
                  <a:srgbClr val="0000FF"/>
                </a:solidFill>
              </a:rPr>
              <a:t>trainDF</a:t>
            </a:r>
            <a:r>
              <a:rPr lang="en-US" altLang="zh-TW" dirty="0"/>
              <a:t> and </a:t>
            </a:r>
            <a:r>
              <a:rPr lang="en-US" altLang="zh-TW" dirty="0" err="1">
                <a:solidFill>
                  <a:srgbClr val="0000FF"/>
                </a:solidFill>
              </a:rPr>
              <a:t>testDF</a:t>
            </a:r>
            <a:r>
              <a:rPr lang="en-US" altLang="zh-TW" dirty="0"/>
              <a:t>) into NumPy arrays: </a:t>
            </a:r>
            <a:r>
              <a:rPr lang="en-US" altLang="zh-TW" dirty="0" err="1">
                <a:solidFill>
                  <a:srgbClr val="0000FF"/>
                </a:solidFill>
              </a:rPr>
              <a:t>trainArray</a:t>
            </a:r>
            <a:r>
              <a:rPr lang="en-US" altLang="zh-TW" dirty="0"/>
              <a:t> and </a:t>
            </a:r>
            <a:r>
              <a:rPr lang="en-US" altLang="zh-TW" dirty="0" err="1">
                <a:solidFill>
                  <a:srgbClr val="0000FF"/>
                </a:solidFill>
              </a:rPr>
              <a:t>testArray</a:t>
            </a:r>
            <a:r>
              <a:rPr lang="en-US" altLang="zh-TW" dirty="0"/>
              <a:t>.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72</a:t>
            </a:fld>
            <a:endParaRPr lang="zh-TW" altLang="en-US" dirty="0"/>
          </a:p>
        </p:txBody>
      </p:sp>
      <p:pic>
        <p:nvPicPr>
          <p:cNvPr id="8" name="圖片 7">
            <a:extLst>
              <a:ext uri="{FF2B5EF4-FFF2-40B4-BE49-F238E27FC236}">
                <a16:creationId xmlns:a16="http://schemas.microsoft.com/office/drawing/2014/main" id="{137E1174-5D47-76A3-C354-B2C3E1C2E0B9}"/>
              </a:ext>
            </a:extLst>
          </p:cNvPr>
          <p:cNvPicPr>
            <a:picLocks noChangeAspect="1"/>
          </p:cNvPicPr>
          <p:nvPr/>
        </p:nvPicPr>
        <p:blipFill rotWithShape="1">
          <a:blip r:embed="rId3"/>
          <a:srcRect l="6122" t="36551" r="19413" b="48027"/>
          <a:stretch/>
        </p:blipFill>
        <p:spPr>
          <a:xfrm>
            <a:off x="217852" y="4159203"/>
            <a:ext cx="11756295" cy="1369563"/>
          </a:xfrm>
          <a:prstGeom prst="rect">
            <a:avLst/>
          </a:prstGeom>
        </p:spPr>
      </p:pic>
    </p:spTree>
    <p:extLst>
      <p:ext uri="{BB962C8B-B14F-4D97-AF65-F5344CB8AC3E}">
        <p14:creationId xmlns:p14="http://schemas.microsoft.com/office/powerpoint/2010/main" val="4204880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Convert </a:t>
            </a:r>
            <a:r>
              <a:rPr lang="en-US" altLang="zh-TW" dirty="0" err="1"/>
              <a:t>Dataframe</a:t>
            </a:r>
            <a:r>
              <a:rPr lang="en-US" altLang="zh-TW" dirty="0"/>
              <a:t> to </a:t>
            </a:r>
            <a:r>
              <a:rPr lang="en-US" altLang="zh-TW" dirty="0" err="1"/>
              <a:t>Numpy</a:t>
            </a:r>
            <a:r>
              <a:rPr lang="en-US" altLang="zh-TW" dirty="0"/>
              <a:t> Array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711144"/>
            <a:ext cx="10787743" cy="4351338"/>
          </a:xfrm>
        </p:spPr>
        <p:txBody>
          <a:bodyPr/>
          <a:lstStyle/>
          <a:p>
            <a:r>
              <a:rPr lang="en-US" altLang="zh-TW" dirty="0"/>
              <a:t>The first values in ‘</a:t>
            </a:r>
            <a:r>
              <a:rPr lang="en-US" altLang="zh-TW" dirty="0" err="1">
                <a:solidFill>
                  <a:srgbClr val="0000FF"/>
                </a:solidFill>
              </a:rPr>
              <a:t>trainArray</a:t>
            </a:r>
            <a:r>
              <a:rPr lang="en-US" altLang="zh-TW" dirty="0"/>
              <a:t>’ and ‘</a:t>
            </a:r>
            <a:r>
              <a:rPr lang="en-US" altLang="zh-TW" dirty="0" err="1">
                <a:solidFill>
                  <a:srgbClr val="0000FF"/>
                </a:solidFill>
              </a:rPr>
              <a:t>testArray</a:t>
            </a:r>
            <a:r>
              <a:rPr lang="en-US" altLang="zh-TW" dirty="0"/>
              <a:t>’ are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73</a:t>
            </a:fld>
            <a:endParaRPr lang="zh-TW" altLang="en-US" dirty="0"/>
          </a:p>
        </p:txBody>
      </p:sp>
      <p:pic>
        <p:nvPicPr>
          <p:cNvPr id="6" name="圖片 5">
            <a:extLst>
              <a:ext uri="{FF2B5EF4-FFF2-40B4-BE49-F238E27FC236}">
                <a16:creationId xmlns:a16="http://schemas.microsoft.com/office/drawing/2014/main" id="{F0C22F86-5657-4538-A975-7453F5ED2AFA}"/>
              </a:ext>
            </a:extLst>
          </p:cNvPr>
          <p:cNvPicPr>
            <a:picLocks noChangeAspect="1"/>
          </p:cNvPicPr>
          <p:nvPr/>
        </p:nvPicPr>
        <p:blipFill rotWithShape="1">
          <a:blip r:embed="rId3"/>
          <a:srcRect l="6199" t="31702" r="44668" b="37414"/>
          <a:stretch/>
        </p:blipFill>
        <p:spPr>
          <a:xfrm>
            <a:off x="1948543" y="2564391"/>
            <a:ext cx="8294914" cy="2932939"/>
          </a:xfrm>
          <a:prstGeom prst="rect">
            <a:avLst/>
          </a:prstGeom>
        </p:spPr>
      </p:pic>
    </p:spTree>
    <p:extLst>
      <p:ext uri="{BB962C8B-B14F-4D97-AF65-F5344CB8AC3E}">
        <p14:creationId xmlns:p14="http://schemas.microsoft.com/office/powerpoint/2010/main" val="2630010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199" y="0"/>
            <a:ext cx="10515600" cy="1325563"/>
          </a:xfrm>
        </p:spPr>
        <p:txBody>
          <a:bodyPr/>
          <a:lstStyle/>
          <a:p>
            <a:r>
              <a:rPr lang="en-US" altLang="zh-TW" dirty="0"/>
              <a:t>Scale Array Values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199" y="1325563"/>
                <a:ext cx="10515600" cy="4351338"/>
              </a:xfrm>
            </p:spPr>
            <p:txBody>
              <a:bodyPr/>
              <a:lstStyle/>
              <a:p>
                <a:r>
                  <a:rPr lang="en-US" altLang="zh-TW" dirty="0"/>
                  <a:t>Scale array values to a range between 0 and 1 which involves using the following formula: </a:t>
                </a:r>
              </a:p>
              <a:p>
                <a:pPr lvl="1"/>
                <a:r>
                  <a:rPr lang="en-US" altLang="zh-TW" sz="2600" dirty="0"/>
                  <a:t>scaled array value = </a:t>
                </a:r>
                <a14:m>
                  <m:oMath xmlns:m="http://schemas.openxmlformats.org/officeDocument/2006/math">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 − </m:t>
                    </m:r>
                    <m:r>
                      <m:rPr>
                        <m:sty m:val="p"/>
                      </m:rPr>
                      <a:rPr lang="en-US" altLang="zh-TW" sz="2600" i="1" dirty="0" smtClean="0">
                        <a:latin typeface="Cambria Math" panose="02040503050406030204" pitchFamily="18" charset="0"/>
                      </a:rPr>
                      <m:t>min</m:t>
                    </m:r>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 / (</m:t>
                    </m:r>
                    <m:r>
                      <m:rPr>
                        <m:sty m:val="p"/>
                      </m:rPr>
                      <a:rPr lang="en-US" altLang="zh-TW" sz="2600" i="1" dirty="0" smtClean="0">
                        <a:latin typeface="Cambria Math" panose="02040503050406030204" pitchFamily="18" charset="0"/>
                      </a:rPr>
                      <m:t>max</m:t>
                    </m:r>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 − </m:t>
                    </m:r>
                    <m:r>
                      <m:rPr>
                        <m:sty m:val="p"/>
                      </m:rPr>
                      <a:rPr lang="en-US" altLang="zh-TW" sz="2600" i="1" dirty="0" smtClean="0">
                        <a:latin typeface="Cambria Math" panose="02040503050406030204" pitchFamily="18" charset="0"/>
                      </a:rPr>
                      <m:t>min</m:t>
                    </m:r>
                    <m:r>
                      <a:rPr lang="en-US" altLang="zh-TW" sz="2600" i="1" dirty="0" smtClean="0">
                        <a:latin typeface="Cambria Math" panose="02040503050406030204" pitchFamily="18" charset="0"/>
                      </a:rPr>
                      <m:t>⁡</m:t>
                    </m:r>
                    <m:r>
                      <a:rPr lang="en-US" altLang="zh-TW" sz="2600" i="1" dirty="0" smtClean="0">
                        <a:latin typeface="Cambria Math" panose="02040503050406030204" pitchFamily="18" charset="0"/>
                      </a:rPr>
                      <m:t>𝑎𝑟𝑟𝑎𝑦</m:t>
                    </m:r>
                    <m:r>
                      <a:rPr lang="en-US" altLang="zh-TW" sz="2600" i="1" dirty="0" smtClean="0">
                        <a:latin typeface="Cambria Math" panose="02040503050406030204" pitchFamily="18" charset="0"/>
                      </a:rPr>
                      <m:t> </m:t>
                    </m:r>
                    <m:r>
                      <a:rPr lang="en-US" altLang="zh-TW" sz="2600" i="1" dirty="0" smtClean="0">
                        <a:latin typeface="Cambria Math" panose="02040503050406030204" pitchFamily="18" charset="0"/>
                      </a:rPr>
                      <m:t>𝑣𝑎𝑙𝑢𝑒</m:t>
                    </m:r>
                    <m:r>
                      <a:rPr lang="en-US" altLang="zh-TW" sz="2600" i="1" dirty="0" smtClean="0">
                        <a:latin typeface="Cambria Math" panose="02040503050406030204" pitchFamily="18" charset="0"/>
                      </a:rPr>
                      <m:t>)</m:t>
                    </m:r>
                  </m:oMath>
                </a14:m>
                <a:r>
                  <a:rPr lang="en-US" altLang="zh-TW" sz="2800" dirty="0"/>
                  <a:t>.</a:t>
                </a:r>
              </a:p>
              <a:p>
                <a:r>
                  <a:rPr lang="en-US" altLang="zh-TW" dirty="0"/>
                  <a:t>We can use the </a:t>
                </a:r>
                <a:r>
                  <a:rPr lang="en-US" altLang="zh-TW" dirty="0" err="1">
                    <a:solidFill>
                      <a:srgbClr val="0000FF"/>
                    </a:solidFill>
                  </a:rPr>
                  <a:t>MinMaxScaler</a:t>
                </a:r>
                <a:r>
                  <a:rPr lang="en-US" altLang="zh-TW" dirty="0">
                    <a:solidFill>
                      <a:srgbClr val="0000FF"/>
                    </a:solidFill>
                  </a:rPr>
                  <a:t>() </a:t>
                </a:r>
                <a:r>
                  <a:rPr lang="en-US" altLang="zh-TW" dirty="0"/>
                  <a:t>from </a:t>
                </a:r>
                <a:r>
                  <a:rPr lang="en-US" altLang="zh-TW" dirty="0" err="1"/>
                  <a:t>sklearn</a:t>
                </a:r>
                <a:r>
                  <a:rPr lang="en-US" altLang="zh-TW" dirty="0"/>
                  <a:t> library to scale both array values in simple.</a:t>
                </a:r>
                <a:endParaRPr lang="zh-TW" altLang="en-US" dirty="0"/>
              </a:p>
            </p:txBody>
          </p:sp>
        </mc:Choice>
        <mc:Fallback xmlns="">
          <p:sp>
            <p:nvSpPr>
              <p:cNvPr id="3" name="內容版面配置區 2">
                <a:extLst>
                  <a:ext uri="{FF2B5EF4-FFF2-40B4-BE49-F238E27FC236}">
                    <a16:creationId xmlns:a16="http://schemas.microsoft.com/office/drawing/2014/main" id="{408A3369-3D29-2171-959C-2716BECF28CE}"/>
                  </a:ext>
                </a:extLst>
              </p:cNvPr>
              <p:cNvSpPr>
                <a:spLocks noGrp="1" noRot="1" noChangeAspect="1" noMove="1" noResize="1" noEditPoints="1" noAdjustHandles="1" noChangeArrowheads="1" noChangeShapeType="1" noTextEdit="1"/>
              </p:cNvSpPr>
              <p:nvPr>
                <p:ph idx="1"/>
              </p:nvPr>
            </p:nvSpPr>
            <p:spPr>
              <a:xfrm>
                <a:off x="838199" y="1325563"/>
                <a:ext cx="10515600" cy="4351338"/>
              </a:xfrm>
              <a:blipFill>
                <a:blip r:embed="rId3"/>
                <a:stretch>
                  <a:fillRect l="-986" t="-23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74</a:t>
            </a:fld>
            <a:endParaRPr lang="zh-TW" altLang="en-US" dirty="0"/>
          </a:p>
        </p:txBody>
      </p:sp>
      <p:pic>
        <p:nvPicPr>
          <p:cNvPr id="6" name="圖片 5">
            <a:extLst>
              <a:ext uri="{FF2B5EF4-FFF2-40B4-BE49-F238E27FC236}">
                <a16:creationId xmlns:a16="http://schemas.microsoft.com/office/drawing/2014/main" id="{42BA7F86-CBD8-0A5A-576B-BA938E306682}"/>
              </a:ext>
            </a:extLst>
          </p:cNvPr>
          <p:cNvPicPr>
            <a:picLocks noChangeAspect="1"/>
          </p:cNvPicPr>
          <p:nvPr/>
        </p:nvPicPr>
        <p:blipFill rotWithShape="1">
          <a:blip r:embed="rId4"/>
          <a:srcRect l="5969" t="46939" r="55612" b="38661"/>
          <a:stretch/>
        </p:blipFill>
        <p:spPr>
          <a:xfrm>
            <a:off x="2181807" y="4365952"/>
            <a:ext cx="7828383" cy="1650674"/>
          </a:xfrm>
          <a:prstGeom prst="rect">
            <a:avLst/>
          </a:prstGeom>
        </p:spPr>
      </p:pic>
    </p:spTree>
    <p:extLst>
      <p:ext uri="{BB962C8B-B14F-4D97-AF65-F5344CB8AC3E}">
        <p14:creationId xmlns:p14="http://schemas.microsoft.com/office/powerpoint/2010/main" val="1343354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Scale Array Values (Cont’d)</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75</a:t>
            </a:fld>
            <a:endParaRPr lang="zh-TW" altLang="en-US" dirty="0"/>
          </a:p>
        </p:txBody>
      </p:sp>
      <p:pic>
        <p:nvPicPr>
          <p:cNvPr id="6" name="圖片 5">
            <a:extLst>
              <a:ext uri="{FF2B5EF4-FFF2-40B4-BE49-F238E27FC236}">
                <a16:creationId xmlns:a16="http://schemas.microsoft.com/office/drawing/2014/main" id="{CA33C63C-0223-192E-6416-6E537B21F6BC}"/>
              </a:ext>
            </a:extLst>
          </p:cNvPr>
          <p:cNvPicPr>
            <a:picLocks noChangeAspect="1"/>
          </p:cNvPicPr>
          <p:nvPr/>
        </p:nvPicPr>
        <p:blipFill rotWithShape="1">
          <a:blip r:embed="rId3"/>
          <a:srcRect l="5893" t="33605" r="54005" b="57823"/>
          <a:stretch/>
        </p:blipFill>
        <p:spPr>
          <a:xfrm>
            <a:off x="1337865" y="3516085"/>
            <a:ext cx="9516270" cy="1144134"/>
          </a:xfrm>
          <a:prstGeom prst="rect">
            <a:avLst/>
          </a:prstGeom>
        </p:spPr>
      </p:pic>
      <p:sp>
        <p:nvSpPr>
          <p:cNvPr id="9" name="內容版面配置區 8">
            <a:extLst>
              <a:ext uri="{FF2B5EF4-FFF2-40B4-BE49-F238E27FC236}">
                <a16:creationId xmlns:a16="http://schemas.microsoft.com/office/drawing/2014/main" id="{C4B8F8CF-9192-25BD-0487-44F62054101C}"/>
              </a:ext>
            </a:extLst>
          </p:cNvPr>
          <p:cNvSpPr>
            <a:spLocks noGrp="1"/>
          </p:cNvSpPr>
          <p:nvPr>
            <p:ph idx="1"/>
          </p:nvPr>
        </p:nvSpPr>
        <p:spPr/>
        <p:txBody>
          <a:bodyPr/>
          <a:lstStyle/>
          <a:p>
            <a:r>
              <a:rPr lang="en-US" altLang="zh-TW" dirty="0" err="1">
                <a:solidFill>
                  <a:srgbClr val="0000FF"/>
                </a:solidFill>
              </a:rPr>
              <a:t>MinMaxScaler</a:t>
            </a:r>
            <a:r>
              <a:rPr lang="en-US" altLang="zh-TW" dirty="0">
                <a:solidFill>
                  <a:srgbClr val="0000FF"/>
                </a:solidFill>
              </a:rPr>
              <a:t>() </a:t>
            </a:r>
            <a:r>
              <a:rPr lang="en-US" altLang="zh-TW" dirty="0"/>
              <a:t>is fit on the training array and is applied to create 2 brand new arrays, ‘</a:t>
            </a:r>
            <a:r>
              <a:rPr lang="en-US" altLang="zh-TW" dirty="0" err="1">
                <a:solidFill>
                  <a:srgbClr val="0000FF"/>
                </a:solidFill>
              </a:rPr>
              <a:t>trainingArray</a:t>
            </a:r>
            <a:r>
              <a:rPr lang="en-US" altLang="zh-TW" dirty="0"/>
              <a:t>’ and ‘</a:t>
            </a:r>
            <a:r>
              <a:rPr lang="en-US" altLang="zh-TW" dirty="0" err="1">
                <a:solidFill>
                  <a:srgbClr val="0000FF"/>
                </a:solidFill>
              </a:rPr>
              <a:t>testingArray</a:t>
            </a:r>
            <a:r>
              <a:rPr lang="en-US" altLang="zh-TW" dirty="0"/>
              <a:t>’, that are scaled to values between 0 and 1.</a:t>
            </a:r>
            <a:endParaRPr lang="zh-TW" altLang="en-US" dirty="0"/>
          </a:p>
        </p:txBody>
      </p:sp>
    </p:spTree>
    <p:extLst>
      <p:ext uri="{BB962C8B-B14F-4D97-AF65-F5344CB8AC3E}">
        <p14:creationId xmlns:p14="http://schemas.microsoft.com/office/powerpoint/2010/main" val="1349405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Scale Array Values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first </a:t>
            </a:r>
            <a:r>
              <a:rPr lang="en-US" altLang="zh-TW" dirty="0">
                <a:solidFill>
                  <a:srgbClr val="0000FF"/>
                </a:solidFill>
              </a:rPr>
              <a:t>scaled values</a:t>
            </a:r>
            <a:r>
              <a:rPr lang="en-US" altLang="zh-TW" dirty="0"/>
              <a:t> in ‘</a:t>
            </a:r>
            <a:r>
              <a:rPr lang="en-US" altLang="zh-TW" dirty="0" err="1">
                <a:solidFill>
                  <a:srgbClr val="0000FF"/>
                </a:solidFill>
              </a:rPr>
              <a:t>trainingArray</a:t>
            </a:r>
            <a:r>
              <a:rPr lang="en-US" altLang="zh-TW" dirty="0"/>
              <a:t>’ and ‘</a:t>
            </a:r>
            <a:r>
              <a:rPr lang="en-US" altLang="zh-TW" dirty="0" err="1">
                <a:solidFill>
                  <a:srgbClr val="0000FF"/>
                </a:solidFill>
              </a:rPr>
              <a:t>testingArray</a:t>
            </a:r>
            <a:r>
              <a:rPr lang="en-US" altLang="zh-TW" dirty="0"/>
              <a:t>’ are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76</a:t>
            </a:fld>
            <a:endParaRPr lang="zh-TW" altLang="en-US" dirty="0"/>
          </a:p>
        </p:txBody>
      </p:sp>
      <p:pic>
        <p:nvPicPr>
          <p:cNvPr id="6" name="圖片 5">
            <a:extLst>
              <a:ext uri="{FF2B5EF4-FFF2-40B4-BE49-F238E27FC236}">
                <a16:creationId xmlns:a16="http://schemas.microsoft.com/office/drawing/2014/main" id="{47F8188B-78E4-F22D-ABDF-5AF16C95E590}"/>
              </a:ext>
            </a:extLst>
          </p:cNvPr>
          <p:cNvPicPr>
            <a:picLocks noChangeAspect="1"/>
          </p:cNvPicPr>
          <p:nvPr/>
        </p:nvPicPr>
        <p:blipFill rotWithShape="1">
          <a:blip r:embed="rId3"/>
          <a:srcRect l="5969" t="45987" r="42067" b="29523"/>
          <a:stretch/>
        </p:blipFill>
        <p:spPr>
          <a:xfrm>
            <a:off x="1605434" y="2921018"/>
            <a:ext cx="8981132" cy="2380861"/>
          </a:xfrm>
          <a:prstGeom prst="rect">
            <a:avLst/>
          </a:prstGeom>
        </p:spPr>
      </p:pic>
    </p:spTree>
    <p:extLst>
      <p:ext uri="{BB962C8B-B14F-4D97-AF65-F5344CB8AC3E}">
        <p14:creationId xmlns:p14="http://schemas.microsoft.com/office/powerpoint/2010/main" val="30929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7681"/>
            <a:ext cx="10515600" cy="1325563"/>
          </a:xfrm>
        </p:spPr>
        <p:txBody>
          <a:bodyPr/>
          <a:lstStyle/>
          <a:p>
            <a:r>
              <a:rPr lang="en-US" altLang="zh-TW" dirty="0"/>
              <a:t>Values to Train &amp; Test</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298655"/>
            <a:ext cx="10515600" cy="4351338"/>
          </a:xfrm>
        </p:spPr>
        <p:txBody>
          <a:bodyPr/>
          <a:lstStyle/>
          <a:p>
            <a:r>
              <a:rPr lang="en-US" altLang="zh-TW" dirty="0"/>
              <a:t>The first 5 elements in the array are the features as the x-values and the last element is the label as the y-value. </a:t>
            </a:r>
          </a:p>
          <a:p>
            <a:r>
              <a:rPr lang="en-US" altLang="zh-TW" dirty="0"/>
              <a:t>The features are composed of the values from </a:t>
            </a:r>
            <a:r>
              <a:rPr lang="en-US" altLang="zh-TW" dirty="0">
                <a:solidFill>
                  <a:srgbClr val="0000FF"/>
                </a:solidFill>
              </a:rPr>
              <a:t>Open</a:t>
            </a:r>
            <a:r>
              <a:rPr lang="en-US" altLang="zh-TW" dirty="0"/>
              <a:t>, </a:t>
            </a:r>
            <a:r>
              <a:rPr lang="en-US" altLang="zh-TW" dirty="0">
                <a:solidFill>
                  <a:srgbClr val="0000FF"/>
                </a:solidFill>
              </a:rPr>
              <a:t>High</a:t>
            </a:r>
            <a:r>
              <a:rPr lang="en-US" altLang="zh-TW" dirty="0"/>
              <a:t>, </a:t>
            </a:r>
            <a:r>
              <a:rPr lang="en-US" altLang="zh-TW" dirty="0">
                <a:solidFill>
                  <a:srgbClr val="0000FF"/>
                </a:solidFill>
              </a:rPr>
              <a:t>Low</a:t>
            </a:r>
            <a:r>
              <a:rPr lang="en-US" altLang="zh-TW" dirty="0"/>
              <a:t>, </a:t>
            </a:r>
            <a:r>
              <a:rPr lang="en-US" altLang="zh-TW" dirty="0">
                <a:solidFill>
                  <a:srgbClr val="0000FF"/>
                </a:solidFill>
              </a:rPr>
              <a:t>Close</a:t>
            </a:r>
            <a:r>
              <a:rPr lang="en-US" altLang="zh-TW" dirty="0"/>
              <a:t>, and </a:t>
            </a:r>
            <a:r>
              <a:rPr lang="en-US" altLang="zh-TW" dirty="0">
                <a:solidFill>
                  <a:srgbClr val="0000FF"/>
                </a:solidFill>
              </a:rPr>
              <a:t>Volume</a:t>
            </a:r>
            <a:r>
              <a:rPr lang="en-US" altLang="zh-TW" dirty="0"/>
              <a:t>. The label is composed of </a:t>
            </a:r>
            <a:r>
              <a:rPr lang="en-US" altLang="zh-TW" dirty="0">
                <a:solidFill>
                  <a:srgbClr val="0000FF"/>
                </a:solidFill>
              </a:rPr>
              <a:t>Adj Close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77</a:t>
            </a:fld>
            <a:endParaRPr lang="zh-TW" altLang="en-US" dirty="0"/>
          </a:p>
        </p:txBody>
      </p:sp>
      <p:grpSp>
        <p:nvGrpSpPr>
          <p:cNvPr id="16" name="群組 15">
            <a:extLst>
              <a:ext uri="{FF2B5EF4-FFF2-40B4-BE49-F238E27FC236}">
                <a16:creationId xmlns:a16="http://schemas.microsoft.com/office/drawing/2014/main" id="{C65AA193-9767-25B2-0D09-54D4281542CD}"/>
              </a:ext>
            </a:extLst>
          </p:cNvPr>
          <p:cNvGrpSpPr/>
          <p:nvPr/>
        </p:nvGrpSpPr>
        <p:grpSpPr>
          <a:xfrm>
            <a:off x="2753241" y="3304846"/>
            <a:ext cx="6685518" cy="2966686"/>
            <a:chOff x="2339247" y="3754789"/>
            <a:chExt cx="6685518" cy="2966686"/>
          </a:xfrm>
        </p:grpSpPr>
        <p:pic>
          <p:nvPicPr>
            <p:cNvPr id="6" name="圖片 5">
              <a:extLst>
                <a:ext uri="{FF2B5EF4-FFF2-40B4-BE49-F238E27FC236}">
                  <a16:creationId xmlns:a16="http://schemas.microsoft.com/office/drawing/2014/main" id="{A540EFD9-4602-D918-1199-29F113239C74}"/>
                </a:ext>
              </a:extLst>
            </p:cNvPr>
            <p:cNvPicPr>
              <a:picLocks noChangeAspect="1"/>
            </p:cNvPicPr>
            <p:nvPr/>
          </p:nvPicPr>
          <p:blipFill rotWithShape="1">
            <a:blip r:embed="rId3"/>
            <a:srcRect l="5893" t="38911" r="65179" b="42857"/>
            <a:stretch/>
          </p:blipFill>
          <p:spPr>
            <a:xfrm>
              <a:off x="2339247" y="3754789"/>
              <a:ext cx="4719778" cy="1673148"/>
            </a:xfrm>
            <a:prstGeom prst="rect">
              <a:avLst/>
            </a:prstGeom>
          </p:spPr>
        </p:pic>
        <p:grpSp>
          <p:nvGrpSpPr>
            <p:cNvPr id="15" name="群組 14">
              <a:extLst>
                <a:ext uri="{FF2B5EF4-FFF2-40B4-BE49-F238E27FC236}">
                  <a16:creationId xmlns:a16="http://schemas.microsoft.com/office/drawing/2014/main" id="{F1FEC6C6-E796-A31B-04B6-AA849AC55CE2}"/>
                </a:ext>
              </a:extLst>
            </p:cNvPr>
            <p:cNvGrpSpPr/>
            <p:nvPr/>
          </p:nvGrpSpPr>
          <p:grpSpPr>
            <a:xfrm>
              <a:off x="2339247" y="5495150"/>
              <a:ext cx="6685518" cy="1226325"/>
              <a:chOff x="3581401" y="5466605"/>
              <a:chExt cx="6685518" cy="1226325"/>
            </a:xfrm>
          </p:grpSpPr>
          <p:pic>
            <p:nvPicPr>
              <p:cNvPr id="5" name="圖片 4">
                <a:extLst>
                  <a:ext uri="{FF2B5EF4-FFF2-40B4-BE49-F238E27FC236}">
                    <a16:creationId xmlns:a16="http://schemas.microsoft.com/office/drawing/2014/main" id="{17C71C29-F98A-846E-7EC1-A2377534C270}"/>
                  </a:ext>
                </a:extLst>
              </p:cNvPr>
              <p:cNvPicPr>
                <a:picLocks noChangeAspect="1"/>
              </p:cNvPicPr>
              <p:nvPr/>
            </p:nvPicPr>
            <p:blipFill rotWithShape="1">
              <a:blip r:embed="rId3"/>
              <a:srcRect l="6199" t="60680" r="43980" b="24898"/>
              <a:stretch/>
            </p:blipFill>
            <p:spPr>
              <a:xfrm>
                <a:off x="3581401" y="5466605"/>
                <a:ext cx="6685517" cy="1088580"/>
              </a:xfrm>
              <a:prstGeom prst="rect">
                <a:avLst/>
              </a:prstGeom>
            </p:spPr>
          </p:pic>
          <p:sp>
            <p:nvSpPr>
              <p:cNvPr id="7" name="矩形 6">
                <a:extLst>
                  <a:ext uri="{FF2B5EF4-FFF2-40B4-BE49-F238E27FC236}">
                    <a16:creationId xmlns:a16="http://schemas.microsoft.com/office/drawing/2014/main" id="{932F9734-656B-E491-4744-67D91E84742D}"/>
                  </a:ext>
                </a:extLst>
              </p:cNvPr>
              <p:cNvSpPr/>
              <p:nvPr/>
            </p:nvSpPr>
            <p:spPr>
              <a:xfrm>
                <a:off x="4742689" y="6065520"/>
                <a:ext cx="5285231" cy="195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9542B427-61C2-433B-E2CF-C6B50E29A3BF}"/>
                  </a:ext>
                </a:extLst>
              </p:cNvPr>
              <p:cNvSpPr txBox="1"/>
              <p:nvPr/>
            </p:nvSpPr>
            <p:spPr>
              <a:xfrm>
                <a:off x="9457575" y="5524786"/>
                <a:ext cx="809344" cy="400110"/>
              </a:xfrm>
              <a:prstGeom prst="rect">
                <a:avLst/>
              </a:prstGeom>
              <a:noFill/>
            </p:spPr>
            <p:txBody>
              <a:bodyPr wrap="square" rtlCol="0">
                <a:spAutoFit/>
              </a:bodyPr>
              <a:lstStyle/>
              <a:p>
                <a:r>
                  <a:rPr lang="en-US" altLang="zh-TW" sz="2000" dirty="0" err="1">
                    <a:latin typeface="Times New Roman" panose="02020603050405020304" pitchFamily="18" charset="0"/>
                    <a:cs typeface="Times New Roman" panose="02020603050405020304" pitchFamily="18" charset="0"/>
                  </a:rPr>
                  <a:t>xtrain</a:t>
                </a:r>
                <a:endParaRPr lang="zh-TW" altLang="en-US" sz="2000" dirty="0">
                  <a:latin typeface="Times New Roman" panose="02020603050405020304" pitchFamily="18" charset="0"/>
                  <a:cs typeface="Times New Roman" panose="02020603050405020304" pitchFamily="18" charset="0"/>
                </a:endParaRPr>
              </a:p>
            </p:txBody>
          </p:sp>
          <p:cxnSp>
            <p:nvCxnSpPr>
              <p:cNvPr id="10" name="直線單箭頭接點 9">
                <a:extLst>
                  <a:ext uri="{FF2B5EF4-FFF2-40B4-BE49-F238E27FC236}">
                    <a16:creationId xmlns:a16="http://schemas.microsoft.com/office/drawing/2014/main" id="{AA80D86F-9259-25C7-A080-22637FD6B098}"/>
                  </a:ext>
                </a:extLst>
              </p:cNvPr>
              <p:cNvCxnSpPr/>
              <p:nvPr/>
            </p:nvCxnSpPr>
            <p:spPr>
              <a:xfrm flipH="1">
                <a:off x="8926286" y="5770927"/>
                <a:ext cx="531288" cy="198835"/>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945E62B5-B4E2-7F04-B135-6E341968BC28}"/>
                  </a:ext>
                </a:extLst>
              </p:cNvPr>
              <p:cNvSpPr/>
              <p:nvPr/>
            </p:nvSpPr>
            <p:spPr>
              <a:xfrm>
                <a:off x="4742689" y="6308376"/>
                <a:ext cx="1036319" cy="195072"/>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7030A0"/>
                  </a:solidFill>
                </a:endParaRPr>
              </a:p>
            </p:txBody>
          </p:sp>
          <p:cxnSp>
            <p:nvCxnSpPr>
              <p:cNvPr id="12" name="直線單箭頭接點 11">
                <a:extLst>
                  <a:ext uri="{FF2B5EF4-FFF2-40B4-BE49-F238E27FC236}">
                    <a16:creationId xmlns:a16="http://schemas.microsoft.com/office/drawing/2014/main" id="{C19930CB-CD6C-FB72-FA5D-5D66957D2082}"/>
                  </a:ext>
                </a:extLst>
              </p:cNvPr>
              <p:cNvCxnSpPr>
                <a:cxnSpLocks/>
              </p:cNvCxnSpPr>
              <p:nvPr/>
            </p:nvCxnSpPr>
            <p:spPr>
              <a:xfrm flipH="1" flipV="1">
                <a:off x="5903871" y="6465775"/>
                <a:ext cx="418578" cy="75346"/>
              </a:xfrm>
              <a:prstGeom prst="straightConnector1">
                <a:avLst/>
              </a:prstGeom>
              <a:ln w="19050">
                <a:solidFill>
                  <a:schemeClr val="accent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3AEF477A-F1A4-AAB9-A9FB-9E7EBD8468BA}"/>
                  </a:ext>
                </a:extLst>
              </p:cNvPr>
              <p:cNvSpPr txBox="1"/>
              <p:nvPr/>
            </p:nvSpPr>
            <p:spPr>
              <a:xfrm>
                <a:off x="6317065" y="6292820"/>
                <a:ext cx="788135" cy="400110"/>
              </a:xfrm>
              <a:prstGeom prst="rect">
                <a:avLst/>
              </a:prstGeom>
              <a:noFill/>
            </p:spPr>
            <p:txBody>
              <a:bodyPr wrap="square" rtlCol="0">
                <a:spAutoFit/>
              </a:bodyPr>
              <a:lstStyle/>
              <a:p>
                <a:r>
                  <a:rPr lang="en-US" altLang="zh-TW" sz="2000" dirty="0" err="1">
                    <a:latin typeface="Times New Roman" panose="02020603050405020304" pitchFamily="18" charset="0"/>
                    <a:cs typeface="Times New Roman" panose="02020603050405020304" pitchFamily="18" charset="0"/>
                  </a:rPr>
                  <a:t>ytrain</a:t>
                </a:r>
                <a:r>
                  <a:rPr lang="en-US" altLang="zh-TW" sz="2000" dirty="0">
                    <a:latin typeface="Times New Roman" panose="02020603050405020304" pitchFamily="18" charset="0"/>
                    <a:cs typeface="Times New Roman" panose="02020603050405020304" pitchFamily="18" charset="0"/>
                  </a:rPr>
                  <a:t> </a:t>
                </a:r>
                <a:endParaRPr lang="zh-TW" altLang="en-US" sz="2000" dirty="0">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32024182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645"/>
            <a:ext cx="10515600" cy="1325563"/>
          </a:xfrm>
        </p:spPr>
        <p:txBody>
          <a:bodyPr/>
          <a:lstStyle/>
          <a:p>
            <a:r>
              <a:rPr lang="en-US" altLang="zh-TW" dirty="0"/>
              <a:t>Values to Train &amp; Test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1" y="1442278"/>
            <a:ext cx="3973286" cy="4734685"/>
          </a:xfrm>
        </p:spPr>
        <p:txBody>
          <a:bodyPr>
            <a:normAutofit/>
          </a:bodyPr>
          <a:lstStyle/>
          <a:p>
            <a:pPr>
              <a:lnSpc>
                <a:spcPct val="130000"/>
              </a:lnSpc>
            </a:pPr>
            <a:r>
              <a:rPr lang="en-US" altLang="zh-TW" sz="3200" dirty="0"/>
              <a:t>The first row of </a:t>
            </a:r>
            <a:r>
              <a:rPr lang="en-US" altLang="zh-TW" sz="3200" dirty="0" err="1"/>
              <a:t>xtrain</a:t>
            </a:r>
            <a:r>
              <a:rPr lang="en-US" altLang="zh-TW" sz="3200" dirty="0"/>
              <a:t>, </a:t>
            </a:r>
            <a:r>
              <a:rPr lang="en-US" altLang="zh-TW" sz="3200" dirty="0" err="1"/>
              <a:t>ytrain</a:t>
            </a:r>
            <a:r>
              <a:rPr lang="en-US" altLang="zh-TW" sz="3200" dirty="0"/>
              <a:t>, </a:t>
            </a:r>
            <a:r>
              <a:rPr lang="en-US" altLang="zh-TW" sz="3200" dirty="0" err="1"/>
              <a:t>xtest</a:t>
            </a:r>
            <a:r>
              <a:rPr lang="en-US" altLang="zh-TW" sz="3200" dirty="0"/>
              <a:t> &amp; </a:t>
            </a:r>
            <a:r>
              <a:rPr lang="en-US" altLang="zh-TW" sz="3200" dirty="0" err="1"/>
              <a:t>ytest</a:t>
            </a:r>
            <a:r>
              <a:rPr lang="en-US" altLang="zh-TW" sz="3200" dirty="0"/>
              <a:t> are shown in the figure.</a:t>
            </a:r>
            <a:endParaRPr lang="zh-TW" altLang="en-US" sz="3200"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a:xfrm>
            <a:off x="9296399" y="6544001"/>
            <a:ext cx="2743200" cy="365125"/>
          </a:xfrm>
        </p:spPr>
        <p:txBody>
          <a:bodyPr/>
          <a:lstStyle/>
          <a:p>
            <a:fld id="{C4228B2F-DCD5-4BFB-98DD-2DA449AD3239}" type="slidenum">
              <a:rPr lang="zh-TW" altLang="en-US" smtClean="0"/>
              <a:pPr/>
              <a:t>78</a:t>
            </a:fld>
            <a:endParaRPr lang="zh-TW" altLang="en-US" dirty="0"/>
          </a:p>
        </p:txBody>
      </p:sp>
      <p:grpSp>
        <p:nvGrpSpPr>
          <p:cNvPr id="9" name="群組 8">
            <a:extLst>
              <a:ext uri="{FF2B5EF4-FFF2-40B4-BE49-F238E27FC236}">
                <a16:creationId xmlns:a16="http://schemas.microsoft.com/office/drawing/2014/main" id="{9800C0A8-DA70-FBD5-361E-A914BF3BBB1A}"/>
              </a:ext>
            </a:extLst>
          </p:cNvPr>
          <p:cNvGrpSpPr/>
          <p:nvPr/>
        </p:nvGrpSpPr>
        <p:grpSpPr>
          <a:xfrm>
            <a:off x="5050970" y="1442278"/>
            <a:ext cx="6379030" cy="4983362"/>
            <a:chOff x="2699656" y="1874638"/>
            <a:chExt cx="6379030" cy="4983362"/>
          </a:xfrm>
        </p:grpSpPr>
        <p:pic>
          <p:nvPicPr>
            <p:cNvPr id="8" name="圖片 7">
              <a:extLst>
                <a:ext uri="{FF2B5EF4-FFF2-40B4-BE49-F238E27FC236}">
                  <a16:creationId xmlns:a16="http://schemas.microsoft.com/office/drawing/2014/main" id="{D0F6F871-28B9-7F01-4E3D-FD03EB77E28D}"/>
                </a:ext>
              </a:extLst>
            </p:cNvPr>
            <p:cNvPicPr>
              <a:picLocks noChangeAspect="1"/>
            </p:cNvPicPr>
            <p:nvPr/>
          </p:nvPicPr>
          <p:blipFill rotWithShape="1">
            <a:blip r:embed="rId3"/>
            <a:srcRect l="5970" t="43673" r="43521" b="28844"/>
            <a:stretch/>
          </p:blipFill>
          <p:spPr>
            <a:xfrm>
              <a:off x="2699656" y="1874638"/>
              <a:ext cx="6379029" cy="1952370"/>
            </a:xfrm>
            <a:prstGeom prst="rect">
              <a:avLst/>
            </a:prstGeom>
          </p:spPr>
        </p:pic>
        <p:pic>
          <p:nvPicPr>
            <p:cNvPr id="7" name="圖片 6">
              <a:extLst>
                <a:ext uri="{FF2B5EF4-FFF2-40B4-BE49-F238E27FC236}">
                  <a16:creationId xmlns:a16="http://schemas.microsoft.com/office/drawing/2014/main" id="{2179C321-2D05-49CD-D9C2-E75718F0BDF5}"/>
                </a:ext>
              </a:extLst>
            </p:cNvPr>
            <p:cNvPicPr>
              <a:picLocks noChangeAspect="1"/>
            </p:cNvPicPr>
            <p:nvPr/>
          </p:nvPicPr>
          <p:blipFill rotWithShape="1">
            <a:blip r:embed="rId4"/>
            <a:srcRect l="5804" t="45873" r="41875" b="9931"/>
            <a:stretch/>
          </p:blipFill>
          <p:spPr>
            <a:xfrm>
              <a:off x="2699657" y="3827008"/>
              <a:ext cx="6379029" cy="3030992"/>
            </a:xfrm>
            <a:prstGeom prst="rect">
              <a:avLst/>
            </a:prstGeom>
          </p:spPr>
        </p:pic>
      </p:grpSp>
    </p:spTree>
    <p:extLst>
      <p:ext uri="{BB962C8B-B14F-4D97-AF65-F5344CB8AC3E}">
        <p14:creationId xmlns:p14="http://schemas.microsoft.com/office/powerpoint/2010/main" val="37223025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84591"/>
            <a:ext cx="10515600" cy="1325563"/>
          </a:xfrm>
        </p:spPr>
        <p:txBody>
          <a:bodyPr/>
          <a:lstStyle/>
          <a:p>
            <a:r>
              <a:rPr lang="en-US" altLang="zh-TW" dirty="0"/>
              <a:t>Validate the Correctness of Shape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0154"/>
            <a:ext cx="10515600" cy="4351338"/>
          </a:xfrm>
        </p:spPr>
        <p:txBody>
          <a:bodyPr/>
          <a:lstStyle/>
          <a:p>
            <a:r>
              <a:rPr lang="en-US" altLang="zh-TW" dirty="0"/>
              <a:t>Check the shape of the 4 arrays that will be used in the model to confirm that 5 elements for features (x-values), and one element for the label (y-values), as can be seen in the following figure. </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79</a:t>
            </a:fld>
            <a:endParaRPr lang="zh-TW" altLang="en-US" dirty="0"/>
          </a:p>
        </p:txBody>
      </p:sp>
      <p:pic>
        <p:nvPicPr>
          <p:cNvPr id="6" name="圖片 5">
            <a:extLst>
              <a:ext uri="{FF2B5EF4-FFF2-40B4-BE49-F238E27FC236}">
                <a16:creationId xmlns:a16="http://schemas.microsoft.com/office/drawing/2014/main" id="{28A0CEC3-CA21-E06D-3608-167D1C2576EE}"/>
              </a:ext>
            </a:extLst>
          </p:cNvPr>
          <p:cNvPicPr>
            <a:picLocks noChangeAspect="1"/>
          </p:cNvPicPr>
          <p:nvPr/>
        </p:nvPicPr>
        <p:blipFill rotWithShape="1">
          <a:blip r:embed="rId3"/>
          <a:srcRect l="5893" t="39864" r="54235" b="30068"/>
          <a:stretch/>
        </p:blipFill>
        <p:spPr>
          <a:xfrm>
            <a:off x="2388637" y="3023584"/>
            <a:ext cx="7414726" cy="3145213"/>
          </a:xfrm>
          <a:prstGeom prst="rect">
            <a:avLst/>
          </a:prstGeom>
        </p:spPr>
      </p:pic>
      <p:sp>
        <p:nvSpPr>
          <p:cNvPr id="5" name="矩形 4">
            <a:extLst>
              <a:ext uri="{FF2B5EF4-FFF2-40B4-BE49-F238E27FC236}">
                <a16:creationId xmlns:a16="http://schemas.microsoft.com/office/drawing/2014/main" id="{91CDE432-563F-B167-ECD5-3F86F08322E8}"/>
              </a:ext>
            </a:extLst>
          </p:cNvPr>
          <p:cNvSpPr/>
          <p:nvPr/>
        </p:nvSpPr>
        <p:spPr>
          <a:xfrm>
            <a:off x="5867400" y="4811486"/>
            <a:ext cx="359229" cy="32657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5991C82E-B467-60E4-F05D-B3D5190D1349}"/>
              </a:ext>
            </a:extLst>
          </p:cNvPr>
          <p:cNvSpPr/>
          <p:nvPr/>
        </p:nvSpPr>
        <p:spPr>
          <a:xfrm>
            <a:off x="5878286" y="5434921"/>
            <a:ext cx="359229" cy="32657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366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33257658-54BF-488F-BADB-6784FFA0F434}"/>
              </a:ext>
            </a:extLst>
          </p:cNvPr>
          <p:cNvPicPr>
            <a:picLocks noChangeAspect="1"/>
          </p:cNvPicPr>
          <p:nvPr/>
        </p:nvPicPr>
        <p:blipFill rotWithShape="1">
          <a:blip r:embed="rId3"/>
          <a:srcRect r="37411"/>
          <a:stretch/>
        </p:blipFill>
        <p:spPr>
          <a:xfrm>
            <a:off x="965335" y="2216162"/>
            <a:ext cx="10261330" cy="3095355"/>
          </a:xfrm>
          <a:prstGeom prst="rect">
            <a:avLst/>
          </a:prstGeom>
        </p:spPr>
      </p:pic>
      <p:sp>
        <p:nvSpPr>
          <p:cNvPr id="2" name="標題 1">
            <a:extLst>
              <a:ext uri="{FF2B5EF4-FFF2-40B4-BE49-F238E27FC236}">
                <a16:creationId xmlns:a16="http://schemas.microsoft.com/office/drawing/2014/main" id="{F29BBB17-2C11-2545-9946-8369D41EE7D6}"/>
              </a:ext>
            </a:extLst>
          </p:cNvPr>
          <p:cNvSpPr>
            <a:spLocks noGrp="1"/>
          </p:cNvSpPr>
          <p:nvPr>
            <p:ph type="title"/>
          </p:nvPr>
        </p:nvSpPr>
        <p:spPr/>
        <p:txBody>
          <a:bodyPr/>
          <a:lstStyle/>
          <a:p>
            <a:r>
              <a:rPr kumimoji="1" lang="en-US" altLang="zh-TW" dirty="0" err="1"/>
              <a:t>Colab</a:t>
            </a:r>
            <a:r>
              <a:rPr kumimoji="1" lang="en-US" altLang="zh-TW" dirty="0"/>
              <a:t> User Interface (UI)</a:t>
            </a:r>
            <a:endParaRPr kumimoji="1" lang="zh-TW" altLang="en-US" dirty="0"/>
          </a:p>
        </p:txBody>
      </p:sp>
      <p:sp>
        <p:nvSpPr>
          <p:cNvPr id="4" name="投影片編號版面配置區 3">
            <a:extLst>
              <a:ext uri="{FF2B5EF4-FFF2-40B4-BE49-F238E27FC236}">
                <a16:creationId xmlns:a16="http://schemas.microsoft.com/office/drawing/2014/main" id="{4CB26B5A-2C20-244C-9FE5-AB7DEA7C5E20}"/>
              </a:ext>
            </a:extLst>
          </p:cNvPr>
          <p:cNvSpPr>
            <a:spLocks noGrp="1"/>
          </p:cNvSpPr>
          <p:nvPr>
            <p:ph type="sldNum" sz="quarter" idx="12"/>
          </p:nvPr>
        </p:nvSpPr>
        <p:spPr/>
        <p:txBody>
          <a:bodyPr/>
          <a:lstStyle/>
          <a:p>
            <a:fld id="{00000000-1234-1234-1234-123412341234}" type="slidenum">
              <a:rPr lang="en-US" smtClean="0"/>
              <a:pPr/>
              <a:t>8</a:t>
            </a:fld>
            <a:endParaRPr lang="en-US" dirty="0"/>
          </a:p>
        </p:txBody>
      </p:sp>
      <p:sp>
        <p:nvSpPr>
          <p:cNvPr id="7" name="文字方塊 6">
            <a:extLst>
              <a:ext uri="{FF2B5EF4-FFF2-40B4-BE49-F238E27FC236}">
                <a16:creationId xmlns:a16="http://schemas.microsoft.com/office/drawing/2014/main" id="{E5FB996D-9071-0448-8074-FF4E2CEC7E2F}"/>
              </a:ext>
            </a:extLst>
          </p:cNvPr>
          <p:cNvSpPr txBox="1"/>
          <p:nvPr/>
        </p:nvSpPr>
        <p:spPr>
          <a:xfrm>
            <a:off x="1125480" y="1293015"/>
            <a:ext cx="2969232" cy="523220"/>
          </a:xfrm>
          <a:prstGeom prst="rect">
            <a:avLst/>
          </a:prstGeom>
          <a:noFill/>
        </p:spPr>
        <p:txBody>
          <a:bodyPr wrap="square" rtlCol="0">
            <a:spAutoFit/>
          </a:bodyPr>
          <a:lstStyle/>
          <a:p>
            <a:pPr algn="ctr"/>
            <a:r>
              <a:rPr kumimoji="1" lang="en-US" altLang="zh-TW" sz="2800" dirty="0">
                <a:latin typeface="Georgia" panose="02040502050405020303" pitchFamily="18" charset="0"/>
                <a:ea typeface="標楷體" panose="03000509000000000000" pitchFamily="65" charset="-120"/>
              </a:rPr>
              <a:t>Notebook name</a:t>
            </a:r>
            <a:endParaRPr kumimoji="1" lang="zh-TW" altLang="en-US" sz="2800" dirty="0">
              <a:latin typeface="Georgia" panose="02040502050405020303" pitchFamily="18" charset="0"/>
              <a:ea typeface="標楷體" panose="03000509000000000000" pitchFamily="65" charset="-120"/>
            </a:endParaRPr>
          </a:p>
        </p:txBody>
      </p:sp>
      <p:sp>
        <p:nvSpPr>
          <p:cNvPr id="11" name="文字方塊 10">
            <a:extLst>
              <a:ext uri="{FF2B5EF4-FFF2-40B4-BE49-F238E27FC236}">
                <a16:creationId xmlns:a16="http://schemas.microsoft.com/office/drawing/2014/main" id="{48F0D1DA-D047-0045-8FD9-9BC94435518B}"/>
              </a:ext>
            </a:extLst>
          </p:cNvPr>
          <p:cNvSpPr txBox="1"/>
          <p:nvPr/>
        </p:nvSpPr>
        <p:spPr>
          <a:xfrm>
            <a:off x="1726068" y="5090472"/>
            <a:ext cx="959780" cy="523220"/>
          </a:xfrm>
          <a:prstGeom prst="rect">
            <a:avLst/>
          </a:prstGeom>
          <a:noFill/>
        </p:spPr>
        <p:txBody>
          <a:bodyPr wrap="square" rtlCol="0">
            <a:spAutoFit/>
          </a:bodyPr>
          <a:lstStyle/>
          <a:p>
            <a:r>
              <a:rPr kumimoji="1" lang="en-US" altLang="zh-TW" sz="2800" dirty="0">
                <a:latin typeface="Georgia" panose="02040502050405020303" pitchFamily="18" charset="0"/>
                <a:ea typeface="標楷體" panose="03000509000000000000" pitchFamily="65" charset="-120"/>
              </a:rPr>
              <a:t>Files</a:t>
            </a:r>
            <a:endParaRPr kumimoji="1" lang="zh-TW" altLang="en-US" sz="2800" dirty="0">
              <a:latin typeface="Georgia" panose="02040502050405020303" pitchFamily="18" charset="0"/>
              <a:ea typeface="標楷體" panose="03000509000000000000" pitchFamily="65" charset="-120"/>
            </a:endParaRPr>
          </a:p>
        </p:txBody>
      </p:sp>
      <p:cxnSp>
        <p:nvCxnSpPr>
          <p:cNvPr id="12" name="直線箭頭接點 11">
            <a:extLst>
              <a:ext uri="{FF2B5EF4-FFF2-40B4-BE49-F238E27FC236}">
                <a16:creationId xmlns:a16="http://schemas.microsoft.com/office/drawing/2014/main" id="{4693B6DD-FE24-C74C-9A79-B9551527C1ED}"/>
              </a:ext>
            </a:extLst>
          </p:cNvPr>
          <p:cNvCxnSpPr>
            <a:cxnSpLocks/>
            <a:stCxn id="11" idx="0"/>
          </p:cNvCxnSpPr>
          <p:nvPr/>
        </p:nvCxnSpPr>
        <p:spPr>
          <a:xfrm flipH="1" flipV="1">
            <a:off x="1959239" y="4180069"/>
            <a:ext cx="246719" cy="9104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C24AB029-E513-A44B-BA1C-4FDD8FB05B99}"/>
              </a:ext>
            </a:extLst>
          </p:cNvPr>
          <p:cNvSpPr txBox="1"/>
          <p:nvPr/>
        </p:nvSpPr>
        <p:spPr>
          <a:xfrm>
            <a:off x="4674082" y="1271422"/>
            <a:ext cx="2256107" cy="523220"/>
          </a:xfrm>
          <a:prstGeom prst="rect">
            <a:avLst/>
          </a:prstGeom>
          <a:noFill/>
        </p:spPr>
        <p:txBody>
          <a:bodyPr wrap="square" rtlCol="0">
            <a:spAutoFit/>
          </a:bodyPr>
          <a:lstStyle/>
          <a:p>
            <a:pPr algn="ctr"/>
            <a:r>
              <a:rPr kumimoji="1" lang="en-US" altLang="zh-TW" sz="2800" dirty="0">
                <a:latin typeface="Georgia" panose="02040502050405020303" pitchFamily="18" charset="0"/>
                <a:ea typeface="標楷體" panose="03000509000000000000" pitchFamily="65" charset="-120"/>
              </a:rPr>
              <a:t>Python code</a:t>
            </a:r>
            <a:endParaRPr kumimoji="1" lang="zh-TW" altLang="en-US" sz="2800" dirty="0">
              <a:latin typeface="Georgia" panose="02040502050405020303" pitchFamily="18" charset="0"/>
              <a:ea typeface="標楷體" panose="03000509000000000000" pitchFamily="65" charset="-120"/>
            </a:endParaRPr>
          </a:p>
        </p:txBody>
      </p:sp>
      <p:cxnSp>
        <p:nvCxnSpPr>
          <p:cNvPr id="17" name="直線箭頭接點 16">
            <a:extLst>
              <a:ext uri="{FF2B5EF4-FFF2-40B4-BE49-F238E27FC236}">
                <a16:creationId xmlns:a16="http://schemas.microsoft.com/office/drawing/2014/main" id="{87BD6C6D-8921-EF4E-B607-053D48843D47}"/>
              </a:ext>
            </a:extLst>
          </p:cNvPr>
          <p:cNvCxnSpPr>
            <a:cxnSpLocks/>
            <a:stCxn id="16" idx="2"/>
          </p:cNvCxnSpPr>
          <p:nvPr/>
        </p:nvCxnSpPr>
        <p:spPr>
          <a:xfrm flipH="1">
            <a:off x="5389436" y="1794642"/>
            <a:ext cx="412700" cy="1747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8B71368E-3DE2-4748-AB05-8B00E822BB64}"/>
              </a:ext>
            </a:extLst>
          </p:cNvPr>
          <p:cNvSpPr txBox="1"/>
          <p:nvPr/>
        </p:nvSpPr>
        <p:spPr>
          <a:xfrm>
            <a:off x="7562763" y="1293015"/>
            <a:ext cx="2496621" cy="523220"/>
          </a:xfrm>
          <a:prstGeom prst="rect">
            <a:avLst/>
          </a:prstGeom>
          <a:noFill/>
        </p:spPr>
        <p:txBody>
          <a:bodyPr wrap="square" rtlCol="0">
            <a:spAutoFit/>
          </a:bodyPr>
          <a:lstStyle/>
          <a:p>
            <a:pPr algn="ctr"/>
            <a:r>
              <a:rPr kumimoji="1" lang="en-US" altLang="zh-TW" sz="2800" dirty="0">
                <a:latin typeface="Georgia" panose="02040502050405020303" pitchFamily="18" charset="0"/>
                <a:ea typeface="標楷體" panose="03000509000000000000" pitchFamily="65" charset="-120"/>
              </a:rPr>
              <a:t>Code cell</a:t>
            </a:r>
            <a:endParaRPr kumimoji="1" lang="zh-TW" altLang="en-US" sz="2800" dirty="0">
              <a:latin typeface="Georgia" panose="02040502050405020303" pitchFamily="18" charset="0"/>
              <a:ea typeface="標楷體" panose="03000509000000000000" pitchFamily="65" charset="-120"/>
            </a:endParaRPr>
          </a:p>
        </p:txBody>
      </p:sp>
      <p:sp>
        <p:nvSpPr>
          <p:cNvPr id="24" name="文字方塊 23">
            <a:extLst>
              <a:ext uri="{FF2B5EF4-FFF2-40B4-BE49-F238E27FC236}">
                <a16:creationId xmlns:a16="http://schemas.microsoft.com/office/drawing/2014/main" id="{6CA77057-5CB7-7347-ACEB-1CBC784D88F0}"/>
              </a:ext>
            </a:extLst>
          </p:cNvPr>
          <p:cNvSpPr txBox="1"/>
          <p:nvPr/>
        </p:nvSpPr>
        <p:spPr>
          <a:xfrm>
            <a:off x="3499070" y="5311517"/>
            <a:ext cx="2906204" cy="523220"/>
          </a:xfrm>
          <a:prstGeom prst="rect">
            <a:avLst/>
          </a:prstGeom>
          <a:noFill/>
        </p:spPr>
        <p:txBody>
          <a:bodyPr wrap="square" rtlCol="0">
            <a:spAutoFit/>
          </a:bodyPr>
          <a:lstStyle/>
          <a:p>
            <a:pPr algn="ctr"/>
            <a:r>
              <a:rPr kumimoji="1" lang="en-US" altLang="zh-TW" sz="2800" dirty="0">
                <a:latin typeface="Georgia" panose="02040502050405020303" pitchFamily="18" charset="0"/>
                <a:ea typeface="標楷體" panose="03000509000000000000" pitchFamily="65" charset="-120"/>
              </a:rPr>
              <a:t>Execute button</a:t>
            </a:r>
            <a:endParaRPr kumimoji="1" lang="zh-TW" altLang="en-US" sz="2800" dirty="0">
              <a:latin typeface="Georgia" panose="02040502050405020303" pitchFamily="18" charset="0"/>
              <a:ea typeface="標楷體" panose="03000509000000000000" pitchFamily="65" charset="-120"/>
            </a:endParaRPr>
          </a:p>
        </p:txBody>
      </p:sp>
      <p:sp>
        <p:nvSpPr>
          <p:cNvPr id="31" name="文字方塊 30">
            <a:extLst>
              <a:ext uri="{FF2B5EF4-FFF2-40B4-BE49-F238E27FC236}">
                <a16:creationId xmlns:a16="http://schemas.microsoft.com/office/drawing/2014/main" id="{2BB2A676-4117-2941-92C3-393852CC0CDF}"/>
              </a:ext>
            </a:extLst>
          </p:cNvPr>
          <p:cNvSpPr txBox="1"/>
          <p:nvPr/>
        </p:nvSpPr>
        <p:spPr>
          <a:xfrm>
            <a:off x="7239829" y="5090472"/>
            <a:ext cx="1363856" cy="523220"/>
          </a:xfrm>
          <a:prstGeom prst="rect">
            <a:avLst/>
          </a:prstGeom>
          <a:noFill/>
        </p:spPr>
        <p:txBody>
          <a:bodyPr wrap="square" rtlCol="0">
            <a:spAutoFit/>
          </a:bodyPr>
          <a:lstStyle/>
          <a:p>
            <a:pPr algn="ctr"/>
            <a:r>
              <a:rPr kumimoji="1" lang="en-US" altLang="zh-TW" sz="2800" dirty="0">
                <a:latin typeface="Georgia" panose="02040502050405020303" pitchFamily="18" charset="0"/>
                <a:ea typeface="標楷體" panose="03000509000000000000" pitchFamily="65" charset="-120"/>
              </a:rPr>
              <a:t>Output</a:t>
            </a:r>
            <a:endParaRPr kumimoji="1" lang="zh-TW" altLang="en-US" sz="2800" dirty="0">
              <a:latin typeface="Georgia" panose="02040502050405020303" pitchFamily="18" charset="0"/>
              <a:ea typeface="標楷體" panose="03000509000000000000" pitchFamily="65" charset="-120"/>
            </a:endParaRPr>
          </a:p>
        </p:txBody>
      </p:sp>
      <p:cxnSp>
        <p:nvCxnSpPr>
          <p:cNvPr id="33" name="直線箭頭接點 16">
            <a:extLst>
              <a:ext uri="{FF2B5EF4-FFF2-40B4-BE49-F238E27FC236}">
                <a16:creationId xmlns:a16="http://schemas.microsoft.com/office/drawing/2014/main" id="{932184A1-A134-42FA-9D46-04D1B33BD3E1}"/>
              </a:ext>
            </a:extLst>
          </p:cNvPr>
          <p:cNvCxnSpPr>
            <a:cxnSpLocks/>
            <a:stCxn id="20" idx="2"/>
          </p:cNvCxnSpPr>
          <p:nvPr/>
        </p:nvCxnSpPr>
        <p:spPr>
          <a:xfrm flipH="1">
            <a:off x="8126964" y="1816235"/>
            <a:ext cx="684110" cy="17760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直線箭頭接點 16">
            <a:extLst>
              <a:ext uri="{FF2B5EF4-FFF2-40B4-BE49-F238E27FC236}">
                <a16:creationId xmlns:a16="http://schemas.microsoft.com/office/drawing/2014/main" id="{394676DE-28F1-447C-9669-7D50A8DD7DB8}"/>
              </a:ext>
            </a:extLst>
          </p:cNvPr>
          <p:cNvCxnSpPr>
            <a:cxnSpLocks/>
            <a:stCxn id="7" idx="2"/>
          </p:cNvCxnSpPr>
          <p:nvPr/>
        </p:nvCxnSpPr>
        <p:spPr>
          <a:xfrm flipH="1">
            <a:off x="2205958" y="1816235"/>
            <a:ext cx="404138" cy="4884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0" name="直線箭頭接點 11">
            <a:extLst>
              <a:ext uri="{FF2B5EF4-FFF2-40B4-BE49-F238E27FC236}">
                <a16:creationId xmlns:a16="http://schemas.microsoft.com/office/drawing/2014/main" id="{E669FB6F-AD02-4EDE-A10C-F4D0C6B4830A}"/>
              </a:ext>
            </a:extLst>
          </p:cNvPr>
          <p:cNvCxnSpPr>
            <a:cxnSpLocks/>
          </p:cNvCxnSpPr>
          <p:nvPr/>
        </p:nvCxnSpPr>
        <p:spPr>
          <a:xfrm flipH="1" flipV="1">
            <a:off x="4674083" y="3778898"/>
            <a:ext cx="278089" cy="15326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9" name="直線箭頭接點 11">
            <a:extLst>
              <a:ext uri="{FF2B5EF4-FFF2-40B4-BE49-F238E27FC236}">
                <a16:creationId xmlns:a16="http://schemas.microsoft.com/office/drawing/2014/main" id="{8EE32020-2374-40C7-9D52-321BBE4D76B4}"/>
              </a:ext>
            </a:extLst>
          </p:cNvPr>
          <p:cNvCxnSpPr>
            <a:cxnSpLocks/>
            <a:stCxn id="31" idx="0"/>
          </p:cNvCxnSpPr>
          <p:nvPr/>
        </p:nvCxnSpPr>
        <p:spPr>
          <a:xfrm flipH="1" flipV="1">
            <a:off x="5802135" y="4065688"/>
            <a:ext cx="2119622" cy="10247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8891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24981" y="58881"/>
            <a:ext cx="10515600" cy="1325563"/>
          </a:xfrm>
        </p:spPr>
        <p:txBody>
          <a:bodyPr/>
          <a:lstStyle/>
          <a:p>
            <a:r>
              <a:rPr lang="en-US" altLang="zh-TW" dirty="0"/>
              <a:t>Quotes of </a:t>
            </a:r>
            <a:r>
              <a:rPr lang="en-US" altLang="zh-TW" dirty="0" err="1"/>
              <a:t>xtrain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51419" y="1364631"/>
            <a:ext cx="10515600" cy="4351338"/>
          </a:xfrm>
        </p:spPr>
        <p:txBody>
          <a:bodyPr/>
          <a:lstStyle/>
          <a:p>
            <a:r>
              <a:rPr lang="en-US" altLang="zh-TW" dirty="0"/>
              <a:t>The values for the training array (</a:t>
            </a:r>
            <a:r>
              <a:rPr lang="en-US" altLang="zh-TW" dirty="0" err="1">
                <a:solidFill>
                  <a:srgbClr val="0000FF"/>
                </a:solidFill>
              </a:rPr>
              <a:t>xtrain</a:t>
            </a:r>
            <a:r>
              <a:rPr lang="en-US" altLang="zh-TW" dirty="0"/>
              <a:t>), for open, low, high, and close can be plotted using the newly adjusted scales between 0 and 1.</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80</a:t>
            </a:fld>
            <a:endParaRPr lang="zh-TW" altLang="en-US" dirty="0"/>
          </a:p>
        </p:txBody>
      </p:sp>
      <p:pic>
        <p:nvPicPr>
          <p:cNvPr id="6" name="圖片 5">
            <a:extLst>
              <a:ext uri="{FF2B5EF4-FFF2-40B4-BE49-F238E27FC236}">
                <a16:creationId xmlns:a16="http://schemas.microsoft.com/office/drawing/2014/main" id="{7FF53558-6529-AF33-F1C7-B25A501759C0}"/>
              </a:ext>
            </a:extLst>
          </p:cNvPr>
          <p:cNvPicPr>
            <a:picLocks noChangeAspect="1"/>
          </p:cNvPicPr>
          <p:nvPr/>
        </p:nvPicPr>
        <p:blipFill rotWithShape="1">
          <a:blip r:embed="rId3"/>
          <a:srcRect l="6123" t="38367" r="53087" b="26395"/>
          <a:stretch/>
        </p:blipFill>
        <p:spPr>
          <a:xfrm>
            <a:off x="2411962" y="2884314"/>
            <a:ext cx="7341637" cy="3567513"/>
          </a:xfrm>
          <a:prstGeom prst="rect">
            <a:avLst/>
          </a:prstGeom>
        </p:spPr>
      </p:pic>
    </p:spTree>
    <p:extLst>
      <p:ext uri="{BB962C8B-B14F-4D97-AF65-F5344CB8AC3E}">
        <p14:creationId xmlns:p14="http://schemas.microsoft.com/office/powerpoint/2010/main" val="3537398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50801"/>
            <a:ext cx="10515600" cy="1325563"/>
          </a:xfrm>
        </p:spPr>
        <p:txBody>
          <a:bodyPr/>
          <a:lstStyle/>
          <a:p>
            <a:r>
              <a:rPr lang="en-US" altLang="zh-TW" dirty="0"/>
              <a:t>Quotes of </a:t>
            </a:r>
            <a:r>
              <a:rPr lang="en-US" altLang="zh-TW" dirty="0" err="1"/>
              <a:t>xtrain</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65478"/>
            <a:ext cx="10515600" cy="4351338"/>
          </a:xfrm>
        </p:spPr>
        <p:txBody>
          <a:bodyPr/>
          <a:lstStyle/>
          <a:p>
            <a:r>
              <a:rPr lang="en-US" altLang="zh-TW" dirty="0"/>
              <a:t>The adjusted scales between 0 and 1 for open, low, high, and close, as shown in the figure.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81</a:t>
            </a:fld>
            <a:endParaRPr lang="zh-TW" altLang="en-US" dirty="0"/>
          </a:p>
        </p:txBody>
      </p:sp>
      <p:pic>
        <p:nvPicPr>
          <p:cNvPr id="7" name="圖片 6">
            <a:extLst>
              <a:ext uri="{FF2B5EF4-FFF2-40B4-BE49-F238E27FC236}">
                <a16:creationId xmlns:a16="http://schemas.microsoft.com/office/drawing/2014/main" id="{F7E6E7A2-BDDC-B542-0605-78F3F68F1882}"/>
              </a:ext>
            </a:extLst>
          </p:cNvPr>
          <p:cNvPicPr>
            <a:picLocks noChangeAspect="1"/>
          </p:cNvPicPr>
          <p:nvPr/>
        </p:nvPicPr>
        <p:blipFill rotWithShape="1">
          <a:blip r:embed="rId3"/>
          <a:srcRect l="6874" t="39524" r="23391" b="10159"/>
          <a:stretch/>
        </p:blipFill>
        <p:spPr>
          <a:xfrm>
            <a:off x="1126671" y="2420477"/>
            <a:ext cx="9938657" cy="4033845"/>
          </a:xfrm>
          <a:prstGeom prst="rect">
            <a:avLst/>
          </a:prstGeom>
        </p:spPr>
      </p:pic>
    </p:spTree>
    <p:extLst>
      <p:ext uri="{BB962C8B-B14F-4D97-AF65-F5344CB8AC3E}">
        <p14:creationId xmlns:p14="http://schemas.microsoft.com/office/powerpoint/2010/main" val="1059542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Volume of </a:t>
            </a:r>
            <a:r>
              <a:rPr lang="en-US" altLang="zh-TW" dirty="0" err="1"/>
              <a:t>xtrain</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p:txBody>
          <a:bodyPr/>
          <a:lstStyle/>
          <a:p>
            <a:r>
              <a:rPr lang="en-US" altLang="zh-TW" dirty="0"/>
              <a:t>The volume can also be plotted with the scaled volume scores between 0 and 1.</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82</a:t>
            </a:fld>
            <a:endParaRPr lang="zh-TW" altLang="en-US" dirty="0"/>
          </a:p>
        </p:txBody>
      </p:sp>
      <p:pic>
        <p:nvPicPr>
          <p:cNvPr id="6" name="圖片 5">
            <a:extLst>
              <a:ext uri="{FF2B5EF4-FFF2-40B4-BE49-F238E27FC236}">
                <a16:creationId xmlns:a16="http://schemas.microsoft.com/office/drawing/2014/main" id="{A333B80B-72DA-B22F-6394-B13E04289546}"/>
              </a:ext>
            </a:extLst>
          </p:cNvPr>
          <p:cNvPicPr>
            <a:picLocks noChangeAspect="1"/>
          </p:cNvPicPr>
          <p:nvPr/>
        </p:nvPicPr>
        <p:blipFill rotWithShape="1">
          <a:blip r:embed="rId3"/>
          <a:srcRect l="5740" t="33061" r="53087" b="42449"/>
          <a:stretch/>
        </p:blipFill>
        <p:spPr>
          <a:xfrm>
            <a:off x="1949666" y="2917372"/>
            <a:ext cx="8292668" cy="2774500"/>
          </a:xfrm>
          <a:prstGeom prst="rect">
            <a:avLst/>
          </a:prstGeom>
        </p:spPr>
      </p:pic>
    </p:spTree>
    <p:extLst>
      <p:ext uri="{BB962C8B-B14F-4D97-AF65-F5344CB8AC3E}">
        <p14:creationId xmlns:p14="http://schemas.microsoft.com/office/powerpoint/2010/main" val="7026519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6103"/>
            <a:ext cx="10515600" cy="1325563"/>
          </a:xfrm>
        </p:spPr>
        <p:txBody>
          <a:bodyPr/>
          <a:lstStyle/>
          <a:p>
            <a:r>
              <a:rPr lang="en-US" altLang="zh-TW" dirty="0"/>
              <a:t>Volume of </a:t>
            </a:r>
            <a:r>
              <a:rPr lang="en-US" altLang="zh-TW" dirty="0" err="1"/>
              <a:t>xtrain</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957943" y="1253331"/>
            <a:ext cx="10515600" cy="4351338"/>
          </a:xfrm>
        </p:spPr>
        <p:txBody>
          <a:bodyPr/>
          <a:lstStyle/>
          <a:p>
            <a:r>
              <a:rPr lang="en-US" altLang="zh-TW" dirty="0"/>
              <a:t>The adjusted scales between 0 and 1 for volume, as shown in the following figure.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83</a:t>
            </a:fld>
            <a:endParaRPr lang="zh-TW" altLang="en-US" dirty="0"/>
          </a:p>
        </p:txBody>
      </p:sp>
      <p:pic>
        <p:nvPicPr>
          <p:cNvPr id="7" name="圖片 6">
            <a:extLst>
              <a:ext uri="{FF2B5EF4-FFF2-40B4-BE49-F238E27FC236}">
                <a16:creationId xmlns:a16="http://schemas.microsoft.com/office/drawing/2014/main" id="{EA98C3BA-F352-2272-74CF-A65F4BCCF9D6}"/>
              </a:ext>
            </a:extLst>
          </p:cNvPr>
          <p:cNvPicPr>
            <a:picLocks noChangeAspect="1"/>
          </p:cNvPicPr>
          <p:nvPr/>
        </p:nvPicPr>
        <p:blipFill rotWithShape="1">
          <a:blip r:embed="rId3"/>
          <a:srcRect l="6874" t="32222" r="23391" b="18095"/>
          <a:stretch/>
        </p:blipFill>
        <p:spPr>
          <a:xfrm>
            <a:off x="1104900" y="2347069"/>
            <a:ext cx="10221686" cy="4096369"/>
          </a:xfrm>
          <a:prstGeom prst="rect">
            <a:avLst/>
          </a:prstGeom>
        </p:spPr>
      </p:pic>
    </p:spTree>
    <p:extLst>
      <p:ext uri="{BB962C8B-B14F-4D97-AF65-F5344CB8AC3E}">
        <p14:creationId xmlns:p14="http://schemas.microsoft.com/office/powerpoint/2010/main" val="18586682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Build the Model</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54667"/>
            <a:ext cx="10515600" cy="4351338"/>
          </a:xfrm>
        </p:spPr>
        <p:txBody>
          <a:bodyPr>
            <a:normAutofit/>
          </a:bodyPr>
          <a:lstStyle/>
          <a:p>
            <a:r>
              <a:rPr lang="en-US" altLang="zh-TW" dirty="0"/>
              <a:t>Import </a:t>
            </a:r>
            <a:r>
              <a:rPr lang="en-US" altLang="zh-TW" dirty="0" err="1">
                <a:solidFill>
                  <a:srgbClr val="0000FF"/>
                </a:solidFill>
              </a:rPr>
              <a:t>keras</a:t>
            </a:r>
            <a:r>
              <a:rPr lang="en-US" altLang="zh-TW" dirty="0"/>
              <a:t> in </a:t>
            </a:r>
            <a:r>
              <a:rPr lang="en-US" altLang="zh-TW" dirty="0" err="1"/>
              <a:t>pyspark</a:t>
            </a:r>
            <a:r>
              <a:rPr lang="en-US" altLang="zh-TW" dirty="0"/>
              <a:t> to build the LSTM model with </a:t>
            </a:r>
            <a:r>
              <a:rPr lang="en-US" altLang="zh-TW" dirty="0">
                <a:solidFill>
                  <a:srgbClr val="0000FF"/>
                </a:solidFill>
              </a:rPr>
              <a:t>models </a:t>
            </a:r>
            <a:r>
              <a:rPr lang="en-US" altLang="zh-TW" dirty="0"/>
              <a:t>and </a:t>
            </a:r>
            <a:r>
              <a:rPr lang="en-US" altLang="zh-TW" dirty="0">
                <a:solidFill>
                  <a:srgbClr val="0000FF"/>
                </a:solidFill>
              </a:rPr>
              <a:t>layers</a:t>
            </a:r>
            <a:r>
              <a:rPr lang="en-US" altLang="zh-TW" dirty="0"/>
              <a:t> libraries.</a:t>
            </a:r>
          </a:p>
          <a:p>
            <a:endParaRPr lang="en-US" altLang="zh-TW" dirty="0"/>
          </a:p>
          <a:p>
            <a:pPr marL="0" indent="0">
              <a:buNone/>
            </a:pPr>
            <a:endParaRPr lang="en-US" altLang="zh-TW" sz="400" dirty="0"/>
          </a:p>
          <a:p>
            <a:pPr marL="0" indent="0">
              <a:buNone/>
            </a:pPr>
            <a:endParaRPr lang="en-US" altLang="zh-TW" sz="400" dirty="0"/>
          </a:p>
          <a:p>
            <a:pPr marL="0" indent="0">
              <a:buNone/>
            </a:pPr>
            <a:endParaRPr lang="en-US" altLang="zh-TW" sz="400" dirty="0"/>
          </a:p>
          <a:p>
            <a:r>
              <a:rPr lang="en-US" altLang="zh-TW" dirty="0"/>
              <a:t>The LSTM model will be defined using a </a:t>
            </a:r>
            <a:r>
              <a:rPr lang="en-US" altLang="zh-TW" dirty="0">
                <a:solidFill>
                  <a:srgbClr val="0000FF"/>
                </a:solidFill>
              </a:rPr>
              <a:t>Sequential() </a:t>
            </a:r>
            <a:r>
              <a:rPr lang="en-US" altLang="zh-TW" dirty="0"/>
              <a:t>that works with time series that are sequence-dependent.</a:t>
            </a:r>
          </a:p>
          <a:p>
            <a:endParaRPr lang="en-US" altLang="zh-TW"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84</a:t>
            </a:fld>
            <a:endParaRPr lang="zh-TW" altLang="en-US" dirty="0"/>
          </a:p>
        </p:txBody>
      </p:sp>
      <p:pic>
        <p:nvPicPr>
          <p:cNvPr id="6" name="圖片 5">
            <a:extLst>
              <a:ext uri="{FF2B5EF4-FFF2-40B4-BE49-F238E27FC236}">
                <a16:creationId xmlns:a16="http://schemas.microsoft.com/office/drawing/2014/main" id="{EAD384A2-4597-CBCC-31CE-3F0631B8C2AA}"/>
              </a:ext>
            </a:extLst>
          </p:cNvPr>
          <p:cNvPicPr>
            <a:picLocks noChangeAspect="1"/>
          </p:cNvPicPr>
          <p:nvPr/>
        </p:nvPicPr>
        <p:blipFill rotWithShape="1">
          <a:blip r:embed="rId3"/>
          <a:srcRect l="5816" t="52925" r="48571" b="42151"/>
          <a:stretch/>
        </p:blipFill>
        <p:spPr>
          <a:xfrm>
            <a:off x="1704058" y="2461238"/>
            <a:ext cx="8783884" cy="533400"/>
          </a:xfrm>
          <a:prstGeom prst="rect">
            <a:avLst/>
          </a:prstGeom>
        </p:spPr>
      </p:pic>
      <p:pic>
        <p:nvPicPr>
          <p:cNvPr id="8" name="圖片 7">
            <a:extLst>
              <a:ext uri="{FF2B5EF4-FFF2-40B4-BE49-F238E27FC236}">
                <a16:creationId xmlns:a16="http://schemas.microsoft.com/office/drawing/2014/main" id="{E8E85436-609C-C799-9D6D-EBB9FECAD31B}"/>
              </a:ext>
            </a:extLst>
          </p:cNvPr>
          <p:cNvPicPr>
            <a:picLocks noChangeAspect="1"/>
          </p:cNvPicPr>
          <p:nvPr/>
        </p:nvPicPr>
        <p:blipFill rotWithShape="1">
          <a:blip r:embed="rId3"/>
          <a:srcRect l="5816" t="60166" r="48571" b="36421"/>
          <a:stretch/>
        </p:blipFill>
        <p:spPr>
          <a:xfrm>
            <a:off x="1704058" y="4572000"/>
            <a:ext cx="8783884" cy="369693"/>
          </a:xfrm>
          <a:prstGeom prst="rect">
            <a:avLst/>
          </a:prstGeom>
        </p:spPr>
      </p:pic>
    </p:spTree>
    <p:extLst>
      <p:ext uri="{BB962C8B-B14F-4D97-AF65-F5344CB8AC3E}">
        <p14:creationId xmlns:p14="http://schemas.microsoft.com/office/powerpoint/2010/main" val="16327429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8C2879-D72C-3336-0E2B-9B00C443D806}"/>
              </a:ext>
            </a:extLst>
          </p:cNvPr>
          <p:cNvSpPr>
            <a:spLocks noGrp="1"/>
          </p:cNvSpPr>
          <p:nvPr>
            <p:ph type="title"/>
          </p:nvPr>
        </p:nvSpPr>
        <p:spPr>
          <a:xfrm>
            <a:off x="838200" y="-3287"/>
            <a:ext cx="10515600" cy="1325563"/>
          </a:xfrm>
        </p:spPr>
        <p:txBody>
          <a:bodyPr/>
          <a:lstStyle/>
          <a:p>
            <a:r>
              <a:rPr lang="en-US" altLang="zh-TW" dirty="0"/>
              <a:t>Build the Model (Cont’d)</a:t>
            </a:r>
            <a:endParaRPr lang="zh-TW" altLang="en-US" dirty="0"/>
          </a:p>
        </p:txBody>
      </p:sp>
      <p:sp>
        <p:nvSpPr>
          <p:cNvPr id="3" name="內容版面配置區 2">
            <a:extLst>
              <a:ext uri="{FF2B5EF4-FFF2-40B4-BE49-F238E27FC236}">
                <a16:creationId xmlns:a16="http://schemas.microsoft.com/office/drawing/2014/main" id="{21C68B4B-137B-4823-A69B-E67EC9FE50A9}"/>
              </a:ext>
            </a:extLst>
          </p:cNvPr>
          <p:cNvSpPr>
            <a:spLocks noGrp="1"/>
          </p:cNvSpPr>
          <p:nvPr>
            <p:ph idx="1"/>
          </p:nvPr>
        </p:nvSpPr>
        <p:spPr>
          <a:xfrm>
            <a:off x="838200" y="1322276"/>
            <a:ext cx="10515600" cy="4351338"/>
          </a:xfrm>
        </p:spPr>
        <p:txBody>
          <a:bodyPr>
            <a:normAutofit/>
          </a:bodyPr>
          <a:lstStyle/>
          <a:p>
            <a:r>
              <a:rPr lang="en-US" altLang="zh-TW" dirty="0" err="1">
                <a:solidFill>
                  <a:srgbClr val="0000FF"/>
                </a:solidFill>
              </a:rPr>
              <a:t>input_shape</a:t>
            </a:r>
            <a:r>
              <a:rPr lang="en-US" altLang="zh-TW" dirty="0">
                <a:solidFill>
                  <a:srgbClr val="0000FF"/>
                </a:solidFill>
              </a:rPr>
              <a:t> = (1,5)</a:t>
            </a:r>
            <a:r>
              <a:rPr lang="en-US" altLang="zh-TW" dirty="0"/>
              <a:t>: One dependent variable and 5 independent variables in the training dataset.</a:t>
            </a:r>
          </a:p>
          <a:p>
            <a:r>
              <a:rPr lang="en-US" altLang="zh-TW" dirty="0"/>
              <a:t>Only one Dense layer will be used to define the neural network.</a:t>
            </a:r>
          </a:p>
          <a:p>
            <a:r>
              <a:rPr lang="en-US" altLang="zh-TW" dirty="0" err="1">
                <a:solidFill>
                  <a:srgbClr val="0000FF"/>
                </a:solidFill>
              </a:rPr>
              <a:t>mean_squared_error</a:t>
            </a:r>
            <a:r>
              <a:rPr lang="en-US" altLang="zh-TW" dirty="0">
                <a:solidFill>
                  <a:srgbClr val="0000FF"/>
                </a:solidFill>
              </a:rPr>
              <a:t> </a:t>
            </a:r>
            <a:r>
              <a:rPr lang="en-US" altLang="zh-TW" dirty="0"/>
              <a:t>calculation is best to determine how close the predicted value is to the actual value.</a:t>
            </a:r>
          </a:p>
          <a:p>
            <a:pPr>
              <a:tabLst>
                <a:tab pos="7978775" algn="l"/>
              </a:tabLst>
            </a:pPr>
            <a:r>
              <a:rPr lang="en-US" altLang="zh-TW" dirty="0"/>
              <a:t>Optimizer is defined as ‘</a:t>
            </a:r>
            <a:r>
              <a:rPr lang="en-US" altLang="zh-TW" dirty="0" err="1">
                <a:solidFill>
                  <a:srgbClr val="0000FF"/>
                </a:solidFill>
              </a:rPr>
              <a:t>adam</a:t>
            </a:r>
            <a:r>
              <a:rPr lang="en-US" altLang="zh-TW" dirty="0"/>
              <a:t>’ which gives good results when being used with recurrent neural networks. </a:t>
            </a:r>
            <a:endParaRPr lang="zh-TW" altLang="en-US" dirty="0"/>
          </a:p>
        </p:txBody>
      </p:sp>
      <p:sp>
        <p:nvSpPr>
          <p:cNvPr id="4" name="投影片編號版面配置區 3">
            <a:extLst>
              <a:ext uri="{FF2B5EF4-FFF2-40B4-BE49-F238E27FC236}">
                <a16:creationId xmlns:a16="http://schemas.microsoft.com/office/drawing/2014/main" id="{F264CC57-CF96-6316-04E9-9AB8B35A4B79}"/>
              </a:ext>
            </a:extLst>
          </p:cNvPr>
          <p:cNvSpPr>
            <a:spLocks noGrp="1"/>
          </p:cNvSpPr>
          <p:nvPr>
            <p:ph type="sldNum" sz="quarter" idx="12"/>
          </p:nvPr>
        </p:nvSpPr>
        <p:spPr/>
        <p:txBody>
          <a:bodyPr/>
          <a:lstStyle/>
          <a:p>
            <a:fld id="{C4228B2F-DCD5-4BFB-98DD-2DA449AD3239}" type="slidenum">
              <a:rPr lang="zh-TW" altLang="en-US" smtClean="0"/>
              <a:pPr/>
              <a:t>85</a:t>
            </a:fld>
            <a:endParaRPr lang="zh-TW" altLang="en-US" dirty="0"/>
          </a:p>
        </p:txBody>
      </p:sp>
      <p:pic>
        <p:nvPicPr>
          <p:cNvPr id="5" name="圖片 4">
            <a:extLst>
              <a:ext uri="{FF2B5EF4-FFF2-40B4-BE49-F238E27FC236}">
                <a16:creationId xmlns:a16="http://schemas.microsoft.com/office/drawing/2014/main" id="{B9574917-EC29-E3C5-4823-3127E469CD6E}"/>
              </a:ext>
            </a:extLst>
          </p:cNvPr>
          <p:cNvPicPr>
            <a:picLocks noChangeAspect="1"/>
          </p:cNvPicPr>
          <p:nvPr/>
        </p:nvPicPr>
        <p:blipFill rotWithShape="1">
          <a:blip r:embed="rId3"/>
          <a:srcRect l="5816" t="63016" r="48571" b="25851"/>
          <a:stretch/>
        </p:blipFill>
        <p:spPr>
          <a:xfrm>
            <a:off x="1268755" y="4785854"/>
            <a:ext cx="9654490" cy="1325563"/>
          </a:xfrm>
          <a:prstGeom prst="rect">
            <a:avLst/>
          </a:prstGeom>
        </p:spPr>
      </p:pic>
    </p:spTree>
    <p:extLst>
      <p:ext uri="{BB962C8B-B14F-4D97-AF65-F5344CB8AC3E}">
        <p14:creationId xmlns:p14="http://schemas.microsoft.com/office/powerpoint/2010/main" val="24391202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Build the Model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56121"/>
            <a:ext cx="10515600" cy="4351338"/>
          </a:xfrm>
        </p:spPr>
        <p:txBody>
          <a:bodyPr/>
          <a:lstStyle/>
          <a:p>
            <a:r>
              <a:rPr lang="en-US" altLang="zh-TW" dirty="0" err="1">
                <a:solidFill>
                  <a:srgbClr val="0000FF"/>
                </a:solidFill>
              </a:rPr>
              <a:t>xtrain</a:t>
            </a:r>
            <a:r>
              <a:rPr lang="en-US" altLang="zh-TW" dirty="0"/>
              <a:t> and </a:t>
            </a:r>
            <a:r>
              <a:rPr lang="en-US" altLang="zh-TW" dirty="0" err="1">
                <a:solidFill>
                  <a:srgbClr val="0000FF"/>
                </a:solidFill>
              </a:rPr>
              <a:t>xtest</a:t>
            </a:r>
            <a:r>
              <a:rPr lang="en-US" altLang="zh-TW" dirty="0"/>
              <a:t> are currently two-dimensional arrays, to incorporate them into the LSTM model, they will need to be converted to three-dimensional arrays by using </a:t>
            </a:r>
            <a:r>
              <a:rPr lang="en-US" altLang="zh-TW" dirty="0">
                <a:solidFill>
                  <a:srgbClr val="0000FF"/>
                </a:solidFill>
              </a:rPr>
              <a:t>reshape()</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86</a:t>
            </a:fld>
            <a:endParaRPr lang="zh-TW" altLang="en-US" dirty="0"/>
          </a:p>
        </p:txBody>
      </p:sp>
      <p:grpSp>
        <p:nvGrpSpPr>
          <p:cNvPr id="5" name="群組 4">
            <a:extLst>
              <a:ext uri="{FF2B5EF4-FFF2-40B4-BE49-F238E27FC236}">
                <a16:creationId xmlns:a16="http://schemas.microsoft.com/office/drawing/2014/main" id="{64E79D17-8D4F-B896-3BC8-F7C565831112}"/>
              </a:ext>
            </a:extLst>
          </p:cNvPr>
          <p:cNvGrpSpPr/>
          <p:nvPr/>
        </p:nvGrpSpPr>
        <p:grpSpPr>
          <a:xfrm>
            <a:off x="2340429" y="3309257"/>
            <a:ext cx="7511142" cy="2609088"/>
            <a:chOff x="765110" y="2164702"/>
            <a:chExt cx="6083559" cy="2082251"/>
          </a:xfrm>
        </p:grpSpPr>
        <p:pic>
          <p:nvPicPr>
            <p:cNvPr id="6" name="圖片 5">
              <a:extLst>
                <a:ext uri="{FF2B5EF4-FFF2-40B4-BE49-F238E27FC236}">
                  <a16:creationId xmlns:a16="http://schemas.microsoft.com/office/drawing/2014/main" id="{545BB58E-57B2-20E3-21FC-6BC45C874FD7}"/>
                </a:ext>
              </a:extLst>
            </p:cNvPr>
            <p:cNvPicPr>
              <a:picLocks noChangeAspect="1"/>
            </p:cNvPicPr>
            <p:nvPr/>
          </p:nvPicPr>
          <p:blipFill rotWithShape="1">
            <a:blip r:embed="rId3"/>
            <a:srcRect l="6275" t="31565" r="43827" b="59455"/>
            <a:stretch/>
          </p:blipFill>
          <p:spPr>
            <a:xfrm>
              <a:off x="765110" y="2164702"/>
              <a:ext cx="6083559" cy="615820"/>
            </a:xfrm>
            <a:prstGeom prst="rect">
              <a:avLst/>
            </a:prstGeom>
          </p:spPr>
        </p:pic>
        <p:pic>
          <p:nvPicPr>
            <p:cNvPr id="8" name="圖片 7">
              <a:extLst>
                <a:ext uri="{FF2B5EF4-FFF2-40B4-BE49-F238E27FC236}">
                  <a16:creationId xmlns:a16="http://schemas.microsoft.com/office/drawing/2014/main" id="{CBA0311D-4A13-FE7C-019D-863307619BB5}"/>
                </a:ext>
              </a:extLst>
            </p:cNvPr>
            <p:cNvPicPr>
              <a:picLocks noChangeAspect="1"/>
            </p:cNvPicPr>
            <p:nvPr/>
          </p:nvPicPr>
          <p:blipFill rotWithShape="1">
            <a:blip r:embed="rId3"/>
            <a:srcRect l="6275" t="43809" r="46352" b="38912"/>
            <a:stretch/>
          </p:blipFill>
          <p:spPr>
            <a:xfrm>
              <a:off x="838200" y="3013786"/>
              <a:ext cx="6010469" cy="1233167"/>
            </a:xfrm>
            <a:prstGeom prst="rect">
              <a:avLst/>
            </a:prstGeom>
          </p:spPr>
        </p:pic>
      </p:grpSp>
    </p:spTree>
    <p:extLst>
      <p:ext uri="{BB962C8B-B14F-4D97-AF65-F5344CB8AC3E}">
        <p14:creationId xmlns:p14="http://schemas.microsoft.com/office/powerpoint/2010/main" val="4269737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37284"/>
            <a:ext cx="10515600" cy="1325563"/>
          </a:xfrm>
        </p:spPr>
        <p:txBody>
          <a:bodyPr/>
          <a:lstStyle/>
          <a:p>
            <a:r>
              <a:rPr lang="en-US" altLang="zh-TW" dirty="0"/>
              <a:t>Train the Model</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362847"/>
            <a:ext cx="10515600" cy="4351338"/>
          </a:xfrm>
        </p:spPr>
        <p:txBody>
          <a:bodyPr/>
          <a:lstStyle/>
          <a:p>
            <a:r>
              <a:rPr lang="en-US" altLang="zh-TW" dirty="0"/>
              <a:t>The model is fit with </a:t>
            </a:r>
            <a:r>
              <a:rPr lang="en-US" altLang="zh-TW" dirty="0" err="1"/>
              <a:t>xtrain</a:t>
            </a:r>
            <a:r>
              <a:rPr lang="en-US" altLang="zh-TW" dirty="0"/>
              <a:t> and </a:t>
            </a:r>
            <a:r>
              <a:rPr lang="en-US" altLang="zh-TW" dirty="0" err="1"/>
              <a:t>ytrain</a:t>
            </a:r>
            <a:r>
              <a:rPr lang="en-US" altLang="zh-TW" dirty="0"/>
              <a:t> which </a:t>
            </a:r>
            <a:r>
              <a:rPr lang="en-US" altLang="zh-TW" dirty="0" err="1">
                <a:solidFill>
                  <a:srgbClr val="0000FF"/>
                </a:solidFill>
              </a:rPr>
              <a:t>batch_size</a:t>
            </a:r>
            <a:r>
              <a:rPr lang="en-US" altLang="zh-TW" dirty="0">
                <a:solidFill>
                  <a:srgbClr val="0000FF"/>
                </a:solidFill>
              </a:rPr>
              <a:t> </a:t>
            </a:r>
            <a:r>
              <a:rPr lang="en-US" altLang="zh-TW" dirty="0"/>
              <a:t>is set to ten with hundred </a:t>
            </a:r>
            <a:r>
              <a:rPr lang="en-US" altLang="zh-TW" dirty="0">
                <a:solidFill>
                  <a:srgbClr val="0000FF"/>
                </a:solidFill>
              </a:rPr>
              <a:t>epochs</a:t>
            </a:r>
            <a:r>
              <a:rPr lang="en-US" altLang="zh-TW" dirty="0"/>
              <a:t>. </a:t>
            </a:r>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87</a:t>
            </a:fld>
            <a:endParaRPr lang="zh-TW" altLang="en-US" dirty="0"/>
          </a:p>
        </p:txBody>
      </p:sp>
      <p:pic>
        <p:nvPicPr>
          <p:cNvPr id="6" name="圖片 5">
            <a:extLst>
              <a:ext uri="{FF2B5EF4-FFF2-40B4-BE49-F238E27FC236}">
                <a16:creationId xmlns:a16="http://schemas.microsoft.com/office/drawing/2014/main" id="{C58327E6-8F1F-C346-2A7F-6DB40D4089E5}"/>
              </a:ext>
            </a:extLst>
          </p:cNvPr>
          <p:cNvPicPr>
            <a:picLocks noChangeAspect="1"/>
          </p:cNvPicPr>
          <p:nvPr/>
        </p:nvPicPr>
        <p:blipFill rotWithShape="1">
          <a:blip r:embed="rId3"/>
          <a:srcRect l="5740" t="41224" r="41454" b="19864"/>
          <a:stretch/>
        </p:blipFill>
        <p:spPr>
          <a:xfrm>
            <a:off x="1826632" y="2670757"/>
            <a:ext cx="8538735" cy="3539244"/>
          </a:xfrm>
          <a:prstGeom prst="rect">
            <a:avLst/>
          </a:prstGeom>
        </p:spPr>
      </p:pic>
    </p:spTree>
    <p:extLst>
      <p:ext uri="{BB962C8B-B14F-4D97-AF65-F5344CB8AC3E}">
        <p14:creationId xmlns:p14="http://schemas.microsoft.com/office/powerpoint/2010/main" val="6515466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82095"/>
            <a:ext cx="10515600" cy="1325563"/>
          </a:xfrm>
        </p:spPr>
        <p:txBody>
          <a:bodyPr/>
          <a:lstStyle/>
          <a:p>
            <a:r>
              <a:rPr lang="en-US" altLang="zh-TW" dirty="0"/>
              <a:t>Show the Model</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77040"/>
            <a:ext cx="4974772" cy="4351338"/>
          </a:xfrm>
        </p:spPr>
        <p:txBody>
          <a:bodyPr>
            <a:normAutofit/>
          </a:bodyPr>
          <a:lstStyle/>
          <a:p>
            <a:pPr>
              <a:lnSpc>
                <a:spcPct val="130000"/>
              </a:lnSpc>
            </a:pPr>
            <a:r>
              <a:rPr lang="en-US" altLang="zh-TW" dirty="0"/>
              <a:t>The mean squared error loss in each epoch is visualized.</a:t>
            </a:r>
          </a:p>
          <a:p>
            <a:pPr>
              <a:lnSpc>
                <a:spcPct val="130000"/>
              </a:lnSpc>
            </a:pPr>
            <a:endParaRPr lang="en-US" altLang="zh-TW" sz="400" dirty="0"/>
          </a:p>
          <a:p>
            <a:pPr>
              <a:lnSpc>
                <a:spcPct val="130000"/>
              </a:lnSpc>
            </a:pPr>
            <a:r>
              <a:rPr lang="en-US" altLang="zh-TW" dirty="0"/>
              <a:t>After the fifth or sixth epoch, we can see that the loss gradually flattens out, as shown in the screenshot on the right-hand side.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88</a:t>
            </a:fld>
            <a:endParaRPr lang="zh-TW" altLang="en-US" dirty="0"/>
          </a:p>
        </p:txBody>
      </p:sp>
      <p:grpSp>
        <p:nvGrpSpPr>
          <p:cNvPr id="8" name="群組 7">
            <a:extLst>
              <a:ext uri="{FF2B5EF4-FFF2-40B4-BE49-F238E27FC236}">
                <a16:creationId xmlns:a16="http://schemas.microsoft.com/office/drawing/2014/main" id="{1DB3B934-72F0-B5A8-3E53-152E69A099D2}"/>
              </a:ext>
            </a:extLst>
          </p:cNvPr>
          <p:cNvGrpSpPr/>
          <p:nvPr/>
        </p:nvGrpSpPr>
        <p:grpSpPr>
          <a:xfrm>
            <a:off x="5998028" y="1577040"/>
            <a:ext cx="5758542" cy="4941906"/>
            <a:chOff x="5889171" y="1597006"/>
            <a:chExt cx="5758542" cy="4941906"/>
          </a:xfrm>
        </p:grpSpPr>
        <p:pic>
          <p:nvPicPr>
            <p:cNvPr id="6" name="圖片 5">
              <a:extLst>
                <a:ext uri="{FF2B5EF4-FFF2-40B4-BE49-F238E27FC236}">
                  <a16:creationId xmlns:a16="http://schemas.microsoft.com/office/drawing/2014/main" id="{CC0FAA91-8039-A9B0-D9D7-D6D262042CBF}"/>
                </a:ext>
              </a:extLst>
            </p:cNvPr>
            <p:cNvPicPr>
              <a:picLocks noChangeAspect="1"/>
            </p:cNvPicPr>
            <p:nvPr/>
          </p:nvPicPr>
          <p:blipFill rotWithShape="1">
            <a:blip r:embed="rId3"/>
            <a:srcRect l="4968" t="32540" r="58125" b="51357"/>
            <a:stretch/>
          </p:blipFill>
          <p:spPr>
            <a:xfrm>
              <a:off x="5889171" y="1597006"/>
              <a:ext cx="5758542" cy="1413337"/>
            </a:xfrm>
            <a:prstGeom prst="rect">
              <a:avLst/>
            </a:prstGeom>
          </p:spPr>
        </p:pic>
        <p:pic>
          <p:nvPicPr>
            <p:cNvPr id="7" name="圖片 6">
              <a:extLst>
                <a:ext uri="{FF2B5EF4-FFF2-40B4-BE49-F238E27FC236}">
                  <a16:creationId xmlns:a16="http://schemas.microsoft.com/office/drawing/2014/main" id="{40508E4E-A361-ED82-FE8B-8B9EC1CA7751}"/>
                </a:ext>
              </a:extLst>
            </p:cNvPr>
            <p:cNvPicPr>
              <a:picLocks noChangeAspect="1"/>
            </p:cNvPicPr>
            <p:nvPr/>
          </p:nvPicPr>
          <p:blipFill rotWithShape="1">
            <a:blip r:embed="rId3"/>
            <a:srcRect l="8525" t="50113" r="58126" b="9931"/>
            <a:stretch/>
          </p:blipFill>
          <p:spPr>
            <a:xfrm>
              <a:off x="5889171" y="3032115"/>
              <a:ext cx="5203370" cy="3506797"/>
            </a:xfrm>
            <a:prstGeom prst="rect">
              <a:avLst/>
            </a:prstGeom>
          </p:spPr>
        </p:pic>
      </p:grpSp>
    </p:spTree>
    <p:extLst>
      <p:ext uri="{BB962C8B-B14F-4D97-AF65-F5344CB8AC3E}">
        <p14:creationId xmlns:p14="http://schemas.microsoft.com/office/powerpoint/2010/main" val="345238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501692"/>
            <a:ext cx="10515600" cy="4351338"/>
          </a:xfrm>
        </p:spPr>
        <p:txBody>
          <a:bodyPr/>
          <a:lstStyle/>
          <a:p>
            <a:r>
              <a:rPr lang="en-US" altLang="zh-TW" dirty="0">
                <a:solidFill>
                  <a:srgbClr val="0000FF"/>
                </a:solidFill>
              </a:rPr>
              <a:t>predict() </a:t>
            </a:r>
            <a:r>
              <a:rPr lang="en-US" altLang="zh-TW" dirty="0"/>
              <a:t>is used in batch processing of large numbers of inputs and generates output predictions for the input samples.</a:t>
            </a:r>
          </a:p>
          <a:p>
            <a:r>
              <a:rPr lang="en-US" altLang="zh-TW" dirty="0">
                <a:solidFill>
                  <a:srgbClr val="0000FF"/>
                </a:solidFill>
              </a:rPr>
              <a:t>c</a:t>
            </a:r>
            <a:r>
              <a:rPr lang="en-US" altLang="zh-TW" b="0" i="0" dirty="0">
                <a:solidFill>
                  <a:srgbClr val="0000FF"/>
                </a:solidFill>
                <a:effectLst/>
              </a:rPr>
              <a:t>oncatenate()</a:t>
            </a:r>
            <a:r>
              <a:rPr lang="en-US" altLang="zh-TW" b="0" i="0" dirty="0">
                <a:effectLst/>
              </a:rPr>
              <a:t>:</a:t>
            </a:r>
            <a:r>
              <a:rPr lang="en-US" altLang="zh-TW" b="0" i="0" dirty="0">
                <a:solidFill>
                  <a:srgbClr val="0000FF"/>
                </a:solidFill>
                <a:effectLst/>
              </a:rPr>
              <a:t> </a:t>
            </a:r>
            <a:r>
              <a:rPr lang="en-US" altLang="zh-TW" dirty="0"/>
              <a:t>C</a:t>
            </a:r>
            <a:r>
              <a:rPr lang="en-US" altLang="zh-TW" b="0" i="0" dirty="0">
                <a:effectLst/>
              </a:rPr>
              <a:t>ombine </a:t>
            </a:r>
            <a:r>
              <a:rPr lang="en-US" altLang="zh-TW" dirty="0"/>
              <a:t>2</a:t>
            </a:r>
            <a:r>
              <a:rPr lang="en-US" altLang="zh-TW" b="0" i="0" dirty="0">
                <a:effectLst/>
              </a:rPr>
              <a:t> NumPy arrays column-wise by specifying axis=1.</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89</a:t>
            </a:fld>
            <a:endParaRPr lang="zh-TW" altLang="en-US" dirty="0"/>
          </a:p>
        </p:txBody>
      </p:sp>
      <p:pic>
        <p:nvPicPr>
          <p:cNvPr id="6" name="圖片 5">
            <a:extLst>
              <a:ext uri="{FF2B5EF4-FFF2-40B4-BE49-F238E27FC236}">
                <a16:creationId xmlns:a16="http://schemas.microsoft.com/office/drawing/2014/main" id="{5AACBD69-0337-5F93-9DF9-A1B89804C10E}"/>
              </a:ext>
            </a:extLst>
          </p:cNvPr>
          <p:cNvPicPr>
            <a:picLocks noChangeAspect="1"/>
          </p:cNvPicPr>
          <p:nvPr/>
        </p:nvPicPr>
        <p:blipFill rotWithShape="1">
          <a:blip r:embed="rId3"/>
          <a:srcRect l="5741" t="42721" r="42602" b="36552"/>
          <a:stretch/>
        </p:blipFill>
        <p:spPr>
          <a:xfrm>
            <a:off x="2109785" y="3897086"/>
            <a:ext cx="7972430" cy="1799415"/>
          </a:xfrm>
          <a:prstGeom prst="rect">
            <a:avLst/>
          </a:prstGeom>
        </p:spPr>
      </p:pic>
    </p:spTree>
    <p:extLst>
      <p:ext uri="{BB962C8B-B14F-4D97-AF65-F5344CB8AC3E}">
        <p14:creationId xmlns:p14="http://schemas.microsoft.com/office/powerpoint/2010/main" val="657160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A503B-8116-6D4E-AF12-9BD3B4EAC16F}"/>
              </a:ext>
            </a:extLst>
          </p:cNvPr>
          <p:cNvSpPr>
            <a:spLocks noGrp="1"/>
          </p:cNvSpPr>
          <p:nvPr>
            <p:ph type="title"/>
          </p:nvPr>
        </p:nvSpPr>
        <p:spPr>
          <a:xfrm>
            <a:off x="838200" y="106807"/>
            <a:ext cx="10515600" cy="1325563"/>
          </a:xfrm>
        </p:spPr>
        <p:txBody>
          <a:bodyPr/>
          <a:lstStyle/>
          <a:p>
            <a:r>
              <a:rPr kumimoji="1" lang="en-US" altLang="zh-TW" dirty="0"/>
              <a:t>Change to Use GPU</a:t>
            </a:r>
            <a:endParaRPr kumimoji="1" lang="zh-TW" altLang="en-US" dirty="0"/>
          </a:p>
        </p:txBody>
      </p:sp>
      <p:sp>
        <p:nvSpPr>
          <p:cNvPr id="3" name="文字版面配置區 2">
            <a:extLst>
              <a:ext uri="{FF2B5EF4-FFF2-40B4-BE49-F238E27FC236}">
                <a16:creationId xmlns:a16="http://schemas.microsoft.com/office/drawing/2014/main" id="{9E4A5C2A-2038-DC4C-9577-F3CE4BB7E57F}"/>
              </a:ext>
            </a:extLst>
          </p:cNvPr>
          <p:cNvSpPr>
            <a:spLocks noGrp="1"/>
          </p:cNvSpPr>
          <p:nvPr>
            <p:ph idx="1"/>
          </p:nvPr>
        </p:nvSpPr>
        <p:spPr>
          <a:xfrm>
            <a:off x="838200" y="1289571"/>
            <a:ext cx="10515600" cy="4351338"/>
          </a:xfrm>
        </p:spPr>
        <p:txBody>
          <a:bodyPr/>
          <a:lstStyle/>
          <a:p>
            <a:r>
              <a:rPr kumimoji="1" lang="en-US" altLang="zh-TW" dirty="0"/>
              <a:t>We can change to GPU </a:t>
            </a:r>
            <a:r>
              <a:rPr kumimoji="1" lang="en" altLang="zh-TW" dirty="0"/>
              <a:t>h</a:t>
            </a:r>
            <a:r>
              <a:rPr lang="en" altLang="zh-TW" dirty="0"/>
              <a:t>ardware accelerator.</a:t>
            </a:r>
            <a:endParaRPr kumimoji="1" lang="zh-TW" altLang="en-US" dirty="0"/>
          </a:p>
        </p:txBody>
      </p:sp>
      <p:sp>
        <p:nvSpPr>
          <p:cNvPr id="4" name="投影片編號版面配置區 3">
            <a:extLst>
              <a:ext uri="{FF2B5EF4-FFF2-40B4-BE49-F238E27FC236}">
                <a16:creationId xmlns:a16="http://schemas.microsoft.com/office/drawing/2014/main" id="{200A49D9-7D15-8248-8BFA-5D267376D52B}"/>
              </a:ext>
            </a:extLst>
          </p:cNvPr>
          <p:cNvSpPr>
            <a:spLocks noGrp="1"/>
          </p:cNvSpPr>
          <p:nvPr>
            <p:ph type="sldNum" sz="quarter" idx="12"/>
          </p:nvPr>
        </p:nvSpPr>
        <p:spPr/>
        <p:txBody>
          <a:bodyPr/>
          <a:lstStyle/>
          <a:p>
            <a:fld id="{00000000-1234-1234-1234-123412341234}" type="slidenum">
              <a:rPr lang="en-US" smtClean="0"/>
              <a:pPr/>
              <a:t>9</a:t>
            </a:fld>
            <a:endParaRPr lang="en-US" dirty="0"/>
          </a:p>
        </p:txBody>
      </p:sp>
      <p:pic>
        <p:nvPicPr>
          <p:cNvPr id="6" name="圖片 5">
            <a:extLst>
              <a:ext uri="{FF2B5EF4-FFF2-40B4-BE49-F238E27FC236}">
                <a16:creationId xmlns:a16="http://schemas.microsoft.com/office/drawing/2014/main" id="{48C32FCB-7D4C-1845-A2E7-1E864659F806}"/>
              </a:ext>
            </a:extLst>
          </p:cNvPr>
          <p:cNvPicPr>
            <a:picLocks noChangeAspect="1"/>
          </p:cNvPicPr>
          <p:nvPr/>
        </p:nvPicPr>
        <p:blipFill>
          <a:blip r:embed="rId3"/>
          <a:stretch>
            <a:fillRect/>
          </a:stretch>
        </p:blipFill>
        <p:spPr>
          <a:xfrm>
            <a:off x="645417" y="1966120"/>
            <a:ext cx="5450583" cy="4526755"/>
          </a:xfrm>
          <a:prstGeom prst="rect">
            <a:avLst/>
          </a:prstGeom>
        </p:spPr>
      </p:pic>
      <p:pic>
        <p:nvPicPr>
          <p:cNvPr id="8" name="圖片 7">
            <a:extLst>
              <a:ext uri="{FF2B5EF4-FFF2-40B4-BE49-F238E27FC236}">
                <a16:creationId xmlns:a16="http://schemas.microsoft.com/office/drawing/2014/main" id="{DECF6AEE-BF50-324D-8B09-E3A982A90783}"/>
              </a:ext>
            </a:extLst>
          </p:cNvPr>
          <p:cNvPicPr>
            <a:picLocks noChangeAspect="1"/>
          </p:cNvPicPr>
          <p:nvPr/>
        </p:nvPicPr>
        <p:blipFill>
          <a:blip r:embed="rId4"/>
          <a:stretch>
            <a:fillRect/>
          </a:stretch>
        </p:blipFill>
        <p:spPr>
          <a:xfrm>
            <a:off x="6288783" y="2289280"/>
            <a:ext cx="5641664" cy="3880434"/>
          </a:xfrm>
          <a:prstGeom prst="rect">
            <a:avLst/>
          </a:prstGeom>
        </p:spPr>
      </p:pic>
      <p:sp>
        <p:nvSpPr>
          <p:cNvPr id="5" name="矩形 4">
            <a:extLst>
              <a:ext uri="{FF2B5EF4-FFF2-40B4-BE49-F238E27FC236}">
                <a16:creationId xmlns:a16="http://schemas.microsoft.com/office/drawing/2014/main" id="{7BDF9F94-392C-4C02-AA93-516DE5F8C1A1}"/>
              </a:ext>
            </a:extLst>
          </p:cNvPr>
          <p:cNvSpPr/>
          <p:nvPr/>
        </p:nvSpPr>
        <p:spPr>
          <a:xfrm>
            <a:off x="3023118" y="5327780"/>
            <a:ext cx="2827176" cy="33007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E951C7E5-17A5-4755-BB00-E990903054F6}"/>
              </a:ext>
            </a:extLst>
          </p:cNvPr>
          <p:cNvSpPr/>
          <p:nvPr/>
        </p:nvSpPr>
        <p:spPr>
          <a:xfrm>
            <a:off x="6476222" y="3604727"/>
            <a:ext cx="1156220" cy="3664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31EBCEA3-DB7E-47FE-AC66-2CB944C4E7FF}"/>
              </a:ext>
            </a:extLst>
          </p:cNvPr>
          <p:cNvSpPr/>
          <p:nvPr/>
        </p:nvSpPr>
        <p:spPr>
          <a:xfrm>
            <a:off x="10948350" y="5623682"/>
            <a:ext cx="836213" cy="3664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020106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60821"/>
            <a:ext cx="10515600" cy="4351338"/>
          </a:xfrm>
        </p:spPr>
        <p:txBody>
          <a:bodyPr/>
          <a:lstStyle/>
          <a:p>
            <a:r>
              <a:rPr lang="en-US" altLang="zh-TW" dirty="0"/>
              <a:t>Execute the following code to plot the actual vs. predicted stock prices.</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90</a:t>
            </a:fld>
            <a:endParaRPr lang="zh-TW" altLang="en-US" dirty="0"/>
          </a:p>
        </p:txBody>
      </p:sp>
      <p:pic>
        <p:nvPicPr>
          <p:cNvPr id="6" name="圖片 5">
            <a:extLst>
              <a:ext uri="{FF2B5EF4-FFF2-40B4-BE49-F238E27FC236}">
                <a16:creationId xmlns:a16="http://schemas.microsoft.com/office/drawing/2014/main" id="{5A04AF31-7A05-1809-934B-C5D35C400728}"/>
              </a:ext>
            </a:extLst>
          </p:cNvPr>
          <p:cNvPicPr>
            <a:picLocks noChangeAspect="1"/>
          </p:cNvPicPr>
          <p:nvPr/>
        </p:nvPicPr>
        <p:blipFill rotWithShape="1">
          <a:blip r:embed="rId3"/>
          <a:srcRect l="6199" t="30748" r="46428" b="40816"/>
          <a:stretch/>
        </p:blipFill>
        <p:spPr>
          <a:xfrm>
            <a:off x="1919691" y="2841171"/>
            <a:ext cx="8352618" cy="2820189"/>
          </a:xfrm>
          <a:prstGeom prst="rect">
            <a:avLst/>
          </a:prstGeom>
        </p:spPr>
      </p:pic>
    </p:spTree>
    <p:extLst>
      <p:ext uri="{BB962C8B-B14F-4D97-AF65-F5344CB8AC3E}">
        <p14:creationId xmlns:p14="http://schemas.microsoft.com/office/powerpoint/2010/main" val="1058497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17143"/>
            <a:ext cx="10515600" cy="1325563"/>
          </a:xfrm>
        </p:spPr>
        <p:txBody>
          <a:bodyPr/>
          <a:lstStyle/>
          <a:p>
            <a:r>
              <a:rPr lang="en-US" altLang="zh-TW" dirty="0"/>
              <a:t>Model Predict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253331"/>
            <a:ext cx="10515600" cy="4351338"/>
          </a:xfrm>
        </p:spPr>
        <p:txBody>
          <a:bodyPr/>
          <a:lstStyle/>
          <a:p>
            <a:r>
              <a:rPr lang="en-US" altLang="zh-TW" dirty="0"/>
              <a:t>The predictions are close to the actual stock quotes from 2017-2018, as shown in the following figure.</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91</a:t>
            </a:fld>
            <a:endParaRPr lang="zh-TW" altLang="en-US" dirty="0"/>
          </a:p>
        </p:txBody>
      </p:sp>
      <p:pic>
        <p:nvPicPr>
          <p:cNvPr id="7" name="圖片 6">
            <a:extLst>
              <a:ext uri="{FF2B5EF4-FFF2-40B4-BE49-F238E27FC236}">
                <a16:creationId xmlns:a16="http://schemas.microsoft.com/office/drawing/2014/main" id="{710579BF-2F74-BFEE-91A2-9D30AB4E6AD3}"/>
              </a:ext>
            </a:extLst>
          </p:cNvPr>
          <p:cNvPicPr>
            <a:picLocks noChangeAspect="1"/>
          </p:cNvPicPr>
          <p:nvPr/>
        </p:nvPicPr>
        <p:blipFill rotWithShape="1">
          <a:blip r:embed="rId3"/>
          <a:srcRect l="6874" t="36551" r="23391" b="11518"/>
          <a:stretch/>
        </p:blipFill>
        <p:spPr>
          <a:xfrm>
            <a:off x="1156607" y="2353632"/>
            <a:ext cx="9878786" cy="4138102"/>
          </a:xfrm>
          <a:prstGeom prst="rect">
            <a:avLst/>
          </a:prstGeom>
        </p:spPr>
      </p:pic>
    </p:spTree>
    <p:extLst>
      <p:ext uri="{BB962C8B-B14F-4D97-AF65-F5344CB8AC3E}">
        <p14:creationId xmlns:p14="http://schemas.microsoft.com/office/powerpoint/2010/main" val="31547875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Model Predict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err="1"/>
              <a:t>Mean_squared_error</a:t>
            </a:r>
            <a:r>
              <a:rPr lang="en-US" altLang="zh-TW" dirty="0"/>
              <a:t> is calculated to understand how much deviation is between the predicted and actual stock prices.</a:t>
            </a:r>
          </a:p>
          <a:p>
            <a:r>
              <a:rPr lang="en-US" altLang="zh-TW" dirty="0"/>
              <a:t>As shown in the following figure, we have a mean squared error of 0.0222 or approximately 2.2%.</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92</a:t>
            </a:fld>
            <a:endParaRPr lang="zh-TW" altLang="en-US" dirty="0"/>
          </a:p>
        </p:txBody>
      </p:sp>
      <p:pic>
        <p:nvPicPr>
          <p:cNvPr id="6" name="圖片 5">
            <a:extLst>
              <a:ext uri="{FF2B5EF4-FFF2-40B4-BE49-F238E27FC236}">
                <a16:creationId xmlns:a16="http://schemas.microsoft.com/office/drawing/2014/main" id="{32EE6811-6220-2BFD-2597-3B4253A04F34}"/>
              </a:ext>
            </a:extLst>
          </p:cNvPr>
          <p:cNvPicPr>
            <a:picLocks noChangeAspect="1"/>
          </p:cNvPicPr>
          <p:nvPr/>
        </p:nvPicPr>
        <p:blipFill rotWithShape="1">
          <a:blip r:embed="rId3"/>
          <a:srcRect l="5816" t="47755" r="53087" b="34286"/>
          <a:stretch/>
        </p:blipFill>
        <p:spPr>
          <a:xfrm>
            <a:off x="1770556" y="3649824"/>
            <a:ext cx="8650887" cy="2126477"/>
          </a:xfrm>
          <a:prstGeom prst="rect">
            <a:avLst/>
          </a:prstGeom>
        </p:spPr>
      </p:pic>
    </p:spTree>
    <p:extLst>
      <p:ext uri="{BB962C8B-B14F-4D97-AF65-F5344CB8AC3E}">
        <p14:creationId xmlns:p14="http://schemas.microsoft.com/office/powerpoint/2010/main" val="9834100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A16445-55DE-D5CA-CF43-3D9E081578B1}"/>
              </a:ext>
            </a:extLst>
          </p:cNvPr>
          <p:cNvSpPr>
            <a:spLocks noGrp="1"/>
          </p:cNvSpPr>
          <p:nvPr>
            <p:ph type="title"/>
          </p:nvPr>
        </p:nvSpPr>
        <p:spPr>
          <a:xfrm>
            <a:off x="838198" y="0"/>
            <a:ext cx="10515600" cy="1325563"/>
          </a:xfrm>
        </p:spPr>
        <p:txBody>
          <a:bodyPr/>
          <a:lstStyle/>
          <a:p>
            <a:r>
              <a:rPr lang="en-US" altLang="zh-TW" dirty="0"/>
              <a:t>Extra Bonus</a:t>
            </a:r>
            <a:endParaRPr lang="zh-TW" altLang="en-US" dirty="0"/>
          </a:p>
        </p:txBody>
      </p:sp>
      <p:sp>
        <p:nvSpPr>
          <p:cNvPr id="3" name="內容版面配置區 2">
            <a:extLst>
              <a:ext uri="{FF2B5EF4-FFF2-40B4-BE49-F238E27FC236}">
                <a16:creationId xmlns:a16="http://schemas.microsoft.com/office/drawing/2014/main" id="{B133D772-48C4-04BD-C167-FE0F1D8AB789}"/>
              </a:ext>
            </a:extLst>
          </p:cNvPr>
          <p:cNvSpPr>
            <a:spLocks noGrp="1"/>
          </p:cNvSpPr>
          <p:nvPr>
            <p:ph idx="1"/>
          </p:nvPr>
        </p:nvSpPr>
        <p:spPr>
          <a:xfrm>
            <a:off x="838197" y="1253331"/>
            <a:ext cx="10940145" cy="4351338"/>
          </a:xfrm>
        </p:spPr>
        <p:txBody>
          <a:bodyPr/>
          <a:lstStyle/>
          <a:p>
            <a:r>
              <a:rPr lang="en-US" altLang="zh-TW" dirty="0"/>
              <a:t>Download the current Apple stock price from the following website:</a:t>
            </a:r>
            <a:endParaRPr lang="en-US" altLang="zh-TW" dirty="0">
              <a:hlinkClick r:id="rId3"/>
            </a:endParaRPr>
          </a:p>
          <a:p>
            <a:r>
              <a:rPr lang="en-US" altLang="zh-TW" dirty="0">
                <a:hlinkClick r:id="rId3"/>
              </a:rPr>
              <a:t>https://finance.yahoo.com/quote/AAPL/history</a:t>
            </a:r>
            <a:endParaRPr lang="zh-TW" altLang="en-US" dirty="0"/>
          </a:p>
        </p:txBody>
      </p:sp>
      <p:sp>
        <p:nvSpPr>
          <p:cNvPr id="4" name="投影片編號版面配置區 3">
            <a:extLst>
              <a:ext uri="{FF2B5EF4-FFF2-40B4-BE49-F238E27FC236}">
                <a16:creationId xmlns:a16="http://schemas.microsoft.com/office/drawing/2014/main" id="{022ECE04-67E1-96F7-B556-C6E90BDDF7EC}"/>
              </a:ext>
            </a:extLst>
          </p:cNvPr>
          <p:cNvSpPr>
            <a:spLocks noGrp="1"/>
          </p:cNvSpPr>
          <p:nvPr>
            <p:ph type="sldNum" sz="quarter" idx="12"/>
          </p:nvPr>
        </p:nvSpPr>
        <p:spPr/>
        <p:txBody>
          <a:bodyPr/>
          <a:lstStyle/>
          <a:p>
            <a:fld id="{C4228B2F-DCD5-4BFB-98DD-2DA449AD3239}" type="slidenum">
              <a:rPr lang="zh-TW" altLang="en-US" smtClean="0"/>
              <a:pPr/>
              <a:t>93</a:t>
            </a:fld>
            <a:endParaRPr lang="zh-TW" altLang="en-US" dirty="0"/>
          </a:p>
        </p:txBody>
      </p:sp>
      <p:grpSp>
        <p:nvGrpSpPr>
          <p:cNvPr id="10" name="群組 9">
            <a:extLst>
              <a:ext uri="{FF2B5EF4-FFF2-40B4-BE49-F238E27FC236}">
                <a16:creationId xmlns:a16="http://schemas.microsoft.com/office/drawing/2014/main" id="{666052E4-9D11-00AF-8F43-5C9CC5D9DADB}"/>
              </a:ext>
            </a:extLst>
          </p:cNvPr>
          <p:cNvGrpSpPr/>
          <p:nvPr/>
        </p:nvGrpSpPr>
        <p:grpSpPr>
          <a:xfrm>
            <a:off x="2438397" y="2748415"/>
            <a:ext cx="7315201" cy="3504294"/>
            <a:chOff x="2025071" y="2307771"/>
            <a:chExt cx="7315201" cy="3504294"/>
          </a:xfrm>
        </p:grpSpPr>
        <p:pic>
          <p:nvPicPr>
            <p:cNvPr id="8" name="圖片 7">
              <a:extLst>
                <a:ext uri="{FF2B5EF4-FFF2-40B4-BE49-F238E27FC236}">
                  <a16:creationId xmlns:a16="http://schemas.microsoft.com/office/drawing/2014/main" id="{9D4C6117-A24C-9725-9060-8F9B3A6887EA}"/>
                </a:ext>
              </a:extLst>
            </p:cNvPr>
            <p:cNvPicPr>
              <a:picLocks noChangeAspect="1"/>
            </p:cNvPicPr>
            <p:nvPr/>
          </p:nvPicPr>
          <p:blipFill rotWithShape="1">
            <a:blip r:embed="rId4"/>
            <a:srcRect l="8304" t="41587" r="31696" b="7315"/>
            <a:stretch/>
          </p:blipFill>
          <p:spPr>
            <a:xfrm>
              <a:off x="2025071" y="2307771"/>
              <a:ext cx="7315201" cy="3504294"/>
            </a:xfrm>
            <a:prstGeom prst="rect">
              <a:avLst/>
            </a:prstGeom>
          </p:spPr>
        </p:pic>
        <p:sp>
          <p:nvSpPr>
            <p:cNvPr id="9" name="矩形 8">
              <a:extLst>
                <a:ext uri="{FF2B5EF4-FFF2-40B4-BE49-F238E27FC236}">
                  <a16:creationId xmlns:a16="http://schemas.microsoft.com/office/drawing/2014/main" id="{7DB2E569-7047-CFDE-126E-93DA56757F5E}"/>
                </a:ext>
              </a:extLst>
            </p:cNvPr>
            <p:cNvSpPr/>
            <p:nvPr/>
          </p:nvSpPr>
          <p:spPr>
            <a:xfrm>
              <a:off x="8469086" y="4385201"/>
              <a:ext cx="772885" cy="27388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4187589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72FF1B-4F78-9379-DF6F-2AD53161B403}"/>
              </a:ext>
            </a:extLst>
          </p:cNvPr>
          <p:cNvSpPr>
            <a:spLocks noGrp="1"/>
          </p:cNvSpPr>
          <p:nvPr>
            <p:ph type="title"/>
          </p:nvPr>
        </p:nvSpPr>
        <p:spPr/>
        <p:txBody>
          <a:bodyPr/>
          <a:lstStyle/>
          <a:p>
            <a:r>
              <a:rPr lang="en-US" altLang="zh-TW" dirty="0"/>
              <a:t>Extra Bonus (Cont’d)</a:t>
            </a:r>
            <a:endParaRPr lang="zh-TW" altLang="en-US" dirty="0"/>
          </a:p>
        </p:txBody>
      </p:sp>
      <p:sp>
        <p:nvSpPr>
          <p:cNvPr id="3" name="內容版面配置區 2">
            <a:extLst>
              <a:ext uri="{FF2B5EF4-FFF2-40B4-BE49-F238E27FC236}">
                <a16:creationId xmlns:a16="http://schemas.microsoft.com/office/drawing/2014/main" id="{E3A02965-C21F-F0F4-CC56-0F1B51C4176F}"/>
              </a:ext>
            </a:extLst>
          </p:cNvPr>
          <p:cNvSpPr>
            <a:spLocks noGrp="1"/>
          </p:cNvSpPr>
          <p:nvPr>
            <p:ph idx="1"/>
          </p:nvPr>
        </p:nvSpPr>
        <p:spPr/>
        <p:txBody>
          <a:bodyPr/>
          <a:lstStyle/>
          <a:p>
            <a:r>
              <a:rPr lang="en-US" altLang="zh-TW" dirty="0"/>
              <a:t>Use a line chart to draw the actual stock price in 2022 against your predicted stock price, such as the following picture.</a:t>
            </a:r>
            <a:endParaRPr lang="zh-TW" altLang="en-US" dirty="0"/>
          </a:p>
        </p:txBody>
      </p:sp>
      <p:sp>
        <p:nvSpPr>
          <p:cNvPr id="4" name="投影片編號版面配置區 3">
            <a:extLst>
              <a:ext uri="{FF2B5EF4-FFF2-40B4-BE49-F238E27FC236}">
                <a16:creationId xmlns:a16="http://schemas.microsoft.com/office/drawing/2014/main" id="{63247377-7870-6790-BF14-CD748D1E1184}"/>
              </a:ext>
            </a:extLst>
          </p:cNvPr>
          <p:cNvSpPr>
            <a:spLocks noGrp="1"/>
          </p:cNvSpPr>
          <p:nvPr>
            <p:ph type="sldNum" sz="quarter" idx="12"/>
          </p:nvPr>
        </p:nvSpPr>
        <p:spPr/>
        <p:txBody>
          <a:bodyPr/>
          <a:lstStyle/>
          <a:p>
            <a:fld id="{C4228B2F-DCD5-4BFB-98DD-2DA449AD3239}" type="slidenum">
              <a:rPr lang="zh-TW" altLang="en-US" smtClean="0"/>
              <a:pPr/>
              <a:t>94</a:t>
            </a:fld>
            <a:endParaRPr lang="zh-TW" altLang="en-US" dirty="0"/>
          </a:p>
        </p:txBody>
      </p:sp>
      <p:pic>
        <p:nvPicPr>
          <p:cNvPr id="5" name="圖片 4">
            <a:extLst>
              <a:ext uri="{FF2B5EF4-FFF2-40B4-BE49-F238E27FC236}">
                <a16:creationId xmlns:a16="http://schemas.microsoft.com/office/drawing/2014/main" id="{C7C33795-2005-E26F-8299-54091AE4678D}"/>
              </a:ext>
            </a:extLst>
          </p:cNvPr>
          <p:cNvPicPr>
            <a:picLocks noChangeAspect="1"/>
          </p:cNvPicPr>
          <p:nvPr/>
        </p:nvPicPr>
        <p:blipFill rotWithShape="1">
          <a:blip r:embed="rId3"/>
          <a:srcRect l="6874" t="36551" r="23391" b="11518"/>
          <a:stretch/>
        </p:blipFill>
        <p:spPr>
          <a:xfrm>
            <a:off x="1621972" y="2891972"/>
            <a:ext cx="8270422" cy="3464378"/>
          </a:xfrm>
          <a:prstGeom prst="rect">
            <a:avLst/>
          </a:prstGeom>
        </p:spPr>
      </p:pic>
    </p:spTree>
    <p:extLst>
      <p:ext uri="{BB962C8B-B14F-4D97-AF65-F5344CB8AC3E}">
        <p14:creationId xmlns:p14="http://schemas.microsoft.com/office/powerpoint/2010/main" val="11181853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A83CB-8C70-4E6D-9E76-3F1EF7CFB084}"/>
              </a:ext>
            </a:extLst>
          </p:cNvPr>
          <p:cNvSpPr>
            <a:spLocks noGrp="1"/>
          </p:cNvSpPr>
          <p:nvPr>
            <p:ph type="ctrTitle"/>
          </p:nvPr>
        </p:nvSpPr>
        <p:spPr>
          <a:xfrm>
            <a:off x="1524000" y="2601118"/>
            <a:ext cx="9144000" cy="1655763"/>
          </a:xfrm>
        </p:spPr>
        <p:txBody>
          <a:bodyPr anchor="ctr">
            <a:normAutofit/>
          </a:bodyPr>
          <a:lstStyle/>
          <a:p>
            <a:r>
              <a:rPr lang="en-US" altLang="zh-TW" sz="4400" b="1" dirty="0">
                <a:latin typeface="+mj-lt"/>
              </a:rPr>
              <a:t>Real Estate Value Visualization and Predict with </a:t>
            </a:r>
            <a:r>
              <a:rPr lang="en-US" altLang="zh-TW" sz="4400" b="1" dirty="0" err="1">
                <a:latin typeface="+mj-lt"/>
              </a:rPr>
              <a:t>XGBoost</a:t>
            </a:r>
            <a:endParaRPr lang="en-US" altLang="zh-TW" sz="4400" b="1" dirty="0">
              <a:latin typeface="+mj-lt"/>
            </a:endParaRPr>
          </a:p>
        </p:txBody>
      </p:sp>
      <p:sp>
        <p:nvSpPr>
          <p:cNvPr id="4" name="投影片編號版面配置區 3">
            <a:extLst>
              <a:ext uri="{FF2B5EF4-FFF2-40B4-BE49-F238E27FC236}">
                <a16:creationId xmlns:a16="http://schemas.microsoft.com/office/drawing/2014/main" id="{740A2E3E-0DA9-567A-9DE0-081083A83344}"/>
              </a:ext>
            </a:extLst>
          </p:cNvPr>
          <p:cNvSpPr>
            <a:spLocks noGrp="1"/>
          </p:cNvSpPr>
          <p:nvPr>
            <p:ph type="sldNum" sz="quarter" idx="12"/>
          </p:nvPr>
        </p:nvSpPr>
        <p:spPr/>
        <p:txBody>
          <a:bodyPr/>
          <a:lstStyle/>
          <a:p>
            <a:fld id="{C4228B2F-DCD5-4BFB-98DD-2DA449AD3239}" type="slidenum">
              <a:rPr lang="zh-TW" altLang="en-US" sz="1800" smtClean="0"/>
              <a:t>95</a:t>
            </a:fld>
            <a:endParaRPr lang="zh-TW" altLang="en-US" sz="1800" dirty="0"/>
          </a:p>
        </p:txBody>
      </p:sp>
    </p:spTree>
    <p:extLst>
      <p:ext uri="{BB962C8B-B14F-4D97-AF65-F5344CB8AC3E}">
        <p14:creationId xmlns:p14="http://schemas.microsoft.com/office/powerpoint/2010/main" val="35840316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a:xfrm>
            <a:off x="838200" y="-40067"/>
            <a:ext cx="10515600" cy="1325563"/>
          </a:xfrm>
        </p:spPr>
        <p:txBody>
          <a:bodyPr/>
          <a:lstStyle/>
          <a:p>
            <a:r>
              <a:rPr lang="en-US" altLang="zh-TW" dirty="0"/>
              <a:t>Import Needed Library</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241952"/>
            <a:ext cx="10515600" cy="4351338"/>
          </a:xfrm>
        </p:spPr>
        <p:txBody>
          <a:bodyPr/>
          <a:lstStyle/>
          <a:p>
            <a:r>
              <a:rPr lang="en-US" altLang="zh-TW" dirty="0">
                <a:solidFill>
                  <a:srgbClr val="0000FF"/>
                </a:solidFill>
              </a:rPr>
              <a:t>seaborn</a:t>
            </a:r>
            <a:r>
              <a:rPr lang="zh-TW" altLang="en-US" dirty="0"/>
              <a:t> </a:t>
            </a:r>
            <a:r>
              <a:rPr lang="en-US" altLang="zh-TW" dirty="0"/>
              <a:t>is a visualization library required for analysis and plots.</a:t>
            </a:r>
          </a:p>
          <a:p>
            <a:r>
              <a:rPr lang="en-US" altLang="zh-TW" dirty="0" err="1">
                <a:solidFill>
                  <a:srgbClr val="0000FF"/>
                </a:solidFill>
              </a:rPr>
              <a:t>mpt_toolkits</a:t>
            </a:r>
            <a:r>
              <a:rPr lang="zh-TW" altLang="en-US" dirty="0">
                <a:solidFill>
                  <a:srgbClr val="0000FF"/>
                </a:solidFill>
              </a:rPr>
              <a:t> </a:t>
            </a:r>
            <a:r>
              <a:rPr lang="en-US" altLang="zh-TW" dirty="0"/>
              <a:t>contains functions required by Matplotlib.</a:t>
            </a:r>
          </a:p>
          <a:p>
            <a:r>
              <a:rPr lang="en-US" altLang="zh-TW" dirty="0" err="1">
                <a:solidFill>
                  <a:srgbClr val="0000FF"/>
                </a:solidFill>
              </a:rPr>
              <a:t>sklearn</a:t>
            </a:r>
            <a:r>
              <a:rPr lang="en-US" altLang="zh-TW" dirty="0"/>
              <a:t> is the primary scientific and statistical library required in this section.</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96</a:t>
            </a:fld>
            <a:endParaRPr lang="zh-TW" altLang="en-US" dirty="0"/>
          </a:p>
        </p:txBody>
      </p:sp>
      <p:pic>
        <p:nvPicPr>
          <p:cNvPr id="6" name="圖片 5">
            <a:extLst>
              <a:ext uri="{FF2B5EF4-FFF2-40B4-BE49-F238E27FC236}">
                <a16:creationId xmlns:a16="http://schemas.microsoft.com/office/drawing/2014/main" id="{407AF443-2125-679C-DCA5-4A8767BAD342}"/>
              </a:ext>
            </a:extLst>
          </p:cNvPr>
          <p:cNvPicPr>
            <a:picLocks noChangeAspect="1"/>
          </p:cNvPicPr>
          <p:nvPr/>
        </p:nvPicPr>
        <p:blipFill rotWithShape="1">
          <a:blip r:embed="rId3"/>
          <a:srcRect l="6209" t="29821" r="44516" b="32473"/>
          <a:stretch/>
        </p:blipFill>
        <p:spPr>
          <a:xfrm>
            <a:off x="2286351" y="3310560"/>
            <a:ext cx="7619298" cy="3279665"/>
          </a:xfrm>
          <a:prstGeom prst="rect">
            <a:avLst/>
          </a:prstGeom>
        </p:spPr>
      </p:pic>
    </p:spTree>
    <p:extLst>
      <p:ext uri="{BB962C8B-B14F-4D97-AF65-F5344CB8AC3E}">
        <p14:creationId xmlns:p14="http://schemas.microsoft.com/office/powerpoint/2010/main" val="1436376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C9FF0B-F433-BAC8-BE2E-E03DA1FA812C}"/>
              </a:ext>
            </a:extLst>
          </p:cNvPr>
          <p:cNvSpPr>
            <a:spLocks noGrp="1"/>
          </p:cNvSpPr>
          <p:nvPr>
            <p:ph type="title"/>
          </p:nvPr>
        </p:nvSpPr>
        <p:spPr/>
        <p:txBody>
          <a:bodyPr/>
          <a:lstStyle/>
          <a:p>
            <a:r>
              <a:rPr lang="en-US" altLang="zh-TW" dirty="0"/>
              <a:t>Read the Data from CSV File</a:t>
            </a:r>
            <a:endParaRPr lang="zh-TW" altLang="en-US" dirty="0"/>
          </a:p>
        </p:txBody>
      </p:sp>
      <p:sp>
        <p:nvSpPr>
          <p:cNvPr id="3" name="內容版面配置區 2">
            <a:extLst>
              <a:ext uri="{FF2B5EF4-FFF2-40B4-BE49-F238E27FC236}">
                <a16:creationId xmlns:a16="http://schemas.microsoft.com/office/drawing/2014/main" id="{D6B23F06-9CD5-62D7-3506-B252E7DC0CED}"/>
              </a:ext>
            </a:extLst>
          </p:cNvPr>
          <p:cNvSpPr>
            <a:spLocks noGrp="1"/>
          </p:cNvSpPr>
          <p:nvPr>
            <p:ph idx="1"/>
          </p:nvPr>
        </p:nvSpPr>
        <p:spPr>
          <a:xfrm>
            <a:off x="838199" y="1480621"/>
            <a:ext cx="10515600" cy="4351338"/>
          </a:xfrm>
        </p:spPr>
        <p:txBody>
          <a:bodyPr/>
          <a:lstStyle/>
          <a:p>
            <a:r>
              <a:rPr lang="en-US" altLang="zh-TW" dirty="0"/>
              <a:t>The data is read into a Pandas </a:t>
            </a:r>
            <a:r>
              <a:rPr lang="en-US" altLang="zh-TW" dirty="0" err="1"/>
              <a:t>dataframe</a:t>
            </a:r>
            <a:r>
              <a:rPr lang="en-US" altLang="zh-TW" dirty="0"/>
              <a:t> using the </a:t>
            </a:r>
            <a:r>
              <a:rPr lang="en-US" altLang="zh-TW" dirty="0" err="1">
                <a:solidFill>
                  <a:srgbClr val="0000FF"/>
                </a:solidFill>
              </a:rPr>
              <a:t>read_csv</a:t>
            </a:r>
            <a:r>
              <a:rPr lang="en-US" altLang="zh-TW" dirty="0">
                <a:solidFill>
                  <a:srgbClr val="0000FF"/>
                </a:solidFill>
              </a:rPr>
              <a:t>()</a:t>
            </a:r>
            <a:r>
              <a:rPr lang="en-US" altLang="zh-TW" dirty="0"/>
              <a:t>. </a:t>
            </a:r>
          </a:p>
          <a:p>
            <a:r>
              <a:rPr lang="en-US" altLang="zh-TW" dirty="0"/>
              <a:t>The headers are listed using the </a:t>
            </a:r>
            <a:r>
              <a:rPr lang="en-US" altLang="zh-TW" dirty="0">
                <a:solidFill>
                  <a:srgbClr val="0000FF"/>
                </a:solidFill>
              </a:rPr>
              <a:t>list(</a:t>
            </a:r>
            <a:r>
              <a:rPr lang="en-US" altLang="zh-TW" dirty="0" err="1">
                <a:solidFill>
                  <a:srgbClr val="0000FF"/>
                </a:solidFill>
              </a:rPr>
              <a:t>dataframe</a:t>
            </a:r>
            <a:r>
              <a:rPr lang="en-US" altLang="zh-TW" dirty="0">
                <a:solidFill>
                  <a:srgbClr val="0000FF"/>
                </a:solidFill>
              </a:rPr>
              <a:t>)</a:t>
            </a:r>
            <a:r>
              <a:rPr lang="en-US" altLang="zh-TW" dirty="0"/>
              <a:t> command, as shown below.</a:t>
            </a:r>
            <a:endParaRPr lang="zh-TW" altLang="en-US" dirty="0"/>
          </a:p>
        </p:txBody>
      </p:sp>
      <p:sp>
        <p:nvSpPr>
          <p:cNvPr id="4" name="投影片編號版面配置區 3">
            <a:extLst>
              <a:ext uri="{FF2B5EF4-FFF2-40B4-BE49-F238E27FC236}">
                <a16:creationId xmlns:a16="http://schemas.microsoft.com/office/drawing/2014/main" id="{68EA7545-C81A-55FD-BFB9-B80CBC21261E}"/>
              </a:ext>
            </a:extLst>
          </p:cNvPr>
          <p:cNvSpPr>
            <a:spLocks noGrp="1"/>
          </p:cNvSpPr>
          <p:nvPr>
            <p:ph type="sldNum" sz="quarter" idx="12"/>
          </p:nvPr>
        </p:nvSpPr>
        <p:spPr/>
        <p:txBody>
          <a:bodyPr/>
          <a:lstStyle/>
          <a:p>
            <a:fld id="{C4228B2F-DCD5-4BFB-98DD-2DA449AD3239}" type="slidenum">
              <a:rPr lang="zh-TW" altLang="en-US" smtClean="0"/>
              <a:pPr/>
              <a:t>97</a:t>
            </a:fld>
            <a:endParaRPr lang="zh-TW" altLang="en-US" dirty="0"/>
          </a:p>
        </p:txBody>
      </p:sp>
      <p:grpSp>
        <p:nvGrpSpPr>
          <p:cNvPr id="7" name="群組 6">
            <a:extLst>
              <a:ext uri="{FF2B5EF4-FFF2-40B4-BE49-F238E27FC236}">
                <a16:creationId xmlns:a16="http://schemas.microsoft.com/office/drawing/2014/main" id="{B75030F8-8F83-985F-64FB-D8520BA02C15}"/>
              </a:ext>
            </a:extLst>
          </p:cNvPr>
          <p:cNvGrpSpPr/>
          <p:nvPr/>
        </p:nvGrpSpPr>
        <p:grpSpPr>
          <a:xfrm>
            <a:off x="1739053" y="3208666"/>
            <a:ext cx="8713893" cy="3229975"/>
            <a:chOff x="1739053" y="3165123"/>
            <a:chExt cx="8713893" cy="3229975"/>
          </a:xfrm>
        </p:grpSpPr>
        <p:pic>
          <p:nvPicPr>
            <p:cNvPr id="5" name="圖片 4">
              <a:extLst>
                <a:ext uri="{FF2B5EF4-FFF2-40B4-BE49-F238E27FC236}">
                  <a16:creationId xmlns:a16="http://schemas.microsoft.com/office/drawing/2014/main" id="{578DD292-D015-5375-E74D-FF5F276C80B9}"/>
                </a:ext>
              </a:extLst>
            </p:cNvPr>
            <p:cNvPicPr>
              <a:picLocks noChangeAspect="1"/>
            </p:cNvPicPr>
            <p:nvPr/>
          </p:nvPicPr>
          <p:blipFill rotWithShape="1">
            <a:blip r:embed="rId3"/>
            <a:srcRect l="5726" t="31685" r="45887" b="59477"/>
            <a:stretch/>
          </p:blipFill>
          <p:spPr>
            <a:xfrm>
              <a:off x="1739053" y="3165123"/>
              <a:ext cx="8713893" cy="895248"/>
            </a:xfrm>
            <a:prstGeom prst="rect">
              <a:avLst/>
            </a:prstGeom>
          </p:spPr>
        </p:pic>
        <p:pic>
          <p:nvPicPr>
            <p:cNvPr id="6" name="內容版面配置區 7">
              <a:extLst>
                <a:ext uri="{FF2B5EF4-FFF2-40B4-BE49-F238E27FC236}">
                  <a16:creationId xmlns:a16="http://schemas.microsoft.com/office/drawing/2014/main" id="{3800679A-6073-D432-05F4-4430DE81ADE4}"/>
                </a:ext>
              </a:extLst>
            </p:cNvPr>
            <p:cNvPicPr>
              <a:picLocks noChangeAspect="1"/>
            </p:cNvPicPr>
            <p:nvPr/>
          </p:nvPicPr>
          <p:blipFill rotWithShape="1">
            <a:blip r:embed="rId3"/>
            <a:srcRect l="9681" t="41827" r="78652" b="33046"/>
            <a:stretch/>
          </p:blipFill>
          <p:spPr>
            <a:xfrm>
              <a:off x="1739053" y="4186888"/>
              <a:ext cx="1822753" cy="2208210"/>
            </a:xfrm>
            <a:prstGeom prst="rect">
              <a:avLst/>
            </a:prstGeom>
          </p:spPr>
        </p:pic>
      </p:grpSp>
    </p:spTree>
    <p:extLst>
      <p:ext uri="{BB962C8B-B14F-4D97-AF65-F5344CB8AC3E}">
        <p14:creationId xmlns:p14="http://schemas.microsoft.com/office/powerpoint/2010/main" val="8118966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Print the </a:t>
            </a:r>
            <a:r>
              <a:rPr lang="en-US" altLang="zh-TW" dirty="0" err="1"/>
              <a:t>Dataframe</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The head of the </a:t>
            </a:r>
            <a:r>
              <a:rPr lang="en-US" altLang="zh-TW" dirty="0" err="1"/>
              <a:t>dataframe</a:t>
            </a:r>
            <a:r>
              <a:rPr lang="en-US" altLang="zh-TW" dirty="0"/>
              <a:t> can be printed by using the </a:t>
            </a:r>
            <a:r>
              <a:rPr lang="en-US" altLang="zh-TW" dirty="0" err="1">
                <a:solidFill>
                  <a:srgbClr val="0000FF"/>
                </a:solidFill>
              </a:rPr>
              <a:t>dataframe.head</a:t>
            </a:r>
            <a:r>
              <a:rPr lang="en-US" altLang="zh-TW" dirty="0">
                <a:solidFill>
                  <a:srgbClr val="0000FF"/>
                </a:solidFill>
              </a:rPr>
              <a:t>() </a:t>
            </a:r>
            <a:r>
              <a:rPr lang="en-US" altLang="zh-TW" dirty="0"/>
              <a:t>as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98</a:t>
            </a:fld>
            <a:endParaRPr lang="zh-TW" altLang="en-US" dirty="0"/>
          </a:p>
        </p:txBody>
      </p:sp>
      <p:pic>
        <p:nvPicPr>
          <p:cNvPr id="6" name="圖片 5">
            <a:extLst>
              <a:ext uri="{FF2B5EF4-FFF2-40B4-BE49-F238E27FC236}">
                <a16:creationId xmlns:a16="http://schemas.microsoft.com/office/drawing/2014/main" id="{F0FEF8A5-E01F-FFB4-13B5-A3881DAC22BB}"/>
              </a:ext>
            </a:extLst>
          </p:cNvPr>
          <p:cNvPicPr>
            <a:picLocks noChangeAspect="1"/>
          </p:cNvPicPr>
          <p:nvPr/>
        </p:nvPicPr>
        <p:blipFill rotWithShape="1">
          <a:blip r:embed="rId3"/>
          <a:srcRect l="4920" t="36845" r="33386" b="24158"/>
          <a:stretch/>
        </p:blipFill>
        <p:spPr>
          <a:xfrm>
            <a:off x="1256686" y="2742840"/>
            <a:ext cx="9678627" cy="3441291"/>
          </a:xfrm>
          <a:prstGeom prst="rect">
            <a:avLst/>
          </a:prstGeom>
        </p:spPr>
      </p:pic>
    </p:spTree>
    <p:extLst>
      <p:ext uri="{BB962C8B-B14F-4D97-AF65-F5344CB8AC3E}">
        <p14:creationId xmlns:p14="http://schemas.microsoft.com/office/powerpoint/2010/main" val="18754810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CA1E71-FB6D-2BC0-B774-3AC7E3723728}"/>
              </a:ext>
            </a:extLst>
          </p:cNvPr>
          <p:cNvSpPr>
            <a:spLocks noGrp="1"/>
          </p:cNvSpPr>
          <p:nvPr>
            <p:ph type="title"/>
          </p:nvPr>
        </p:nvSpPr>
        <p:spPr/>
        <p:txBody>
          <a:bodyPr/>
          <a:lstStyle/>
          <a:p>
            <a:r>
              <a:rPr lang="en-US" altLang="zh-TW" dirty="0"/>
              <a:t>Print the </a:t>
            </a:r>
            <a:r>
              <a:rPr lang="en-US" altLang="zh-TW" dirty="0" err="1"/>
              <a:t>Dataframe</a:t>
            </a:r>
            <a:r>
              <a:rPr lang="en-US" altLang="zh-TW" dirty="0"/>
              <a:t> (Cont’d)</a:t>
            </a:r>
            <a:endParaRPr lang="zh-TW" altLang="en-US" dirty="0"/>
          </a:p>
        </p:txBody>
      </p:sp>
      <p:sp>
        <p:nvSpPr>
          <p:cNvPr id="3" name="內容版面配置區 2">
            <a:extLst>
              <a:ext uri="{FF2B5EF4-FFF2-40B4-BE49-F238E27FC236}">
                <a16:creationId xmlns:a16="http://schemas.microsoft.com/office/drawing/2014/main" id="{408A3369-3D29-2171-959C-2716BECF28CE}"/>
              </a:ext>
            </a:extLst>
          </p:cNvPr>
          <p:cNvSpPr>
            <a:spLocks noGrp="1"/>
          </p:cNvSpPr>
          <p:nvPr>
            <p:ph idx="1"/>
          </p:nvPr>
        </p:nvSpPr>
        <p:spPr>
          <a:xfrm>
            <a:off x="838200" y="1417277"/>
            <a:ext cx="10515600" cy="4351338"/>
          </a:xfrm>
        </p:spPr>
        <p:txBody>
          <a:bodyPr/>
          <a:lstStyle/>
          <a:p>
            <a:r>
              <a:rPr lang="en-US" altLang="zh-TW" dirty="0"/>
              <a:t>The tail of the </a:t>
            </a:r>
            <a:r>
              <a:rPr lang="en-US" altLang="zh-TW" dirty="0" err="1"/>
              <a:t>dataframe</a:t>
            </a:r>
            <a:r>
              <a:rPr lang="en-US" altLang="zh-TW" dirty="0"/>
              <a:t> can be printed by using the </a:t>
            </a:r>
            <a:r>
              <a:rPr lang="en-US" altLang="zh-TW" dirty="0" err="1">
                <a:solidFill>
                  <a:srgbClr val="0000FF"/>
                </a:solidFill>
              </a:rPr>
              <a:t>dataframe.tail</a:t>
            </a:r>
            <a:r>
              <a:rPr lang="en-US" altLang="zh-TW" dirty="0">
                <a:solidFill>
                  <a:srgbClr val="0000FF"/>
                </a:solidFill>
              </a:rPr>
              <a:t>()</a:t>
            </a:r>
            <a:r>
              <a:rPr lang="en-US" altLang="zh-TW" dirty="0"/>
              <a:t> as shown below.</a:t>
            </a:r>
            <a:endParaRPr lang="zh-TW" altLang="en-US" dirty="0"/>
          </a:p>
        </p:txBody>
      </p:sp>
      <p:sp>
        <p:nvSpPr>
          <p:cNvPr id="4" name="投影片編號版面配置區 3">
            <a:extLst>
              <a:ext uri="{FF2B5EF4-FFF2-40B4-BE49-F238E27FC236}">
                <a16:creationId xmlns:a16="http://schemas.microsoft.com/office/drawing/2014/main" id="{015CA1AD-51B7-639B-6C0A-4B07E41DC1CC}"/>
              </a:ext>
            </a:extLst>
          </p:cNvPr>
          <p:cNvSpPr>
            <a:spLocks noGrp="1"/>
          </p:cNvSpPr>
          <p:nvPr>
            <p:ph type="sldNum" sz="quarter" idx="12"/>
          </p:nvPr>
        </p:nvSpPr>
        <p:spPr/>
        <p:txBody>
          <a:bodyPr/>
          <a:lstStyle/>
          <a:p>
            <a:fld id="{C4228B2F-DCD5-4BFB-98DD-2DA449AD3239}" type="slidenum">
              <a:rPr lang="zh-TW" altLang="en-US" smtClean="0"/>
              <a:pPr/>
              <a:t>99</a:t>
            </a:fld>
            <a:endParaRPr lang="zh-TW" altLang="en-US" dirty="0"/>
          </a:p>
        </p:txBody>
      </p:sp>
      <p:pic>
        <p:nvPicPr>
          <p:cNvPr id="6" name="圖片 5">
            <a:extLst>
              <a:ext uri="{FF2B5EF4-FFF2-40B4-BE49-F238E27FC236}">
                <a16:creationId xmlns:a16="http://schemas.microsoft.com/office/drawing/2014/main" id="{3EC04965-B367-964A-143C-2FA4DA2306B2}"/>
              </a:ext>
            </a:extLst>
          </p:cNvPr>
          <p:cNvPicPr>
            <a:picLocks noChangeAspect="1"/>
          </p:cNvPicPr>
          <p:nvPr/>
        </p:nvPicPr>
        <p:blipFill rotWithShape="1">
          <a:blip r:embed="rId3"/>
          <a:srcRect l="5586" t="41497" r="30587" b="20816"/>
          <a:stretch/>
        </p:blipFill>
        <p:spPr>
          <a:xfrm>
            <a:off x="1179642" y="2742840"/>
            <a:ext cx="9832716" cy="3265781"/>
          </a:xfrm>
          <a:prstGeom prst="rect">
            <a:avLst/>
          </a:prstGeom>
        </p:spPr>
      </p:pic>
    </p:spTree>
    <p:extLst>
      <p:ext uri="{BB962C8B-B14F-4D97-AF65-F5344CB8AC3E}">
        <p14:creationId xmlns:p14="http://schemas.microsoft.com/office/powerpoint/2010/main" val="277802292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11">
      <a:majorFont>
        <a:latin typeface="Georgia"/>
        <a:ea typeface="微軟正黑體"/>
        <a:cs typeface=""/>
      </a:majorFont>
      <a:minorFont>
        <a:latin typeface="Georgia"/>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17534</TotalTime>
  <Words>17398</Words>
  <Application>Microsoft Office PowerPoint</Application>
  <PresentationFormat>寬螢幕</PresentationFormat>
  <Paragraphs>1386</Paragraphs>
  <Slides>134</Slides>
  <Notes>130</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134</vt:i4>
      </vt:variant>
    </vt:vector>
  </HeadingPairs>
  <TitlesOfParts>
    <vt:vector size="148" baseType="lpstr">
      <vt:lpstr>-apple-system</vt:lpstr>
      <vt:lpstr>Helvetica Neue</vt:lpstr>
      <vt:lpstr>arial</vt:lpstr>
      <vt:lpstr>arial</vt:lpstr>
      <vt:lpstr>Calibri</vt:lpstr>
      <vt:lpstr>Calibri Light</vt:lpstr>
      <vt:lpstr>Cambria Math</vt:lpstr>
      <vt:lpstr>Courier New</vt:lpstr>
      <vt:lpstr>Georgia</vt:lpstr>
      <vt:lpstr>Lato</vt:lpstr>
      <vt:lpstr>Nunito</vt:lpstr>
      <vt:lpstr>Source Sans Pro</vt:lpstr>
      <vt:lpstr>Times New Roman</vt:lpstr>
      <vt:lpstr>Office 佈景主題</vt:lpstr>
      <vt:lpstr>This practical class needs to be divided into groups, please make a group of 1~3 people.</vt:lpstr>
      <vt:lpstr>Data Analysis and Machine Learning by Using Spark Environment in Google Colab</vt:lpstr>
      <vt:lpstr>Outline</vt:lpstr>
      <vt:lpstr>Google Colab</vt:lpstr>
      <vt:lpstr>Connect Colab into Google Drive</vt:lpstr>
      <vt:lpstr>Connect Colab into Google Drive (Cont’d )</vt:lpstr>
      <vt:lpstr>Connect Colab into Google Drive (Cont’d )</vt:lpstr>
      <vt:lpstr>Colab User Interface (UI)</vt:lpstr>
      <vt:lpstr>Change to Use GPU</vt:lpstr>
      <vt:lpstr>Natural Language Processing in Spark</vt:lpstr>
      <vt:lpstr>Install Pyspark on Colab</vt:lpstr>
      <vt:lpstr>SparkSession</vt:lpstr>
      <vt:lpstr>Create the Dataframe</vt:lpstr>
      <vt:lpstr>Create the Dataframe (Cont’d)</vt:lpstr>
      <vt:lpstr>Remove Redundant Data</vt:lpstr>
      <vt:lpstr>Remove Redundant Data (Cont’d)</vt:lpstr>
      <vt:lpstr>Ordering of Dataframe</vt:lpstr>
      <vt:lpstr>Create word_count Column</vt:lpstr>
      <vt:lpstr>Create word_count Column (Cont’d)</vt:lpstr>
      <vt:lpstr>Calculate the Average Word Count</vt:lpstr>
      <vt:lpstr>Import matplotlib</vt:lpstr>
      <vt:lpstr>Draw the Bar Chart</vt:lpstr>
      <vt:lpstr>Draw the Bar Chart (Cont’d)</vt:lpstr>
      <vt:lpstr>Import Textblob</vt:lpstr>
      <vt:lpstr>User-defined Function</vt:lpstr>
      <vt:lpstr>Calculate the sentiment_score</vt:lpstr>
      <vt:lpstr>Calculate the sentiment_score (Cont’d)</vt:lpstr>
      <vt:lpstr>Calculate the Average Sentiment Score</vt:lpstr>
      <vt:lpstr>Convert each Word in ‘chat’ Column into a String</vt:lpstr>
      <vt:lpstr>Convert each Word in ‘chat’ Column into a String (Cont’d)</vt:lpstr>
      <vt:lpstr>Stop Word in NLP</vt:lpstr>
      <vt:lpstr>Copy the Stop Word</vt:lpstr>
      <vt:lpstr>Remove the Stop Words</vt:lpstr>
      <vt:lpstr>Remove the Stop Words (Cont’d)</vt:lpstr>
      <vt:lpstr>Remove the Stop Words (Cont’d)</vt:lpstr>
      <vt:lpstr>Remove the Stop Words (Cont’d)</vt:lpstr>
      <vt:lpstr>Classify the Label and Assign Values</vt:lpstr>
      <vt:lpstr>Classify the Label and Assign Values (Cont’d)</vt:lpstr>
      <vt:lpstr>TF-IDF</vt:lpstr>
      <vt:lpstr>TF-IDF (Cont’d)</vt:lpstr>
      <vt:lpstr>TF-IDF (Cont’d)</vt:lpstr>
      <vt:lpstr>Logistic Regression Model</vt:lpstr>
      <vt:lpstr>Logistic Regression Model (Cont’d)</vt:lpstr>
      <vt:lpstr>Logistic Regression Model (Cont’d)</vt:lpstr>
      <vt:lpstr>Create Confusion Matrix </vt:lpstr>
      <vt:lpstr>Compute the Prediction Accuracy</vt:lpstr>
      <vt:lpstr>Compute ROC Score</vt:lpstr>
      <vt:lpstr>Evaluation Results and Conclusions</vt:lpstr>
      <vt:lpstr>Predicting Apple’s Stock Price by Using Keras</vt:lpstr>
      <vt:lpstr>Install Pyspark</vt:lpstr>
      <vt:lpstr>Import the Libraries</vt:lpstr>
      <vt:lpstr>SparkSession</vt:lpstr>
      <vt:lpstr>Create the Dataframe</vt:lpstr>
      <vt:lpstr>Create the Dataframe (Cont’d)</vt:lpstr>
      <vt:lpstr>Transform the Format to Date</vt:lpstr>
      <vt:lpstr>Transform the Format to Date (Cont’d)</vt:lpstr>
      <vt:lpstr>Enumerate and Add the New Column</vt:lpstr>
      <vt:lpstr>Enumerate and Add the New Column (Cont’d)</vt:lpstr>
      <vt:lpstr>Convert Spark Dataframe to Pandas</vt:lpstr>
      <vt:lpstr>Import matplotlib</vt:lpstr>
      <vt:lpstr>Time-series vs. Stock Quote</vt:lpstr>
      <vt:lpstr>Remove Null Values</vt:lpstr>
      <vt:lpstr>Apple Stock Stats</vt:lpstr>
      <vt:lpstr>Get the Number of Trading Days</vt:lpstr>
      <vt:lpstr>Get the Number of Trading Days (Cont’d)</vt:lpstr>
      <vt:lpstr>Training Data &amp; Testing Data</vt:lpstr>
      <vt:lpstr>Training Data &amp; Testing Data (Cont’d)</vt:lpstr>
      <vt:lpstr>Apple’s Stock Price </vt:lpstr>
      <vt:lpstr>Apple’s Stock Price (Cont’d)</vt:lpstr>
      <vt:lpstr>Apple’s Stock Price (Cont’d)</vt:lpstr>
      <vt:lpstr>Apple’s Stock Price (Cont’d)</vt:lpstr>
      <vt:lpstr>Convert Dataframe to Numpy Array</vt:lpstr>
      <vt:lpstr>Convert Dataframe to Numpy Array (Cont’d)</vt:lpstr>
      <vt:lpstr>Scale Array Values</vt:lpstr>
      <vt:lpstr>Scale Array Values (Cont’d)</vt:lpstr>
      <vt:lpstr>Scale Array Values (Cont’d)</vt:lpstr>
      <vt:lpstr>Values to Train &amp; Test</vt:lpstr>
      <vt:lpstr>Values to Train &amp; Test (Cont’d)</vt:lpstr>
      <vt:lpstr>Validate the Correctness of Shape</vt:lpstr>
      <vt:lpstr>Quotes of xtrain</vt:lpstr>
      <vt:lpstr>Quotes of xtrain (Cont’d)</vt:lpstr>
      <vt:lpstr>Volume of xtrain</vt:lpstr>
      <vt:lpstr>Volume of xtrain (Cont’d)</vt:lpstr>
      <vt:lpstr>Build the Model</vt:lpstr>
      <vt:lpstr>Build the Model (Cont’d)</vt:lpstr>
      <vt:lpstr>Build the Model (Cont’d)</vt:lpstr>
      <vt:lpstr>Train the Model</vt:lpstr>
      <vt:lpstr>Show the Model</vt:lpstr>
      <vt:lpstr>Model Predict</vt:lpstr>
      <vt:lpstr>Model Predict (Cont’d)</vt:lpstr>
      <vt:lpstr>Model Predict (Cont’d)</vt:lpstr>
      <vt:lpstr>Model Predict (Cont’d)</vt:lpstr>
      <vt:lpstr>Extra Bonus</vt:lpstr>
      <vt:lpstr>Extra Bonus (Cont’d)</vt:lpstr>
      <vt:lpstr>Real Estate Value Visualization and Predict with XGBoost</vt:lpstr>
      <vt:lpstr>Import Needed Library</vt:lpstr>
      <vt:lpstr>Read the Data from CSV File</vt:lpstr>
      <vt:lpstr>Print the Dataframe</vt:lpstr>
      <vt:lpstr>Print the Dataframe (Cont’d)</vt:lpstr>
      <vt:lpstr>Print the Dataframe (Cont’d)</vt:lpstr>
      <vt:lpstr>Number of bedrooms</vt:lpstr>
      <vt:lpstr>Number of bedrooms (Cont’d)</vt:lpstr>
      <vt:lpstr>Number of bedrooms (Cont’d)</vt:lpstr>
      <vt:lpstr>Number of Floors</vt:lpstr>
      <vt:lpstr>Locations of House Sold </vt:lpstr>
      <vt:lpstr>Locations of House Sold (Cont’d) </vt:lpstr>
      <vt:lpstr>Price vs. Bedroom Numbers </vt:lpstr>
      <vt:lpstr>Price vs. Living Area</vt:lpstr>
      <vt:lpstr>Price vs. Living Area (Cont’d)</vt:lpstr>
      <vt:lpstr>House Conditions vs. Price</vt:lpstr>
      <vt:lpstr>Zip Code vs. Price</vt:lpstr>
      <vt:lpstr>Zip Code vs. Price (Cont’d)</vt:lpstr>
      <vt:lpstr>Model Prediction</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Model Prediction (Cont’d)</vt:lpstr>
      <vt:lpstr>Extra Bonus 2</vt:lpstr>
      <vt:lpstr>Send Your Works </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and Machine Learning by Using Spark Environment in Google Colab</dc:title>
  <dc:creator>景淳 詹</dc:creator>
  <cp:lastModifiedBy>景淳 詹</cp:lastModifiedBy>
  <cp:revision>29</cp:revision>
  <dcterms:created xsi:type="dcterms:W3CDTF">2022-11-16T12:28:57Z</dcterms:created>
  <dcterms:modified xsi:type="dcterms:W3CDTF">2022-12-23T07:48:35Z</dcterms:modified>
</cp:coreProperties>
</file>